
<file path=[Content_Types].xml><?xml version="1.0" encoding="utf-8"?>
<Types xmlns="http://schemas.openxmlformats.org/package/2006/content-types"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drawings/drawing1.xml" ContentType="application/vnd.openxmlformats-officedocument.drawingml.chartshape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7" r:id="rId10"/>
    <p:sldId id="265" r:id="rId11"/>
    <p:sldId id="272" r:id="rId12"/>
    <p:sldId id="270" r:id="rId13"/>
    <p:sldId id="269" r:id="rId14"/>
    <p:sldId id="271" r:id="rId15"/>
    <p:sldId id="27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8E4E8"/>
    <a:srgbClr val="FAE04B"/>
    <a:srgbClr val="B1C594"/>
    <a:srgbClr val="5BAFD1"/>
    <a:srgbClr val="FFFF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353" autoAdjust="0"/>
    <p:restoredTop sz="86330" autoAdjust="0"/>
  </p:normalViewPr>
  <p:slideViewPr>
    <p:cSldViewPr>
      <p:cViewPr varScale="1">
        <p:scale>
          <a:sx n="80" d="100"/>
          <a:sy n="80" d="100"/>
        </p:scale>
        <p:origin x="-1024" y="-10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SRidley\Dropbox\Brownfield%20Presentations%20and%20other%20Reference%20Information\Brownfields%20data%20for%20Brownfield%20Seminar%20April%2020,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SRidley\Dropbox\Brownfield%20Presentations%20and%20other%20Reference%20Information\Brownfields%20data%20for%20Brownfield%20Seminar%20April%2020,%202017.xlsx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0127544268234076"/>
          <c:y val="0.0"/>
          <c:w val="0.997555984627986"/>
          <c:h val="0.77018361330814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93B64E">
                    <a:alpha val="84706"/>
                  </a:srgbClr>
                </a:gs>
                <a:gs pos="100000">
                  <a:schemeClr val="bg2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</c:spPr>
          <c:dLbls>
            <c:dLbl>
              <c:idx val="0"/>
              <c:layout>
                <c:manualLayout>
                  <c:x val="0.00555560735664765"/>
                  <c:y val="0.244315500431465"/>
                </c:manualLayout>
              </c:layout>
              <c:showVal val="1"/>
            </c:dLbl>
            <c:dLbl>
              <c:idx val="1"/>
              <c:layout>
                <c:manualLayout>
                  <c:x val="0.00277771402258751"/>
                  <c:y val="0.320147613594012"/>
                </c:manualLayout>
              </c:layout>
              <c:showVal val="1"/>
            </c:dLbl>
            <c:dLbl>
              <c:idx val="2"/>
              <c:layout>
                <c:manualLayout>
                  <c:x val="0.00277771402258751"/>
                  <c:y val="0.322140149042951"/>
                </c:manualLayout>
              </c:layout>
              <c:showVal val="1"/>
            </c:dLbl>
            <c:dLbl>
              <c:idx val="3"/>
              <c:layout>
                <c:manualLayout>
                  <c:x val="0.00277771402258755"/>
                  <c:y val="0.304735069864252"/>
                </c:manualLayout>
              </c:layout>
              <c:showVal val="1"/>
            </c:dLbl>
            <c:dLbl>
              <c:idx val="4"/>
              <c:layout>
                <c:manualLayout>
                  <c:x val="0.00277771402258751"/>
                  <c:y val="0.322374634465577"/>
                </c:manualLayout>
              </c:layout>
              <c:showVal val="1"/>
            </c:dLbl>
            <c:dLbl>
              <c:idx val="5"/>
              <c:layout>
                <c:manualLayout>
                  <c:x val="0.00505496972505096"/>
                  <c:y val="0.368905224772292"/>
                </c:manualLayout>
              </c:layout>
              <c:showVal val="1"/>
            </c:dLbl>
            <c:dLbl>
              <c:idx val="6"/>
              <c:layout>
                <c:manualLayout>
                  <c:x val="8.34984111762223E-17"/>
                  <c:y val="0.372655810247545"/>
                </c:manualLayout>
              </c:layout>
              <c:showVal val="1"/>
            </c:dLbl>
            <c:dLbl>
              <c:idx val="7"/>
              <c:layout>
                <c:manualLayout>
                  <c:x val="0.000500458320124055"/>
                  <c:y val="0.40090244402325"/>
                </c:manualLayout>
              </c:layout>
              <c:showVal val="1"/>
            </c:dLbl>
            <c:dLbl>
              <c:idx val="8"/>
              <c:layout>
                <c:manualLayout>
                  <c:x val="0.0"/>
                  <c:y val="0.416783958598261"/>
                </c:manualLayout>
              </c:layout>
              <c:showVal val="1"/>
            </c:dLbl>
            <c:dLbl>
              <c:idx val="9"/>
              <c:layout>
                <c:manualLayout>
                  <c:x val="0.00320819932719678"/>
                  <c:y val="0.428220814012534"/>
                </c:manualLayout>
              </c:layout>
              <c:showVal val="1"/>
            </c:dLbl>
            <c:dLbl>
              <c:idx val="10"/>
              <c:layout>
                <c:manualLayout>
                  <c:x val="-0.00469483568075117"/>
                  <c:y val="0.438957412778096"/>
                </c:manualLayout>
              </c:layout>
              <c:showVal val="1"/>
            </c:dLbl>
            <c:dLbl>
              <c:idx val="11"/>
              <c:layout>
                <c:manualLayout>
                  <c:x val="-0.00234741784037559"/>
                  <c:y val="0.435299434338279"/>
                </c:manualLayout>
              </c:layout>
              <c:showVal val="1"/>
            </c:dLbl>
            <c:dLbl>
              <c:idx val="12"/>
              <c:layout>
                <c:manualLayout>
                  <c:x val="0.0"/>
                  <c:y val="0.387745714620652"/>
                </c:manualLayout>
              </c:layout>
              <c:showVal val="1"/>
            </c:dLbl>
            <c:dLbl>
              <c:idx val="13"/>
              <c:layout>
                <c:manualLayout>
                  <c:x val="-0.00234741784037559"/>
                  <c:y val="0.34089851441889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2000" baseline="0"/>
                </a:pPr>
                <a:endParaRPr lang="en-US"/>
              </a:p>
            </c:txPr>
            <c:showVal val="1"/>
          </c:dLbls>
          <c:trendline>
            <c:spPr>
              <a:ln w="15875"/>
            </c:spPr>
            <c:trendlineType val="linear"/>
          </c:trendline>
          <c:cat>
            <c:numRef>
              <c:f>Sheet1!$A$2:$A$15</c:f>
              <c:numCache>
                <c:formatCode>General</c:formatCode>
                <c:ptCount val="1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  <c:pt idx="13">
                  <c:v>2017.0</c:v>
                </c:pt>
              </c:numCache>
            </c:numRef>
          </c:cat>
          <c:val>
            <c:numRef>
              <c:f>Sheet1!$B$2:$B$15</c:f>
              <c:numCache>
                <c:formatCode>_("$"* #,##0_);_("$"* \(#,##0\);_("$"* "-"??_);_(@_)</c:formatCode>
                <c:ptCount val="14"/>
                <c:pt idx="0">
                  <c:v>1.1E6</c:v>
                </c:pt>
                <c:pt idx="1">
                  <c:v>929320.0</c:v>
                </c:pt>
                <c:pt idx="2">
                  <c:v>487879.0</c:v>
                </c:pt>
                <c:pt idx="3">
                  <c:v>1.04E6</c:v>
                </c:pt>
                <c:pt idx="4">
                  <c:v>1.009087E6</c:v>
                </c:pt>
                <c:pt idx="5">
                  <c:v>920000.0</c:v>
                </c:pt>
                <c:pt idx="6">
                  <c:v>921400.0</c:v>
                </c:pt>
                <c:pt idx="7">
                  <c:v>890228.0</c:v>
                </c:pt>
                <c:pt idx="8">
                  <c:v>791361.0</c:v>
                </c:pt>
                <c:pt idx="9">
                  <c:v>754990.0</c:v>
                </c:pt>
                <c:pt idx="10">
                  <c:v>734775.0</c:v>
                </c:pt>
                <c:pt idx="11">
                  <c:v>733182.0</c:v>
                </c:pt>
                <c:pt idx="12">
                  <c:v>712123.0</c:v>
                </c:pt>
                <c:pt idx="13">
                  <c:v>718425.0</c:v>
                </c:pt>
              </c:numCache>
            </c:numRef>
          </c:val>
        </c:ser>
        <c:gapWidth val="19"/>
        <c:overlap val="82"/>
        <c:axId val="397166344"/>
        <c:axId val="75158344"/>
      </c:barChart>
      <c:dateAx>
        <c:axId val="397166344"/>
        <c:scaling>
          <c:orientation val="minMax"/>
        </c:scaling>
        <c:axPos val="b"/>
        <c:numFmt formatCode="General" sourceLinked="1"/>
        <c:majorTickMark val="in"/>
        <c:tickLblPos val="nextTo"/>
        <c:spPr>
          <a:noFill/>
        </c:spPr>
        <c:txPr>
          <a:bodyPr rot="-3540000" anchor="t" anchorCtr="0"/>
          <a:lstStyle/>
          <a:p>
            <a:pPr>
              <a:defRPr sz="1600" spc="-100" baseline="0"/>
            </a:pPr>
            <a:endParaRPr lang="en-US"/>
          </a:p>
        </c:txPr>
        <c:crossAx val="75158344"/>
        <c:crosses val="autoZero"/>
        <c:lblOffset val="100"/>
        <c:baseTimeUnit val="days"/>
      </c:dateAx>
      <c:valAx>
        <c:axId val="75158344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tickLblPos val="nextTo"/>
        <c:crossAx val="39716634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spPr>
    <a:solidFill>
      <a:schemeClr val="tx2">
        <a:lumMod val="20000"/>
        <a:lumOff val="80000"/>
      </a:schemeClr>
    </a:solidFill>
    <a:ln>
      <a:solidFill>
        <a:schemeClr val="tx1">
          <a:lumMod val="50000"/>
          <a:lumOff val="50000"/>
        </a:schemeClr>
      </a:solidFill>
    </a:ln>
    <a:scene3d>
      <a:camera prst="orthographicFront"/>
      <a:lightRig rig="threePt" dir="t"/>
    </a:scene3d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view3D>
      <c:rotX val="30"/>
      <c:rotY val="140"/>
      <c:perspective val="30"/>
    </c:view3D>
    <c:plotArea>
      <c:layout>
        <c:manualLayout>
          <c:layoutTarget val="inner"/>
          <c:xMode val="edge"/>
          <c:yMode val="edge"/>
          <c:x val="0.0426469190295915"/>
          <c:y val="0.057719511527421"/>
          <c:w val="0.885959755030621"/>
          <c:h val="0.916666666666666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9FC86E"/>
                </a:gs>
                <a:gs pos="100000">
                  <a:schemeClr val="bg2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solidFill>
                <a:schemeClr val="bg2">
                  <a:lumMod val="10000"/>
                </a:schemeClr>
              </a:solidFill>
            </a:ln>
          </c:spPr>
          <c:explosion val="30"/>
          <c:dPt>
            <c:idx val="0"/>
            <c:explosion val="12"/>
            <c:spPr>
              <a:gradFill flip="none" rotWithShape="1">
                <a:gsLst>
                  <a:gs pos="0">
                    <a:srgbClr val="D0D08E"/>
                  </a:gs>
                  <a:gs pos="100000">
                    <a:schemeClr val="bg2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1"/>
            <c:explosion val="15"/>
            <c:spPr>
              <a:gradFill>
                <a:gsLst>
                  <a:gs pos="0">
                    <a:srgbClr val="8AF640"/>
                  </a:gs>
                  <a:gs pos="100000">
                    <a:schemeClr val="bg2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</a:gra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cat>
            <c:strRef>
              <c:f>Sheet1!$A$61:$B$62</c:f>
              <c:strCache>
                <c:ptCount val="2"/>
                <c:pt idx="0">
                  <c:v>To General Fund</c:v>
                </c:pt>
                <c:pt idx="1">
                  <c:v>To Escrow Account</c:v>
                </c:pt>
              </c:strCache>
            </c:strRef>
          </c:cat>
          <c:val>
            <c:numRef>
              <c:f>Sheet1!$F$61:$F$62</c:f>
              <c:numCache>
                <c:formatCode>0</c:formatCode>
                <c:ptCount val="2"/>
                <c:pt idx="0">
                  <c:v>40.15247776365944</c:v>
                </c:pt>
                <c:pt idx="1">
                  <c:v>59.84752223634052</c:v>
                </c:pt>
              </c:numCache>
            </c:numRef>
          </c:val>
        </c:ser>
      </c:pie3DChart>
    </c:plotArea>
    <c:legend>
      <c:legendPos val="t"/>
      <c:legendEntry>
        <c:idx val="0"/>
        <c:txPr>
          <a:bodyPr/>
          <a:lstStyle/>
          <a:p>
            <a:pPr rtl="0"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00555555555555555"/>
          <c:y val="0.0277777777777778"/>
          <c:w val="0.994444444444445"/>
          <c:h val="0.100718503937008"/>
        </c:manualLayout>
      </c:layout>
      <c:overlay val="1"/>
      <c:txPr>
        <a:bodyPr/>
        <a:lstStyle/>
        <a:p>
          <a:pPr rtl="0">
            <a:defRPr sz="1800"/>
          </a:pPr>
          <a:endParaRPr lang="en-US"/>
        </a:p>
      </c:txPr>
    </c:legend>
    <c:plotVisOnly val="1"/>
    <c:dispBlanksAs val="zero"/>
  </c:chart>
  <c:spPr>
    <a:solidFill>
      <a:schemeClr val="tx2">
        <a:lumMod val="20000"/>
        <a:lumOff val="80000"/>
      </a:schemeClr>
    </a:solidFill>
  </c:sp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0.20729</cdr:x>
      <cdr:y>0.34201</cdr:y>
    </cdr:from>
    <cdr:to>
      <cdr:x>0.35938</cdr:x>
      <cdr:y>0.53299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7738" y="938213"/>
          <a:ext cx="695325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40%</a:t>
          </a:r>
        </a:p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0.71354</cdr:x>
      <cdr:y>0.31771</cdr:y>
    </cdr:from>
    <cdr:to>
      <cdr:x>0.87188</cdr:x>
      <cdr:y>0.50868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62313" y="871538"/>
          <a:ext cx="7239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60%</a:t>
          </a:r>
        </a:p>
      </cdr:txBody>
    </cdr:sp>
  </cdr:relSizeAnchor>
  <cdr:relSizeAnchor xmlns:cdr="http://schemas.openxmlformats.org/drawingml/2006/chartDrawing">
    <cdr:from>
      <cdr:x>0.14271</cdr:x>
      <cdr:y>0.84896</cdr:y>
    </cdr:from>
    <cdr:to>
      <cdr:x>0.96979</cdr:x>
      <cdr:y>0.97743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2463" y="2328862"/>
          <a:ext cx="378142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Fees collected to date:  $</a:t>
          </a:r>
          <a:r>
            <a:rPr lang="en-US" sz="2400" dirty="0" smtClean="0"/>
            <a:t>2,373,000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98BE36-3A84-4884-835A-41ADAE22D604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981267-8F6A-4A03-AFDD-BAE45ACBB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4468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4187-45A4-4EC8-A64F-6805AA87B090}" type="datetimeFigureOut">
              <a:rPr lang="en-US" smtClean="0"/>
              <a:pPr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32E55-62F1-417D-8F2A-791C0DEAD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562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32E55-62F1-417D-8F2A-791C0DEAD7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155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ater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111" t="26169" r="833" b="19715"/>
          <a:stretch/>
        </p:blipFill>
        <p:spPr>
          <a:xfrm flipH="1">
            <a:off x="76200" y="76200"/>
            <a:ext cx="8991600" cy="1828800"/>
          </a:xfrm>
          <a:prstGeom prst="rect">
            <a:avLst/>
          </a:prstGeom>
        </p:spPr>
      </p:pic>
      <p:pic>
        <p:nvPicPr>
          <p:cNvPr id="15" name="Picture 14" descr="823285-gray-wallpaper.jpg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30179" r="19491" b="28868"/>
          <a:stretch/>
        </p:blipFill>
        <p:spPr>
          <a:xfrm>
            <a:off x="76200" y="1981200"/>
            <a:ext cx="70866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29200" y="152400"/>
            <a:ext cx="3886198" cy="1371600"/>
          </a:xfrm>
          <a:prstGeom prst="rect">
            <a:avLst/>
          </a:prstGeom>
        </p:spPr>
      </p:pic>
      <p:pic>
        <p:nvPicPr>
          <p:cNvPr id="30" name="Picture 29" descr="sun2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6166" b="24651"/>
          <a:stretch/>
        </p:blipFill>
        <p:spPr>
          <a:xfrm>
            <a:off x="7239000" y="1981200"/>
            <a:ext cx="1828800" cy="2590800"/>
          </a:xfrm>
          <a:prstGeom prst="rect">
            <a:avLst/>
          </a:prstGeom>
        </p:spPr>
      </p:pic>
      <p:pic>
        <p:nvPicPr>
          <p:cNvPr id="2" name="Picture 1" descr="grass3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69" t="27984" r="914"/>
          <a:stretch/>
        </p:blipFill>
        <p:spPr>
          <a:xfrm>
            <a:off x="79377" y="4656524"/>
            <a:ext cx="8980994" cy="212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1" y="5867401"/>
            <a:ext cx="762000" cy="90483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2045494"/>
              <a:gd name="connsiteY0" fmla="*/ 1807368 h 1807368"/>
              <a:gd name="connsiteX1" fmla="*/ 0 w 2045494"/>
              <a:gd name="connsiteY1" fmla="*/ 0 h 1807368"/>
              <a:gd name="connsiteX2" fmla="*/ 2045494 w 2045494"/>
              <a:gd name="connsiteY2" fmla="*/ 1 h 1807368"/>
              <a:gd name="connsiteX3" fmla="*/ 1761621 w 2045494"/>
              <a:gd name="connsiteY3" fmla="*/ 1784278 h 1807368"/>
              <a:gd name="connsiteX4" fmla="*/ 2382 w 2045494"/>
              <a:gd name="connsiteY4" fmla="*/ 1807368 h 1807368"/>
              <a:gd name="connsiteX0" fmla="*/ 2382 w 1779949"/>
              <a:gd name="connsiteY0" fmla="*/ 1807368 h 1807368"/>
              <a:gd name="connsiteX1" fmla="*/ 0 w 1779949"/>
              <a:gd name="connsiteY1" fmla="*/ 0 h 1807368"/>
              <a:gd name="connsiteX2" fmla="*/ 1779949 w 1779949"/>
              <a:gd name="connsiteY2" fmla="*/ 0 h 1807368"/>
              <a:gd name="connsiteX3" fmla="*/ 1761621 w 1779949"/>
              <a:gd name="connsiteY3" fmla="*/ 1784278 h 1807368"/>
              <a:gd name="connsiteX4" fmla="*/ 2382 w 1779949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7799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8053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5349"/>
              <a:gd name="connsiteY0" fmla="*/ 1807368 h 1809678"/>
              <a:gd name="connsiteX1" fmla="*/ 0 w 1805349"/>
              <a:gd name="connsiteY1" fmla="*/ 0 h 1809678"/>
              <a:gd name="connsiteX2" fmla="*/ 1805349 w 1805349"/>
              <a:gd name="connsiteY2" fmla="*/ 0 h 1809678"/>
              <a:gd name="connsiteX3" fmla="*/ 1797759 w 1805349"/>
              <a:gd name="connsiteY3" fmla="*/ 1809678 h 1809678"/>
              <a:gd name="connsiteX4" fmla="*/ 2382 w 1805349"/>
              <a:gd name="connsiteY4" fmla="*/ 1807368 h 180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349" h="1809678">
                <a:moveTo>
                  <a:pt x="2382" y="1807368"/>
                </a:moveTo>
                <a:lnTo>
                  <a:pt x="0" y="0"/>
                </a:lnTo>
                <a:lnTo>
                  <a:pt x="1805349" y="0"/>
                </a:lnTo>
                <a:lnTo>
                  <a:pt x="1797759" y="180967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AE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14400" y="5867400"/>
            <a:ext cx="8153400" cy="90368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5110 w 2604573"/>
              <a:gd name="connsiteY0" fmla="*/ 534324 h 534324"/>
              <a:gd name="connsiteX1" fmla="*/ 0 w 2604573"/>
              <a:gd name="connsiteY1" fmla="*/ 0 h 534324"/>
              <a:gd name="connsiteX2" fmla="*/ 2604573 w 2604573"/>
              <a:gd name="connsiteY2" fmla="*/ 271 h 534324"/>
              <a:gd name="connsiteX3" fmla="*/ 2604573 w 2604573"/>
              <a:gd name="connsiteY3" fmla="*/ 527584 h 534324"/>
              <a:gd name="connsiteX4" fmla="*/ 5110 w 2604573"/>
              <a:gd name="connsiteY4" fmla="*/ 534324 h 534324"/>
              <a:gd name="connsiteX0" fmla="*/ 5110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5110 w 2604573"/>
              <a:gd name="connsiteY4" fmla="*/ 527583 h 527584"/>
              <a:gd name="connsiteX0" fmla="*/ 3558 w 2604573"/>
              <a:gd name="connsiteY0" fmla="*/ 52511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3558 w 2604573"/>
              <a:gd name="connsiteY4" fmla="*/ 525111 h 527584"/>
              <a:gd name="connsiteX0" fmla="*/ 2066 w 2604573"/>
              <a:gd name="connsiteY0" fmla="*/ 44108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441081 h 527584"/>
              <a:gd name="connsiteX0" fmla="*/ 2066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527583 h 527584"/>
              <a:gd name="connsiteX0" fmla="*/ 405 w 2605895"/>
              <a:gd name="connsiteY0" fmla="*/ 527583 h 527584"/>
              <a:gd name="connsiteX1" fmla="*/ 1322 w 2605895"/>
              <a:gd name="connsiteY1" fmla="*/ 0 h 527584"/>
              <a:gd name="connsiteX2" fmla="*/ 2605895 w 2605895"/>
              <a:gd name="connsiteY2" fmla="*/ 271 h 527584"/>
              <a:gd name="connsiteX3" fmla="*/ 2605895 w 2605895"/>
              <a:gd name="connsiteY3" fmla="*/ 527584 h 527584"/>
              <a:gd name="connsiteX4" fmla="*/ 405 w 2605895"/>
              <a:gd name="connsiteY4" fmla="*/ 527583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527584">
                <a:moveTo>
                  <a:pt x="405" y="527583"/>
                </a:moveTo>
                <a:cubicBezTo>
                  <a:pt x="-1298" y="349475"/>
                  <a:pt x="3025" y="178108"/>
                  <a:pt x="1322" y="0"/>
                </a:cubicBezTo>
                <a:lnTo>
                  <a:pt x="2605895" y="271"/>
                </a:lnTo>
                <a:lnTo>
                  <a:pt x="2605895" y="527584"/>
                </a:lnTo>
                <a:lnTo>
                  <a:pt x="405" y="527583"/>
                </a:lnTo>
                <a:close/>
              </a:path>
            </a:pathLst>
          </a:custGeom>
          <a:solidFill>
            <a:srgbClr val="C8E4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050280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5BAFD1"/>
                </a:solidFill>
              </a:defRPr>
            </a:lvl1pPr>
          </a:lstStyle>
          <a:p>
            <a:fld id="{91B3F590-BFE6-423D-867F-875EDAFBE2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EPD Logo_FINAL_cs4_map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2407"/>
          <a:stretch/>
        </p:blipFill>
        <p:spPr>
          <a:xfrm>
            <a:off x="143932" y="304800"/>
            <a:ext cx="618067" cy="6174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15474" y="47056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Georgia Brownfield Program Update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452" y="475189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smtClean="0">
                <a:solidFill>
                  <a:schemeClr val="tx1"/>
                </a:solidFill>
                <a:latin typeface="+mj-lt"/>
              </a:rPr>
              <a:t>Shannon  D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. Ridley</a:t>
            </a:r>
            <a:endParaRPr lang="en-US" b="1" baseline="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baseline="0" dirty="0" smtClean="0">
                <a:solidFill>
                  <a:schemeClr val="tx1"/>
                </a:solidFill>
                <a:latin typeface="+mj-lt"/>
              </a:rPr>
              <a:t>Brownfield Coordinator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2097" y="4751898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Georgia  Brownfield Association Seminar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April 20, 2017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4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 Application Review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20940" cy="4876800"/>
          </a:xfrm>
        </p:spPr>
        <p:txBody>
          <a:bodyPr anchor="t">
            <a:no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/>
              <a:t>$3000 per application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/>
              <a:t>Current hourly rate is $75/hour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/>
              <a:t>Since </a:t>
            </a:r>
            <a:r>
              <a:rPr lang="en-US" sz="2800" b="0" dirty="0"/>
              <a:t>2002 </a:t>
            </a:r>
            <a:r>
              <a:rPr lang="en-US" sz="2800" b="0" dirty="0" smtClean="0"/>
              <a:t>amendments to GA Brownfield Law, $2,373,000 collected in application review fees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/>
              <a:t>VRP Escrow Account Act passed in 2010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/>
              <a:t>Allows retention and use of application fees by Brownfield Program for oversight of brownfield projects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904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 Application Fees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9960720"/>
              </p:ext>
            </p:extLst>
          </p:nvPr>
        </p:nvGraphicFramePr>
        <p:xfrm>
          <a:off x="838200" y="1447800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784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in Brownfield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200" b="0" dirty="0" smtClean="0"/>
              <a:t>Continual decline in federal funding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200" b="0" dirty="0" smtClean="0"/>
              <a:t>Increase in application review rate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3200" b="0" dirty="0" smtClean="0"/>
              <a:t>Shift of some programmatic activities from grant to escrow account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155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Brownfield Cost Certifications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538172"/>
          </a:xfrm>
        </p:spPr>
        <p:txBody>
          <a:bodyPr anchor="t">
            <a:noAutofit/>
          </a:bodyPr>
          <a:lstStyle/>
          <a:p>
            <a:pPr marL="461963" lvl="1" indent="-461963">
              <a:spcBef>
                <a:spcPts val="6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Certain construction methodologies as “eligible” costs</a:t>
            </a:r>
          </a:p>
          <a:p>
            <a:pPr marL="461963" lvl="1" indent="-461963">
              <a:spcBef>
                <a:spcPts val="6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More scrutiny by county tax assessors</a:t>
            </a:r>
          </a:p>
          <a:p>
            <a:pPr marL="461963" lvl="1" indent="-461963">
              <a:spcBef>
                <a:spcPts val="6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Unclear if costs were incurred because the property is environmentally impacted</a:t>
            </a:r>
          </a:p>
          <a:p>
            <a:pPr marL="461963" lvl="1" indent="-461963">
              <a:spcBef>
                <a:spcPts val="6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Need to consider submission of brownfield costs during development of CAP</a:t>
            </a:r>
          </a:p>
          <a:p>
            <a:pPr marL="461963" lvl="1" indent="-461963">
              <a:spcBef>
                <a:spcPts val="6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v"/>
            </a:pPr>
            <a:r>
              <a:rPr lang="en-US" sz="2400" dirty="0" smtClean="0"/>
              <a:t>May be prudent to amend CAP in anticipation of certifying costs</a:t>
            </a:r>
          </a:p>
          <a:p>
            <a:pPr marL="461963" lvl="1" indent="-461963">
              <a:spcBef>
                <a:spcPts val="6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marL="461963" lvl="1" indent="-461963">
              <a:spcBef>
                <a:spcPts val="12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marL="685800" lvl="4" indent="0">
              <a:buClrTx/>
              <a:buNone/>
            </a:pPr>
            <a:endParaRPr lang="en-US" sz="3000" dirty="0" smtClean="0"/>
          </a:p>
          <a:p>
            <a:pPr marL="288036" lvl="1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8036" lvl="1" indent="-457200"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marL="687388" indent="-687388"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marL="516636" lvl="2" indent="-457200"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350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Regulated Brownfield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09572"/>
          </a:xfrm>
        </p:spPr>
        <p:txBody>
          <a:bodyPr anchor="t">
            <a:no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b="0" dirty="0" smtClean="0"/>
              <a:t>Qualifying properties with existing State corrective action consent orders, corrective action only permits, and existing institutional controls (i.e. ECs.)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u="sng" dirty="0" smtClean="0"/>
              <a:t>Not</a:t>
            </a:r>
            <a:r>
              <a:rPr lang="en-US" sz="2800" b="0" dirty="0"/>
              <a:t> </a:t>
            </a:r>
            <a:r>
              <a:rPr lang="en-US" sz="2800" b="0" dirty="0" smtClean="0"/>
              <a:t>properties that a currently permitted for the treatment, storage, and disposal of hazardous wastes or properties with post-closure care permits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70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Ms. Shannon D. Ridley</a:t>
            </a:r>
          </a:p>
          <a:p>
            <a:r>
              <a:rPr lang="en-US" sz="2400" dirty="0" smtClean="0"/>
              <a:t>Response and Remediation Program</a:t>
            </a:r>
          </a:p>
          <a:p>
            <a:r>
              <a:rPr lang="en-US" sz="2400" dirty="0" smtClean="0"/>
              <a:t>Brownfield Coordinator</a:t>
            </a:r>
          </a:p>
          <a:p>
            <a:r>
              <a:rPr lang="en-US" sz="2400" dirty="0" smtClean="0"/>
              <a:t>2 Martin Luther King Jr. Drive</a:t>
            </a:r>
          </a:p>
          <a:p>
            <a:r>
              <a:rPr lang="en-US" sz="2400" dirty="0" smtClean="0"/>
              <a:t>Atlanta, GA 30334</a:t>
            </a:r>
          </a:p>
          <a:p>
            <a:r>
              <a:rPr lang="en-US" sz="2400" dirty="0" smtClean="0"/>
              <a:t>(404) 657-8616</a:t>
            </a:r>
          </a:p>
          <a:p>
            <a:r>
              <a:rPr lang="en-US" sz="2400" dirty="0" smtClean="0"/>
              <a:t>shannon.ridley@dnr.ga.gov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33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Agenda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4800" b="0" dirty="0" smtClean="0"/>
              <a:t>Program Results to date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4800" b="0" dirty="0" smtClean="0"/>
              <a:t>Emerging Issues</a:t>
            </a:r>
            <a:endParaRPr lang="en-US" sz="4800" b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11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 smtClean="0"/>
              <a:t>Program Results to Date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>
              <a:spcBef>
                <a:spcPts val="4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 smtClean="0"/>
              <a:t>800 Brownfield Applications</a:t>
            </a:r>
            <a:endParaRPr lang="en-US" sz="3200" b="0" dirty="0" smtClean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 smtClean="0"/>
              <a:t>450</a:t>
            </a:r>
            <a:r>
              <a:rPr lang="en-US" sz="3200" b="0" dirty="0" smtClean="0"/>
              <a:t> </a:t>
            </a:r>
            <a:r>
              <a:rPr lang="en-US" sz="3200" b="0" dirty="0" smtClean="0"/>
              <a:t>final limitations of liability issued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 smtClean="0"/>
              <a:t>4840 acres of land made ready for reuse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 smtClean="0"/>
              <a:t>Over 840,00 tons of soil remediated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47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Major </a:t>
            </a:r>
            <a:r>
              <a:rPr lang="en-US" sz="3200" dirty="0" err="1" smtClean="0"/>
              <a:t>RedeVelopment</a:t>
            </a:r>
            <a:r>
              <a:rPr lang="en-US" sz="3200" dirty="0" smtClean="0"/>
              <a:t> Projects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0628"/>
            <a:ext cx="7658100" cy="469057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0" dirty="0" smtClean="0"/>
              <a:t>Sibley Mill,  Augusta, Georgia, Site of Augusta </a:t>
            </a:r>
            <a:r>
              <a:rPr lang="en-US" sz="2000" b="0" dirty="0" err="1" smtClean="0"/>
              <a:t>Cyberworks</a:t>
            </a:r>
            <a:endParaRPr lang="en-US" sz="2000" b="0" dirty="0" smtClean="0"/>
          </a:p>
          <a:p>
            <a:pPr marL="1428750" indent="-1428750"/>
            <a:r>
              <a:rPr lang="en-US" sz="2000" b="0" dirty="0" smtClean="0"/>
              <a:t>Photo credit:  </a:t>
            </a:r>
            <a:r>
              <a:rPr lang="en-US" sz="2000" b="0" dirty="0"/>
              <a:t>Copyright 2014, 2015, </a:t>
            </a:r>
            <a:r>
              <a:rPr lang="en-US" sz="2000" b="0" dirty="0" err="1"/>
              <a:t>DataFortress</a:t>
            </a:r>
            <a:r>
              <a:rPr lang="en-US" sz="2000" b="0" dirty="0"/>
              <a:t> LLC, </a:t>
            </a:r>
            <a:r>
              <a:rPr lang="en-US" sz="2000" b="0" dirty="0" smtClean="0"/>
              <a:t>a Cape Augusta Company</a:t>
            </a:r>
            <a:endParaRPr lang="en-US" sz="20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1"/>
            <a:ext cx="533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24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Major Redevelopments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4000" b="0" dirty="0" smtClean="0"/>
              <a:t>Underground Atlanta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4000" b="0" dirty="0" smtClean="0"/>
              <a:t>GA Cyber Innovation and Training Center in Augusta 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4000" b="0" dirty="0" smtClean="0"/>
              <a:t>Turner Field Development</a:t>
            </a:r>
            <a:endParaRPr lang="en-US" sz="4000" b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82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Emerging Issues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4000" b="0" dirty="0" smtClean="0"/>
              <a:t>Funding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4000" b="0" dirty="0" smtClean="0"/>
              <a:t>Brownfield Cost Certifications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4000" b="0" dirty="0" smtClean="0"/>
              <a:t>Regulated Brownfield Properties</a:t>
            </a:r>
            <a:endParaRPr lang="en-US" sz="4000" b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97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Funding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4800" b="0" dirty="0" smtClean="0"/>
              <a:t>Federal Brownfield Grant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4800" b="0" dirty="0" smtClean="0"/>
              <a:t>Brownfield Fees</a:t>
            </a:r>
            <a:endParaRPr lang="en-US" sz="4800" b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66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Federal Brownfield Funding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76979"/>
              </p:ext>
            </p:extLst>
          </p:nvPr>
        </p:nvGraphicFramePr>
        <p:xfrm>
          <a:off x="822325" y="1100138"/>
          <a:ext cx="7521575" cy="385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671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Uses of Grant Funding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461972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Outreach events and public participation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Technical assistance to EPA grantees and grant applicants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Technical assistance on projects not enrolled in the Program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Inventory of brownfield properties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Certification of brownfield costs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Administration of grant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Staff development and training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7256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017 GBA Brownfield Semina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2017 GBA Brownfield Seminar</Template>
  <TotalTime>134</TotalTime>
  <Words>428</Words>
  <Application>Microsoft Macintosh PowerPoint</Application>
  <PresentationFormat>On-screen Show (4:3)</PresentationFormat>
  <Paragraphs>106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2017 GBA Brownfield Seminar</vt:lpstr>
      <vt:lpstr>Slide 1</vt:lpstr>
      <vt:lpstr>Agenda</vt:lpstr>
      <vt:lpstr>Program Results to Date</vt:lpstr>
      <vt:lpstr>Major RedeVelopment Projects</vt:lpstr>
      <vt:lpstr>Major Redevelopments </vt:lpstr>
      <vt:lpstr>Emerging Issues</vt:lpstr>
      <vt:lpstr>Funding</vt:lpstr>
      <vt:lpstr>Federal Brownfield Funding</vt:lpstr>
      <vt:lpstr>Uses of Grant Funding</vt:lpstr>
      <vt:lpstr>Brownfield Application Review Fees</vt:lpstr>
      <vt:lpstr>Brownfield Application Fees</vt:lpstr>
      <vt:lpstr>Future in Brownfield Funding</vt:lpstr>
      <vt:lpstr>Brownfield Cost Certifications</vt:lpstr>
      <vt:lpstr>Regulated Brownfield Properties</vt:lpstr>
      <vt:lpstr>Contact Information</vt:lpstr>
    </vt:vector>
  </TitlesOfParts>
  <Company>Georgia Department of Natural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Ridley, Shannon</dc:creator>
  <cp:lastModifiedBy>Kelly Andrews</cp:lastModifiedBy>
  <cp:revision>30</cp:revision>
  <cp:lastPrinted>2017-03-24T20:28:00Z</cp:lastPrinted>
  <dcterms:created xsi:type="dcterms:W3CDTF">2017-04-19T14:26:00Z</dcterms:created>
  <dcterms:modified xsi:type="dcterms:W3CDTF">2017-04-19T14:40:34Z</dcterms:modified>
</cp:coreProperties>
</file>