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32" r:id="rId1"/>
  </p:sldMasterIdLst>
  <p:sldIdLst>
    <p:sldId id="256" r:id="rId2"/>
    <p:sldId id="257" r:id="rId3"/>
    <p:sldId id="298" r:id="rId4"/>
    <p:sldId id="263" r:id="rId5"/>
    <p:sldId id="270" r:id="rId6"/>
    <p:sldId id="264" r:id="rId7"/>
    <p:sldId id="299" r:id="rId8"/>
    <p:sldId id="307" r:id="rId9"/>
    <p:sldId id="301" r:id="rId10"/>
    <p:sldId id="302" r:id="rId11"/>
    <p:sldId id="303" r:id="rId12"/>
    <p:sldId id="261" r:id="rId13"/>
    <p:sldId id="276" r:id="rId14"/>
    <p:sldId id="285" r:id="rId15"/>
    <p:sldId id="287" r:id="rId16"/>
    <p:sldId id="282" r:id="rId17"/>
    <p:sldId id="286" r:id="rId18"/>
    <p:sldId id="277" r:id="rId19"/>
    <p:sldId id="278" r:id="rId20"/>
    <p:sldId id="281" r:id="rId21"/>
    <p:sldId id="262" r:id="rId22"/>
    <p:sldId id="272" r:id="rId23"/>
    <p:sldId id="258" r:id="rId24"/>
    <p:sldId id="292" r:id="rId25"/>
    <p:sldId id="267" r:id="rId26"/>
    <p:sldId id="268" r:id="rId27"/>
    <p:sldId id="291" r:id="rId28"/>
    <p:sldId id="265" r:id="rId29"/>
    <p:sldId id="294" r:id="rId30"/>
    <p:sldId id="296" r:id="rId31"/>
    <p:sldId id="273" r:id="rId32"/>
    <p:sldId id="274" r:id="rId33"/>
    <p:sldId id="275" r:id="rId34"/>
    <p:sldId id="306" r:id="rId35"/>
    <p:sldId id="283" r:id="rId36"/>
    <p:sldId id="284" r:id="rId37"/>
    <p:sldId id="288" r:id="rId38"/>
    <p:sldId id="289" r:id="rId39"/>
    <p:sldId id="266" r:id="rId40"/>
    <p:sldId id="308" r:id="rId41"/>
    <p:sldId id="290" r:id="rId42"/>
    <p:sldId id="279" r:id="rId43"/>
    <p:sldId id="280" r:id="rId44"/>
    <p:sldId id="304" r:id="rId45"/>
    <p:sldId id="305" r:id="rId46"/>
    <p:sldId id="271" r:id="rId47"/>
    <p:sldId id="29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867" autoAdjust="0"/>
    <p:restoredTop sz="94660"/>
  </p:normalViewPr>
  <p:slideViewPr>
    <p:cSldViewPr>
      <p:cViewPr varScale="1">
        <p:scale>
          <a:sx n="83" d="100"/>
          <a:sy n="83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79E724D-D888-4A31-BDFF-685C51E2BEA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B2667F8-B5CC-4091-8D92-21AC3192B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430633"/>
            <a:ext cx="9144000" cy="229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Commercial</a:t>
            </a:r>
            <a:r>
              <a:rPr lang="en-US" sz="4400" dirty="0"/>
              <a:t> Project Management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00" y="990600"/>
            <a:ext cx="8242300" cy="685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Challenges and Opportunities of Designing an SSD System for a Large Redevelopment Project.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1676400"/>
            <a:ext cx="192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-Tony McDonald</a:t>
            </a:r>
          </a:p>
        </p:txBody>
      </p:sp>
      <p:pic>
        <p:nvPicPr>
          <p:cNvPr id="1026" name="Picture 2" descr="J:\A-Z Solutions Inc\Marketing Proj\AZ Logo\A-Z Solutions Logo landscape black 081811 small siz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9412" y="2285999"/>
            <a:ext cx="2916237" cy="7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416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Active System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Systems typically consist of:</a:t>
            </a:r>
          </a:p>
          <a:p>
            <a:pPr lvl="1"/>
            <a:r>
              <a:rPr lang="en-US" dirty="0"/>
              <a:t>Vapor collection matting installed in a 60’ grid system.</a:t>
            </a:r>
          </a:p>
          <a:p>
            <a:pPr lvl="1"/>
            <a:r>
              <a:rPr lang="en-US" dirty="0"/>
              <a:t>20 mil vapor sheet barrier installed by concrete contractor.</a:t>
            </a:r>
          </a:p>
          <a:p>
            <a:pPr lvl="1"/>
            <a:r>
              <a:rPr lang="en-US" dirty="0"/>
              <a:t>8” PVC vent stacks typically spaced every 25,000 ft2.</a:t>
            </a:r>
          </a:p>
          <a:p>
            <a:pPr lvl="1"/>
            <a:r>
              <a:rPr lang="en-US" dirty="0"/>
              <a:t>Exhaust blowers incorporated into design.</a:t>
            </a:r>
          </a:p>
          <a:p>
            <a:pPr lvl="1"/>
            <a:r>
              <a:rPr lang="en-US" dirty="0"/>
              <a:t>Measure effectiveness by either Pressure Field Extension (PFE) or IAQ sampling.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34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Active vs Passive Compared</a:t>
            </a:r>
            <a:br>
              <a:rPr lang="en-US" dirty="0"/>
            </a:br>
            <a:r>
              <a:rPr lang="en-US" dirty="0"/>
              <a:t>- Building 4 -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541089"/>
              </p:ext>
            </p:extLst>
          </p:nvPr>
        </p:nvGraphicFramePr>
        <p:xfrm>
          <a:off x="457200" y="1676400"/>
          <a:ext cx="83058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07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29851823"/>
                    </a:ext>
                  </a:extLst>
                </a:gridCol>
                <a:gridCol w="228833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82864663"/>
                    </a:ext>
                  </a:extLst>
                </a:gridCol>
                <a:gridCol w="2383194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02196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88402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66018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20,000 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3,000 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34288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Installed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Specialty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Concrete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3408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Suction Pits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Passive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9513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Installed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Specialty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Concrete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4052625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Vapor 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1,000,000 FT2</a:t>
                      </a:r>
                      <a:r>
                        <a:rPr lang="en-US" baseline="0" dirty="0"/>
                        <a:t>   Spray - Applied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1,000,000 FT2</a:t>
                      </a:r>
                      <a:r>
                        <a:rPr lang="en-US" baseline="0" dirty="0"/>
                        <a:t>   Sheet - Applied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22953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Installed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Specialty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Concrete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70846833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Conveyance Piping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20 - 4” PVC Pipe Stacks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4 - 8” PVC Pipe Stacks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971495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Installed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Plumbing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Plumbing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4621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Fan Assemblies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Passive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675489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Installed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38791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970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COMMON DESIGN ELEMENTS</a:t>
            </a:r>
          </a:p>
        </p:txBody>
      </p:sp>
      <p:pic>
        <p:nvPicPr>
          <p:cNvPr id="9218" name="Picture 2" descr="C:\Users\tony\Desktop\7 - Pictures\2015-04-17 09.30.56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772400" cy="530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711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Under Slab Vent Matting</a:t>
            </a:r>
          </a:p>
        </p:txBody>
      </p:sp>
      <p:pic>
        <p:nvPicPr>
          <p:cNvPr id="6146" name="Picture 2" descr="C:\Users\tony\Desktop\FLats Pictures\2014-09-25 08.47.24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158" y="1600200"/>
            <a:ext cx="64736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836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Suction Pits</a:t>
            </a:r>
          </a:p>
        </p:txBody>
      </p:sp>
      <p:pic>
        <p:nvPicPr>
          <p:cNvPr id="13314" name="Picture 2" descr="C:\Users\tony\Desktop\7 - Pictures\2015-04-17 09.30.07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77" y="1600200"/>
            <a:ext cx="73782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76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Aggregate Layer </a:t>
            </a:r>
          </a:p>
        </p:txBody>
      </p:sp>
      <p:pic>
        <p:nvPicPr>
          <p:cNvPr id="15362" name="Picture 2" descr="C:\Users\tony\Desktop\FLats Pictures\June 2015 vapor control\IMG_3564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267" y="1600200"/>
            <a:ext cx="53014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586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Underground Work</a:t>
            </a:r>
          </a:p>
        </p:txBody>
      </p:sp>
      <p:pic>
        <p:nvPicPr>
          <p:cNvPr id="12290" name="Picture 2" descr="C:\Users\tony\Desktop\7 - Pictures\2015-04-17 10.26.01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467600" cy="35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410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A-Z installed the undergrounds at this property.  The concrete company was uncomfortable installing the system.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682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Vapor Barrier</a:t>
            </a:r>
          </a:p>
        </p:txBody>
      </p:sp>
      <p:pic>
        <p:nvPicPr>
          <p:cNvPr id="14338" name="Picture 2" descr="C:\Users\tony\Desktop\FLats Pictures\June 2015 vapor control\IMG_3565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257800" cy="337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843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Conveyance Piping</a:t>
            </a:r>
          </a:p>
        </p:txBody>
      </p:sp>
      <p:pic>
        <p:nvPicPr>
          <p:cNvPr id="10242" name="Picture 2" descr="C:\Users\tony\Desktop\7 - Pictures\2015-04-17 10.25.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793" y="1447800"/>
            <a:ext cx="8082807" cy="53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644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pPr algn="ctr"/>
            <a:r>
              <a:rPr lang="en-US" dirty="0"/>
              <a:t>High Flow Exhaust Fans</a:t>
            </a:r>
          </a:p>
        </p:txBody>
      </p:sp>
      <p:pic>
        <p:nvPicPr>
          <p:cNvPr id="7170" name="Picture 2" descr="C:\Users\tony\Desktop\FLats Pictures\IMG_20150603_120046_488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4267200" cy="55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414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Dimensions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A-Z was contracted to design/build Sub Slab Depressurization (SSD) Systems in three buildings being constructed during the redevelopment of the Flats in Cleveland, OH:</a:t>
            </a:r>
          </a:p>
          <a:p>
            <a:pPr lvl="1"/>
            <a:r>
              <a:rPr lang="en-US" b="1" dirty="0"/>
              <a:t>Toby Keith’s I Love this Bar and Grill </a:t>
            </a:r>
            <a:r>
              <a:rPr lang="en-US" dirty="0"/>
              <a:t>– Single story 18,000 ft</a:t>
            </a:r>
            <a:r>
              <a:rPr lang="en-US" baseline="30000" dirty="0"/>
              <a:t>2</a:t>
            </a:r>
            <a:r>
              <a:rPr lang="en-US" dirty="0"/>
              <a:t> steel and concrete building.</a:t>
            </a:r>
          </a:p>
          <a:p>
            <a:pPr lvl="1"/>
            <a:r>
              <a:rPr lang="en-US" b="1" dirty="0"/>
              <a:t>Alley Cat Oyster Bar </a:t>
            </a:r>
            <a:r>
              <a:rPr lang="en-US" dirty="0"/>
              <a:t>– Two story 8,000 ft</a:t>
            </a:r>
            <a:r>
              <a:rPr lang="en-US" baseline="30000" dirty="0"/>
              <a:t>2</a:t>
            </a:r>
            <a:r>
              <a:rPr lang="en-US" dirty="0"/>
              <a:t> steel building.</a:t>
            </a:r>
          </a:p>
          <a:p>
            <a:pPr lvl="1"/>
            <a:r>
              <a:rPr lang="en-US" b="1" dirty="0"/>
              <a:t>Building 4 </a:t>
            </a:r>
            <a:r>
              <a:rPr lang="en-US" dirty="0"/>
              <a:t>– 500,000 ft</a:t>
            </a:r>
            <a:r>
              <a:rPr lang="en-US" baseline="30000" dirty="0"/>
              <a:t>2</a:t>
            </a:r>
            <a:r>
              <a:rPr lang="en-US" dirty="0"/>
              <a:t> 8 story retail/ residential  mid rise building.  Cast in place concrete building with post tension cables in every floor slab.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9643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 Monitoring</a:t>
            </a:r>
          </a:p>
        </p:txBody>
      </p:sp>
      <p:pic>
        <p:nvPicPr>
          <p:cNvPr id="11266" name="Picture 2" descr="C:\Users\tony\Desktop\FLats Pictures\Flats\2015-08-28 11.18.09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55307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tony\Desktop\7 - Pictures\Alley Cat\2015-08-24 11.14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3214" r="16190" b="12500"/>
          <a:stretch/>
        </p:blipFill>
        <p:spPr bwMode="auto">
          <a:xfrm>
            <a:off x="1" y="1514475"/>
            <a:ext cx="37719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009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4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495801"/>
            <a:ext cx="8610600" cy="2209800"/>
          </a:xfrm>
        </p:spPr>
        <p:txBody>
          <a:bodyPr>
            <a:normAutofit/>
          </a:bodyPr>
          <a:lstStyle/>
          <a:p>
            <a:r>
              <a:rPr lang="en-US" sz="2800" dirty="0"/>
              <a:t>500,000 FT</a:t>
            </a:r>
            <a:r>
              <a:rPr lang="en-US" sz="2800" baseline="30000" dirty="0"/>
              <a:t>2</a:t>
            </a:r>
            <a:r>
              <a:rPr lang="en-US" sz="2800" dirty="0"/>
              <a:t> 8 STORY BUILDING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FLOOR -RETAIL</a:t>
            </a:r>
          </a:p>
          <a:p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Floor – Parking </a:t>
            </a:r>
          </a:p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THRU 8</a:t>
            </a:r>
            <a:r>
              <a:rPr lang="en-US" sz="2800" baseline="30000" dirty="0"/>
              <a:t>th</a:t>
            </a:r>
            <a:r>
              <a:rPr lang="en-US" sz="2800" dirty="0"/>
              <a:t> FLOOR – LUXURY APARTMENTS</a:t>
            </a:r>
          </a:p>
        </p:txBody>
      </p:sp>
      <p:pic>
        <p:nvPicPr>
          <p:cNvPr id="4098" name="Picture 2" descr="J:\A-Z Solutions Inc\Jobs\URS_Flats East 4\Pictures\Flats\Buildi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3999"/>
            <a:ext cx="6705600" cy="29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76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457200"/>
            <a:ext cx="3124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Design  Components</a:t>
            </a:r>
          </a:p>
          <a:p>
            <a:endParaRPr lang="en-US" sz="1600" u="sng" dirty="0"/>
          </a:p>
          <a:p>
            <a:pPr algn="ctr"/>
            <a:r>
              <a:rPr lang="en-US" dirty="0"/>
              <a:t>4 total systems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3,500LF vent matting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Suction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600LF of 8: SCH40 Conveyance Piping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Fantech FDK 12XL Blowers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System monitors wired to a central monitoring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permanent sub slab pressure monitoring points.</a:t>
            </a:r>
          </a:p>
          <a:p>
            <a:endParaRPr lang="en-US" dirty="0"/>
          </a:p>
        </p:txBody>
      </p:sp>
      <p:pic>
        <p:nvPicPr>
          <p:cNvPr id="1026" name="Picture 2" descr="C:\Users\tony\Desktop\v1-01 0815414-A1-01_Ground Floor Level Plan - 30x42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199"/>
            <a:ext cx="5257800" cy="59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829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Alley Cat Oyster Bar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191000" cy="4526280"/>
          </a:xfrm>
        </p:spPr>
        <p:txBody>
          <a:bodyPr>
            <a:normAutofit/>
          </a:bodyPr>
          <a:lstStyle/>
          <a:p>
            <a:r>
              <a:rPr lang="en-US" dirty="0"/>
              <a:t>8,000 FT</a:t>
            </a:r>
            <a:r>
              <a:rPr lang="en-US" baseline="30000" dirty="0"/>
              <a:t>2</a:t>
            </a:r>
            <a:r>
              <a:rPr lang="en-US" dirty="0"/>
              <a:t> 2 story  restaurant.</a:t>
            </a:r>
          </a:p>
          <a:p>
            <a:r>
              <a:rPr lang="en-US" dirty="0"/>
              <a:t>A-Z scope of work: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Oversight</a:t>
            </a:r>
          </a:p>
          <a:p>
            <a:pPr lvl="1"/>
            <a:r>
              <a:rPr lang="en-US" dirty="0"/>
              <a:t>Install Underground Piping</a:t>
            </a:r>
          </a:p>
        </p:txBody>
      </p:sp>
      <p:pic>
        <p:nvPicPr>
          <p:cNvPr id="2050" name="Picture 2" descr="J:\A-Z Solutions Inc\Jobs\Geis Companies_Alley Cat\7 - Pictures\Alley C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382" y="1676400"/>
            <a:ext cx="384492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A-Z Solutions Inc\Jobs\Geis Companies_Alley Cat\2 - CAD Drawings\Images for presentation\V100 for presentation 083115-Layou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383" y="3886200"/>
            <a:ext cx="3844920" cy="27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0454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153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u="sng" dirty="0"/>
              <a:t>Design Coordination with other Trades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MEP trades have to coordinate their installations so there are no installation conflicts.</a:t>
            </a:r>
          </a:p>
          <a:p>
            <a:r>
              <a:rPr lang="en-US" dirty="0"/>
              <a:t>These coordination drawings are part of the construction documents and are critical to the success of the project.</a:t>
            </a:r>
          </a:p>
          <a:p>
            <a:r>
              <a:rPr lang="en-US" dirty="0"/>
              <a:t>Every floor penetration in building 4 needed to run though a sleeve that was installed before the concrete floor was poured.</a:t>
            </a:r>
          </a:p>
          <a:p>
            <a:pPr lvl="1"/>
            <a:r>
              <a:rPr lang="en-US" dirty="0"/>
              <a:t>All penetrations needed to be on the drawings so engineering could make sure they would not conflict with the post tension cables.</a:t>
            </a:r>
          </a:p>
          <a:p>
            <a:pPr lvl="1"/>
            <a:r>
              <a:rPr lang="en-US" dirty="0"/>
              <a:t>The plumbing company installed SSD sleeves.</a:t>
            </a:r>
          </a:p>
          <a:p>
            <a:pPr lvl="1"/>
            <a:r>
              <a:rPr lang="en-US" dirty="0"/>
              <a:t>The foreman called to get permission to move a sleeve ¼” north.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4720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Draft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" y="2209800"/>
            <a:ext cx="8763000" cy="442825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547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Architect’s Response </a:t>
            </a:r>
          </a:p>
        </p:txBody>
      </p:sp>
      <p:pic>
        <p:nvPicPr>
          <p:cNvPr id="21506" name="Picture 2" descr="C:\Users\tony\Desktop\coordination response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5851"/>
          <a:stretch/>
        </p:blipFill>
        <p:spPr bwMode="auto">
          <a:xfrm>
            <a:off x="990600" y="1219200"/>
            <a:ext cx="6105846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5557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Design</a:t>
            </a:r>
          </a:p>
        </p:txBody>
      </p:sp>
      <p:pic>
        <p:nvPicPr>
          <p:cNvPr id="22530" name="Picture 2" descr="C:\Users\tony\Desktop\coordination fina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946" y="1600200"/>
            <a:ext cx="649210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9577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Building 4 - Installation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March 2014 – Building foundation piers started</a:t>
            </a:r>
          </a:p>
          <a:p>
            <a:r>
              <a:rPr lang="en-US" dirty="0"/>
              <a:t>May 2014 - A-Z design work begins.</a:t>
            </a:r>
          </a:p>
          <a:p>
            <a:r>
              <a:rPr lang="en-US" dirty="0"/>
              <a:t>June 2014 – SSD Initial Design Completed. </a:t>
            </a:r>
          </a:p>
          <a:p>
            <a:r>
              <a:rPr lang="en-US" dirty="0"/>
              <a:t>November 2014 –</a:t>
            </a:r>
          </a:p>
          <a:p>
            <a:pPr lvl="1"/>
            <a:r>
              <a:rPr lang="en-US" dirty="0"/>
              <a:t>SSD System design change for new tenants.</a:t>
            </a:r>
          </a:p>
          <a:p>
            <a:pPr lvl="1"/>
            <a:r>
              <a:rPr lang="en-US" dirty="0"/>
              <a:t>New design has blowing lanes and sunken areas on first floor.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3848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Building 4 - Timeline Continued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March 2015 –First floor restaurant buildouts begin. </a:t>
            </a:r>
          </a:p>
          <a:p>
            <a:r>
              <a:rPr lang="en-US" dirty="0"/>
              <a:t>June 2015 – </a:t>
            </a:r>
          </a:p>
          <a:p>
            <a:pPr lvl="1"/>
            <a:r>
              <a:rPr lang="en-US" dirty="0"/>
              <a:t>2 Tenant spaces are not leased.</a:t>
            </a:r>
          </a:p>
          <a:p>
            <a:pPr lvl="1"/>
            <a:r>
              <a:rPr lang="en-US" dirty="0"/>
              <a:t>1 of the 4 main suction pits was now in an unrented space.</a:t>
            </a:r>
          </a:p>
          <a:p>
            <a:pPr lvl="1"/>
            <a:r>
              <a:rPr lang="en-US" dirty="0"/>
              <a:t>“Will this system work with only 3 systems running?”</a:t>
            </a:r>
          </a:p>
          <a:p>
            <a:pPr lvl="2"/>
            <a:r>
              <a:rPr lang="en-US" dirty="0"/>
              <a:t>We decide to install gravel and VB only in these two spaces.</a:t>
            </a:r>
          </a:p>
          <a:p>
            <a:r>
              <a:rPr lang="en-US" dirty="0"/>
              <a:t>July 2015 – </a:t>
            </a:r>
          </a:p>
          <a:p>
            <a:pPr lvl="1"/>
            <a:r>
              <a:rPr lang="en-US" dirty="0"/>
              <a:t>First floor concrete is finally finished in most spaces.</a:t>
            </a:r>
          </a:p>
          <a:p>
            <a:pPr lvl="1"/>
            <a:r>
              <a:rPr lang="en-US" dirty="0"/>
              <a:t>Most build outs are completed. </a:t>
            </a:r>
          </a:p>
          <a:p>
            <a:pPr lvl="1"/>
            <a:r>
              <a:rPr lang="en-US" dirty="0"/>
              <a:t>Attempt 1 at installing the fans.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934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Chemicals of Concern</a:t>
            </a:r>
          </a:p>
        </p:txBody>
      </p:sp>
      <p:pic>
        <p:nvPicPr>
          <p:cNvPr id="1026" name="Picture 2" descr="http://sustainability.owu.edu/files/2015/02/Cuyahoga-Fi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799"/>
            <a:ext cx="6248400" cy="47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60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Timeline Continued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2015 - </a:t>
            </a:r>
          </a:p>
          <a:p>
            <a:pPr lvl="1"/>
            <a:r>
              <a:rPr lang="en-US" dirty="0"/>
              <a:t>Fans actually installed and energized.</a:t>
            </a:r>
          </a:p>
          <a:p>
            <a:pPr lvl="1"/>
            <a:r>
              <a:rPr lang="en-US" dirty="0"/>
              <a:t>Monitoring system installed.</a:t>
            </a:r>
          </a:p>
          <a:p>
            <a:pPr lvl="1"/>
            <a:r>
              <a:rPr lang="en-US" dirty="0"/>
              <a:t>PFE Testing – FINALLY.</a:t>
            </a:r>
          </a:p>
          <a:p>
            <a:pPr lvl="1"/>
            <a:r>
              <a:rPr lang="en-US" dirty="0"/>
              <a:t>Several restaurants open.</a:t>
            </a:r>
          </a:p>
          <a:p>
            <a:r>
              <a:rPr lang="en-US" dirty="0"/>
              <a:t>15 Months in total!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4732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Suction Pit Issues</a:t>
            </a:r>
          </a:p>
        </p:txBody>
      </p:sp>
      <p:pic>
        <p:nvPicPr>
          <p:cNvPr id="5122" name="Picture 2" descr="C:\Users\tony\Desktop\V100 for presentation 083115-Title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87" y="1981200"/>
            <a:ext cx="856532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4551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Toby Keith Suction Pits</a:t>
            </a:r>
          </a:p>
        </p:txBody>
      </p:sp>
      <p:pic>
        <p:nvPicPr>
          <p:cNvPr id="3074" name="Picture 2" descr="C:\Users\tony\Desktop\FLats Pictures\2015-06-09 08.35.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33" t="3196" r="28190" b="39432"/>
          <a:stretch/>
        </p:blipFill>
        <p:spPr bwMode="auto">
          <a:xfrm>
            <a:off x="457200" y="1371600"/>
            <a:ext cx="492219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ony\Desktop\FLats Pictures\2015-06-09 08.34.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572" t="9651" r="20190" b="29736"/>
          <a:stretch/>
        </p:blipFill>
        <p:spPr bwMode="auto">
          <a:xfrm>
            <a:off x="4343400" y="3962400"/>
            <a:ext cx="4513943" cy="25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876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CMU block around perimeter of suction 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1" y="2209800"/>
            <a:ext cx="344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box is set to high.  Plywood top will be flush with floor.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917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4 - Suction Points</a:t>
            </a:r>
          </a:p>
        </p:txBody>
      </p:sp>
      <p:pic>
        <p:nvPicPr>
          <p:cNvPr id="4098" name="Picture 2" descr="C:\Users\tony\Desktop\FLats Pictures\2015-04-29 11.14.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830" t="31882" r="34027" b="21326"/>
          <a:stretch/>
        </p:blipFill>
        <p:spPr bwMode="auto">
          <a:xfrm>
            <a:off x="381000" y="1371600"/>
            <a:ext cx="4934201" cy="30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22098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debris was found inside a suction  pit.  The pit was also 6” too low and the block were mortared together.</a:t>
            </a:r>
          </a:p>
        </p:txBody>
      </p:sp>
      <p:pic>
        <p:nvPicPr>
          <p:cNvPr id="4099" name="Picture 3" descr="C:\Users\tony\Desktop\FLats Pictures\2015-04-29 11.48.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626" t="26460" r="11325" b="45093"/>
          <a:stretch/>
        </p:blipFill>
        <p:spPr bwMode="auto">
          <a:xfrm>
            <a:off x="4495800" y="3962400"/>
            <a:ext cx="415206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4519136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Repaired suction pit by A-Z at correct Height.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99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Alley Cat Suction Pit</a:t>
            </a:r>
          </a:p>
        </p:txBody>
      </p:sp>
      <p:pic>
        <p:nvPicPr>
          <p:cNvPr id="4" name="Picture 2" descr="C:\Users\tony\Desktop\7 - Pictures\2015-04-17 10.26.01 - Cop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688" t="46338" r="38771" b="23466"/>
          <a:stretch/>
        </p:blipFill>
        <p:spPr bwMode="auto">
          <a:xfrm>
            <a:off x="1856014" y="2286000"/>
            <a:ext cx="466997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Installed initially by A-Z. 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4665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Alley Cat - Final Inspection </a:t>
            </a:r>
          </a:p>
        </p:txBody>
      </p:sp>
      <p:pic>
        <p:nvPicPr>
          <p:cNvPr id="16386" name="Picture 2" descr="C:\Users\tony\Desktop\7 - Pictures\2015-08-11 09.21.05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4681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tony\Desktop\V100 for presentation 083115-Titl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71600"/>
            <a:ext cx="432022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6407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Deficiencies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/>
              <a:t>No Rubber Coupling</a:t>
            </a:r>
          </a:p>
          <a:p>
            <a:r>
              <a:rPr lang="en-US" dirty="0"/>
              <a:t>Wrong Support Assembly</a:t>
            </a:r>
          </a:p>
          <a:p>
            <a:r>
              <a:rPr lang="en-US" dirty="0"/>
              <a:t>Fan upside down.</a:t>
            </a:r>
          </a:p>
          <a:p>
            <a:r>
              <a:rPr lang="en-US" dirty="0"/>
              <a:t>Motor seized.</a:t>
            </a:r>
          </a:p>
          <a:p>
            <a:r>
              <a:rPr lang="en-US" dirty="0"/>
              <a:t>Wrong size Motor.</a:t>
            </a:r>
          </a:p>
          <a:p>
            <a:r>
              <a:rPr lang="en-US" dirty="0"/>
              <a:t>Sticker flipped over to show proper flow.</a:t>
            </a:r>
          </a:p>
          <a:p>
            <a:endParaRPr lang="en-US" dirty="0"/>
          </a:p>
        </p:txBody>
      </p:sp>
      <p:pic>
        <p:nvPicPr>
          <p:cNvPr id="4" name="Picture 2" descr="C:\Users\tony\Desktop\7 - Pictures\2015-08-11 09.21.05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24681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tony\Desktop\7 - Pictures\2015-08-11 09.22.26 -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102" t="39445" r="28070" b="24258"/>
          <a:stretch/>
        </p:blipFill>
        <p:spPr bwMode="auto">
          <a:xfrm>
            <a:off x="6991349" y="514349"/>
            <a:ext cx="17240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9895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Corrective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343400"/>
          </a:xfrm>
        </p:spPr>
        <p:txBody>
          <a:bodyPr/>
          <a:lstStyle/>
          <a:p>
            <a:r>
              <a:rPr lang="en-US" dirty="0"/>
              <a:t>Issued paperwork outlining necessary corrective action.</a:t>
            </a:r>
          </a:p>
          <a:p>
            <a:r>
              <a:rPr lang="en-US" dirty="0"/>
              <a:t>Included this picture from previous project.</a:t>
            </a:r>
          </a:p>
        </p:txBody>
      </p:sp>
      <p:pic>
        <p:nvPicPr>
          <p:cNvPr id="18434" name="Picture 2" descr="C:\Users\tony\Desktop\corrective action picture alley ca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399" t="8959" r="4347" b="8639"/>
          <a:stretch/>
        </p:blipFill>
        <p:spPr bwMode="auto">
          <a:xfrm>
            <a:off x="4191000" y="1524000"/>
            <a:ext cx="4813642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3353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Follow up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dirty="0"/>
              <a:t>Not much better.</a:t>
            </a:r>
          </a:p>
          <a:p>
            <a:r>
              <a:rPr lang="en-US" dirty="0"/>
              <a:t>New fan. </a:t>
            </a:r>
          </a:p>
          <a:p>
            <a:pPr lvl="1"/>
            <a:r>
              <a:rPr lang="en-US" dirty="0"/>
              <a:t>Still wrong model.</a:t>
            </a:r>
          </a:p>
          <a:p>
            <a:r>
              <a:rPr lang="en-US" dirty="0"/>
              <a:t>Orientated correctly.</a:t>
            </a:r>
          </a:p>
          <a:p>
            <a:r>
              <a:rPr lang="en-US" dirty="0"/>
              <a:t>Still no rubber coupling</a:t>
            </a:r>
          </a:p>
          <a:p>
            <a:r>
              <a:rPr lang="en-US" dirty="0"/>
              <a:t>Wrong Support Assembly.</a:t>
            </a:r>
          </a:p>
          <a:p>
            <a:r>
              <a:rPr lang="en-US" dirty="0"/>
              <a:t>Lots of caulking.</a:t>
            </a:r>
          </a:p>
        </p:txBody>
      </p:sp>
      <p:pic>
        <p:nvPicPr>
          <p:cNvPr id="19458" name="Picture 2" descr="C:\Users\tony\Desktop\7 - Pictures\Alley Cat\2015-08-24 10.57.39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153877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030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:\A-Z Solutions Inc\Jobs\Geis Companies_Alley Cat\2 - CAD Drawings\Images for presentation\FAN project management presentation-Layou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750" t="3124" r="16875" b="19142"/>
          <a:stretch/>
        </p:blipFill>
        <p:spPr bwMode="auto">
          <a:xfrm>
            <a:off x="3581400" y="1752600"/>
            <a:ext cx="42291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Building 4 - New Patented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667" t="19501" r="22109" b="46613"/>
          <a:stretch/>
        </p:blipFill>
        <p:spPr>
          <a:xfrm>
            <a:off x="457200" y="1676400"/>
            <a:ext cx="3670419" cy="338271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559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Requirements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Constantly prevent VOC from entering building.</a:t>
            </a:r>
          </a:p>
          <a:p>
            <a:r>
              <a:rPr lang="en-US" dirty="0"/>
              <a:t>Solution had to be repairable by general contractors. </a:t>
            </a:r>
          </a:p>
          <a:p>
            <a:r>
              <a:rPr lang="en-US" dirty="0"/>
              <a:t>Low/no maintenance.</a:t>
            </a:r>
          </a:p>
          <a:p>
            <a:r>
              <a:rPr lang="en-US" dirty="0"/>
              <a:t>Energy efficient design.</a:t>
            </a:r>
          </a:p>
          <a:p>
            <a:r>
              <a:rPr lang="en-US" dirty="0"/>
              <a:t>Must coordinate installation with other trades.</a:t>
            </a:r>
          </a:p>
          <a:p>
            <a:r>
              <a:rPr lang="en-US" u="sng" dirty="0"/>
              <a:t>No ability to make adjustments after installation.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927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Startup and Testing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254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PFE Readings </a:t>
            </a:r>
          </a:p>
        </p:txBody>
      </p:sp>
      <p:pic>
        <p:nvPicPr>
          <p:cNvPr id="20482" name="Picture 2" descr="C:\Users\tony\Desktop\alley cat final PF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47801"/>
            <a:ext cx="6629400" cy="44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683857"/>
              </p:ext>
            </p:extLst>
          </p:nvPr>
        </p:nvGraphicFramePr>
        <p:xfrm>
          <a:off x="6096000" y="457200"/>
          <a:ext cx="289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Fan 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Fantech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FKD 10XL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Operating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-2.5”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1023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ny\Desktop\toby keith bar construction stop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16" y="1454951"/>
            <a:ext cx="8843584" cy="50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Toby Keith Installation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435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4- Final Results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8928883"/>
              </p:ext>
            </p:extLst>
          </p:nvPr>
        </p:nvGraphicFramePr>
        <p:xfrm>
          <a:off x="457200" y="1600200"/>
          <a:ext cx="54102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9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63945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163945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PFE Results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-1.536”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-0.029”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-0.007”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-0.044”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-0.011”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-0.036”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-0.021”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10"/>
                  </a:ext>
                </a:extLst>
              </a:tr>
            </a:tbl>
          </a:graphicData>
        </a:graphic>
      </p:graphicFrame>
      <p:pic>
        <p:nvPicPr>
          <p:cNvPr id="25602" name="Picture 2" descr="C:\Users\tony\Desktop\FLats Pictures\Flats\2015-08-13 10.56.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757362" cy="19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tony\Desktop\2015-08-13 10.54.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244" y="3077926"/>
            <a:ext cx="1683636" cy="27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420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pPr algn="ctr"/>
            <a:r>
              <a:rPr lang="en-US" dirty="0"/>
              <a:t>Final Metrics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162492"/>
              </p:ext>
            </p:extLst>
          </p:nvPr>
        </p:nvGraphicFramePr>
        <p:xfrm>
          <a:off x="457200" y="1600200"/>
          <a:ext cx="84582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4592584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9757281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0653589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120093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712691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Building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Alley</a:t>
                      </a:r>
                      <a:r>
                        <a:rPr lang="en-US" baseline="0" dirty="0"/>
                        <a:t> Cat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Tobey Keith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00391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Building Footprint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100,000</a:t>
                      </a:r>
                      <a:r>
                        <a:rPr lang="en-US" baseline="0" dirty="0"/>
                        <a:t> ft2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8,000 ft2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16,000 ft2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124,000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1188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Fan</a:t>
                      </a:r>
                      <a:r>
                        <a:rPr lang="en-US" baseline="0" dirty="0"/>
                        <a:t> Assemblies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09225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Wattage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17890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Monthly Electrical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152.93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223.57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8631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Per ft2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28809286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i="0" u="sng" dirty="0"/>
                        <a:t>Efficiency</a:t>
                      </a:r>
                    </a:p>
                    <a:p>
                      <a:r>
                        <a:rPr lang="en-US" dirty="0"/>
                        <a:t>Ft2</a:t>
                      </a:r>
                      <a:r>
                        <a:rPr lang="en-US" baseline="0" dirty="0"/>
                        <a:t> Depressurized / Watt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40:1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89278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6176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88" y="263201"/>
            <a:ext cx="8379781" cy="960438"/>
          </a:xfrm>
        </p:spPr>
        <p:txBody>
          <a:bodyPr/>
          <a:lstStyle/>
          <a:p>
            <a:pPr algn="ctr"/>
            <a:r>
              <a:rPr lang="en-US" dirty="0"/>
              <a:t>30 Year OMM Cost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2568299"/>
              </p:ext>
            </p:extLst>
          </p:nvPr>
        </p:nvGraphicFramePr>
        <p:xfrm>
          <a:off x="419470" y="1219200"/>
          <a:ext cx="8382000" cy="508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551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29776353"/>
                    </a:ext>
                  </a:extLst>
                </a:gridCol>
                <a:gridCol w="855306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56941376"/>
                    </a:ext>
                  </a:extLst>
                </a:gridCol>
                <a:gridCol w="171994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3896144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89203201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750809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8274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AVG Life 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Replacement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Year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3283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Building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$850.00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$13,600.00*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73721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Toby Keith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$5,200.00*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02894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Alley Cat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$2,600.00*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4740613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Fan Replacement Total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$21,400.00*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6886127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Monthly</a:t>
                      </a:r>
                      <a:r>
                        <a:rPr lang="en-US" baseline="0" dirty="0"/>
                        <a:t> Electric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Yearly</a:t>
                      </a:r>
                      <a:r>
                        <a:rPr lang="en-US" baseline="0" dirty="0"/>
                        <a:t> Electric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 Year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74928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Building 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dirty="0"/>
                        <a:t>$152.93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$1,835.16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$55,054.80*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14545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Toby Keith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$47.09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$565.08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16,952.40*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98773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Alley Cat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$23.55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$282.60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$8,478.00*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9616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Electric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$80,485.20*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2309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Grand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$101,885.20*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3727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 per leasable ft2 of buildings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271173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248400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Cost does not include inflation in calculation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0864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Let this be a lesson to all the lawyers in the room.</a:t>
            </a:r>
          </a:p>
        </p:txBody>
      </p:sp>
      <p:pic>
        <p:nvPicPr>
          <p:cNvPr id="2050" name="Picture 2" descr="C:\Users\tony\Desktop\FLats Pictures\Flats\2015-08-13 12.10.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2919"/>
            <a:ext cx="74676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499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3429000"/>
            <a:ext cx="5791200" cy="26971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Tony McDonald</a:t>
            </a:r>
          </a:p>
          <a:p>
            <a:pPr marL="36576" indent="0">
              <a:buNone/>
            </a:pPr>
            <a:r>
              <a:rPr lang="en-US" sz="2400" dirty="0"/>
              <a:t>Vice President</a:t>
            </a:r>
          </a:p>
          <a:p>
            <a:pPr marL="36576" indent="0">
              <a:buNone/>
            </a:pPr>
            <a:r>
              <a:rPr lang="en-US" sz="2400" dirty="0"/>
              <a:t>A-Z Solutions, Inc</a:t>
            </a:r>
          </a:p>
          <a:p>
            <a:pPr marL="36576" indent="0">
              <a:buNone/>
            </a:pPr>
            <a:r>
              <a:rPr lang="en-US" sz="2400" dirty="0"/>
              <a:t>Tony@vaporremoval.com</a:t>
            </a:r>
          </a:p>
        </p:txBody>
      </p:sp>
      <p:pic>
        <p:nvPicPr>
          <p:cNvPr id="4" name="Picture 2" descr="J:\A-Z Solutions Inc\Marketing Proj\AZ Logo\A-Z Solutions Logo landscape black 081811 small s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10200"/>
            <a:ext cx="2916237" cy="7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03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 Room for Error</a:t>
            </a:r>
          </a:p>
        </p:txBody>
      </p:sp>
      <p:pic>
        <p:nvPicPr>
          <p:cNvPr id="1026" name="Picture 2" descr="C:\Users\tony\Desktop\FLats Pictures\Flats\2015-08-28 11.33.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239" r="10224" b="31091"/>
          <a:stretch/>
        </p:blipFill>
        <p:spPr bwMode="auto">
          <a:xfrm>
            <a:off x="1219200" y="1143000"/>
            <a:ext cx="6570453" cy="42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86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all of the accessible piping on the first floor when the fans were energized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72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dirty="0"/>
              <a:t>Other Project Requirements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Assist, not Design/Build.</a:t>
            </a:r>
          </a:p>
          <a:p>
            <a:r>
              <a:rPr lang="en-US" dirty="0"/>
              <a:t>Weekly coordination meetings.</a:t>
            </a:r>
          </a:p>
          <a:p>
            <a:r>
              <a:rPr lang="en-US" dirty="0"/>
              <a:t>Union Labor.</a:t>
            </a:r>
          </a:p>
          <a:p>
            <a:r>
              <a:rPr lang="en-US" dirty="0"/>
              <a:t>Each building was built by a different Construction company.</a:t>
            </a:r>
          </a:p>
          <a:p>
            <a:r>
              <a:rPr lang="en-US" dirty="0"/>
              <a:t>Building 4 had 9 different restaurant build outs on the first floor completed by 5 different companies.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472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200400" cy="4221162"/>
          </a:xfrm>
        </p:spPr>
        <p:txBody>
          <a:bodyPr>
            <a:normAutofit/>
          </a:bodyPr>
          <a:lstStyle/>
          <a:p>
            <a:r>
              <a:rPr lang="en-US" dirty="0"/>
              <a:t>12 Different Concrete Pours by 5 different contractors</a:t>
            </a:r>
          </a:p>
        </p:txBody>
      </p:sp>
      <p:pic>
        <p:nvPicPr>
          <p:cNvPr id="2050" name="Picture 2" descr="C:\Users\tony\Desktop\v1-01 0815414-A1-01_Ground Floor Level Plan - 30x42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746" y="38100"/>
            <a:ext cx="5261753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884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Active vs Passive Design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Passive systems work via the stack effect.  Warm air rises through from the soil  to the roof via a system of pipes.  Works best with large temperature differences between outside and inside.</a:t>
            </a:r>
          </a:p>
          <a:p>
            <a:r>
              <a:rPr lang="en-US" dirty="0"/>
              <a:t>Active systems utilize a fan assembly to create a negative pressure field where the ground level concrete meets the soil.  The fans run constantly for the life of the building or remediation project.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142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Passive System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Passive Systems typically consist of:</a:t>
            </a:r>
          </a:p>
          <a:p>
            <a:pPr lvl="1"/>
            <a:r>
              <a:rPr lang="en-US" dirty="0"/>
              <a:t>Vapor collection matting installed in a 20’ grid system.</a:t>
            </a:r>
          </a:p>
          <a:p>
            <a:pPr lvl="1"/>
            <a:r>
              <a:rPr lang="en-US" dirty="0"/>
              <a:t>Spray applied 60 mil vapor barrier installed by specialty contractor.</a:t>
            </a:r>
          </a:p>
          <a:p>
            <a:pPr lvl="1"/>
            <a:r>
              <a:rPr lang="en-US" dirty="0"/>
              <a:t>4” PVC vent stacks typically spaced every 8,000 ft2.</a:t>
            </a:r>
          </a:p>
          <a:p>
            <a:pPr lvl="1"/>
            <a:r>
              <a:rPr lang="en-US" dirty="0"/>
              <a:t>Designed with no exhaust blowers.</a:t>
            </a:r>
          </a:p>
          <a:p>
            <a:pPr lvl="1"/>
            <a:r>
              <a:rPr lang="en-US" dirty="0"/>
              <a:t>System effectiveness tested via IAQ sampling.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7510212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6333</TotalTime>
  <Words>1377</Words>
  <Application>Microsoft Macintosh PowerPoint</Application>
  <PresentationFormat>On-screen Show (4:3)</PresentationFormat>
  <Paragraphs>307</Paragraphs>
  <Slides>47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Technic</vt:lpstr>
      <vt:lpstr>Commercial Project Management: </vt:lpstr>
      <vt:lpstr>Project Dimensions</vt:lpstr>
      <vt:lpstr>Chemicals of Concern</vt:lpstr>
      <vt:lpstr>Design Requirements  </vt:lpstr>
      <vt:lpstr>No Room for Error</vt:lpstr>
      <vt:lpstr>Other Project Requirements </vt:lpstr>
      <vt:lpstr>12 Different Concrete Pours by 5 different contractors</vt:lpstr>
      <vt:lpstr>Active vs Passive Design </vt:lpstr>
      <vt:lpstr>Passive System Highlights</vt:lpstr>
      <vt:lpstr>Active System Highlights</vt:lpstr>
      <vt:lpstr>Active vs Passive Compared - Building 4 -</vt:lpstr>
      <vt:lpstr>COMMON DESIGN ELEMENTS</vt:lpstr>
      <vt:lpstr>Under Slab Vent Matting</vt:lpstr>
      <vt:lpstr>Suction Pits</vt:lpstr>
      <vt:lpstr>Aggregate Layer </vt:lpstr>
      <vt:lpstr>Underground Work</vt:lpstr>
      <vt:lpstr>Vapor Barrier</vt:lpstr>
      <vt:lpstr>Conveyance Piping</vt:lpstr>
      <vt:lpstr>High Flow Exhaust Fans</vt:lpstr>
      <vt:lpstr>System Monitoring</vt:lpstr>
      <vt:lpstr>BUILDING 4 </vt:lpstr>
      <vt:lpstr>Slide 22</vt:lpstr>
      <vt:lpstr>Alley Cat Oyster Bar </vt:lpstr>
      <vt:lpstr>Design Coordination with other Trades</vt:lpstr>
      <vt:lpstr>Draft Design</vt:lpstr>
      <vt:lpstr>Architect’s Response </vt:lpstr>
      <vt:lpstr>Final Design</vt:lpstr>
      <vt:lpstr>Building 4 - Installation Timeline</vt:lpstr>
      <vt:lpstr>Building 4 - Timeline Continued </vt:lpstr>
      <vt:lpstr>Timeline Continued </vt:lpstr>
      <vt:lpstr>Suction Pit Issues</vt:lpstr>
      <vt:lpstr>Toby Keith Suction Pits</vt:lpstr>
      <vt:lpstr>Building 4 - Suction Points</vt:lpstr>
      <vt:lpstr>Alley Cat Suction Pit</vt:lpstr>
      <vt:lpstr>Alley Cat - Final Inspection </vt:lpstr>
      <vt:lpstr>Deficiencies </vt:lpstr>
      <vt:lpstr>Corrective Action</vt:lpstr>
      <vt:lpstr>Follow up Inspection</vt:lpstr>
      <vt:lpstr>Building 4 - New Patented Design</vt:lpstr>
      <vt:lpstr>System Startup and Testing </vt:lpstr>
      <vt:lpstr>Final PFE Readings </vt:lpstr>
      <vt:lpstr>Toby Keith Installation</vt:lpstr>
      <vt:lpstr>Building 4- Final Results </vt:lpstr>
      <vt:lpstr>Final Metrics</vt:lpstr>
      <vt:lpstr>30 Year OMM Cost</vt:lpstr>
      <vt:lpstr>Let this be a lesson to all the lawyers in the room.</vt:lpstr>
      <vt:lpstr>Questions?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McDonald</dc:creator>
  <cp:lastModifiedBy>Kelly Andrews</cp:lastModifiedBy>
  <cp:revision>63</cp:revision>
  <dcterms:created xsi:type="dcterms:W3CDTF">2017-04-18T20:14:17Z</dcterms:created>
  <dcterms:modified xsi:type="dcterms:W3CDTF">2017-04-18T20:14:47Z</dcterms:modified>
</cp:coreProperties>
</file>