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4" r:id="rId2"/>
  </p:sldMasterIdLst>
  <p:notesMasterIdLst>
    <p:notesMasterId r:id="rId26"/>
  </p:notesMasterIdLst>
  <p:handoutMasterIdLst>
    <p:handoutMasterId r:id="rId27"/>
  </p:handoutMasterIdLst>
  <p:sldIdLst>
    <p:sldId id="494" r:id="rId3"/>
    <p:sldId id="470" r:id="rId4"/>
    <p:sldId id="471" r:id="rId5"/>
    <p:sldId id="475" r:id="rId6"/>
    <p:sldId id="474" r:id="rId7"/>
    <p:sldId id="472" r:id="rId8"/>
    <p:sldId id="473" r:id="rId9"/>
    <p:sldId id="476" r:id="rId10"/>
    <p:sldId id="477" r:id="rId11"/>
    <p:sldId id="478" r:id="rId12"/>
    <p:sldId id="491" r:id="rId13"/>
    <p:sldId id="480" r:id="rId14"/>
    <p:sldId id="481" r:id="rId15"/>
    <p:sldId id="482" r:id="rId16"/>
    <p:sldId id="483" r:id="rId17"/>
    <p:sldId id="484" r:id="rId18"/>
    <p:sldId id="485" r:id="rId19"/>
    <p:sldId id="493" r:id="rId20"/>
    <p:sldId id="495" r:id="rId21"/>
    <p:sldId id="496" r:id="rId22"/>
    <p:sldId id="497" r:id="rId23"/>
    <p:sldId id="498" r:id="rId24"/>
    <p:sldId id="450" r:id="rId25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es Ballogg" initials="MB" lastIdx="45" clrIdx="0">
    <p:extLst>
      <p:ext uri="{19B8F6BF-5375-455C-9EA6-DF929625EA0E}">
        <p15:presenceInfo xmlns:p15="http://schemas.microsoft.com/office/powerpoint/2012/main" userId="S-1-5-21-2253294106-3652061222-17341123-37459" providerId="AD"/>
      </p:ext>
    </p:extLst>
  </p:cmAuthor>
  <p:cmAuthor id="2" name="Douglas Strait" initials="DS" lastIdx="2" clrIdx="1">
    <p:extLst>
      <p:ext uri="{19B8F6BF-5375-455C-9EA6-DF929625EA0E}">
        <p15:presenceInfo xmlns:p15="http://schemas.microsoft.com/office/powerpoint/2012/main" userId="S-1-5-21-2253294106-3652061222-17341123-3111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E7"/>
    <a:srgbClr val="5B9BD5"/>
    <a:srgbClr val="333C42"/>
    <a:srgbClr val="7090B7"/>
    <a:srgbClr val="565A5C"/>
    <a:srgbClr val="D5E7E7"/>
    <a:srgbClr val="477F80"/>
    <a:srgbClr val="91785B"/>
    <a:srgbClr val="D95E00"/>
    <a:srgbClr val="699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5" autoAdjust="0"/>
    <p:restoredTop sz="94476" autoAdjust="0"/>
  </p:normalViewPr>
  <p:slideViewPr>
    <p:cSldViewPr snapToGrid="0" showGuides="1">
      <p:cViewPr varScale="1">
        <p:scale>
          <a:sx n="61" d="100"/>
          <a:sy n="61" d="100"/>
        </p:scale>
        <p:origin x="656" y="60"/>
      </p:cViewPr>
      <p:guideLst/>
    </p:cSldViewPr>
  </p:slideViewPr>
  <p:outlineViewPr>
    <p:cViewPr>
      <p:scale>
        <a:sx n="33" d="100"/>
        <a:sy n="33" d="100"/>
      </p:scale>
      <p:origin x="0" y="-439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58"/>
    </p:cViewPr>
  </p:sorterViewPr>
  <p:notesViewPr>
    <p:cSldViewPr snapToGrid="0">
      <p:cViewPr varScale="1">
        <p:scale>
          <a:sx n="84" d="100"/>
          <a:sy n="84" d="100"/>
        </p:scale>
        <p:origin x="37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0F5B89-EE17-48D3-AE33-0AA7EC9AF644}" type="doc">
      <dgm:prSet loTypeId="urn:microsoft.com/office/officeart/2005/8/layout/process4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B953CCB-5ADA-40AF-85A6-4AC6EA838BE8}">
      <dgm:prSet custT="1"/>
      <dgm:spPr>
        <a:xfrm rot="10800000">
          <a:off x="0" y="2828861"/>
          <a:ext cx="8077198" cy="1426771"/>
        </a:xfrm>
        <a:solidFill>
          <a:srgbClr val="84AA3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 FY 2021 Area-wide Planning Grant </a:t>
          </a:r>
          <a:endParaRPr lang="en-US" sz="2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3D9CEB7-39EB-4DC8-AB5D-19B0FCE0B4D2}" type="parTrans" cxnId="{715C7F01-CB20-40AF-8589-CF1E1C900BD6}">
      <dgm:prSet/>
      <dgm:spPr/>
      <dgm:t>
        <a:bodyPr/>
        <a:lstStyle/>
        <a:p>
          <a:endParaRPr lang="en-US"/>
        </a:p>
      </dgm:t>
    </dgm:pt>
    <dgm:pt modelId="{DC55E89A-0CA1-46F0-B126-C94E6B9132E5}" type="sibTrans" cxnId="{715C7F01-CB20-40AF-8589-CF1E1C900BD6}">
      <dgm:prSet/>
      <dgm:spPr/>
      <dgm:t>
        <a:bodyPr/>
        <a:lstStyle/>
        <a:p>
          <a:endParaRPr lang="en-US"/>
        </a:p>
      </dgm:t>
    </dgm:pt>
    <dgm:pt modelId="{FC6F6C0E-DE95-4B76-B029-760729CE5AAF}">
      <dgm:prSet custT="1"/>
      <dgm:spPr>
        <a:xfrm>
          <a:off x="0" y="5654574"/>
          <a:ext cx="8077198" cy="927680"/>
        </a:xfrm>
        <a:solidFill>
          <a:srgbClr val="99663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FY 2025 Brownfield Job Training and Additional Assessment Grants</a:t>
          </a:r>
          <a:endParaRPr lang="en-US" sz="16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377594-D88D-4DC1-8AAD-F50E6BD80DDB}" type="parTrans" cxnId="{6400EEC2-70CE-47BA-8803-D3E1F1F24476}">
      <dgm:prSet/>
      <dgm:spPr/>
      <dgm:t>
        <a:bodyPr/>
        <a:lstStyle/>
        <a:p>
          <a:endParaRPr lang="en-US"/>
        </a:p>
      </dgm:t>
    </dgm:pt>
    <dgm:pt modelId="{C2EE4E15-3C6B-49C7-9F87-DAB89EE79BFD}" type="sibTrans" cxnId="{6400EEC2-70CE-47BA-8803-D3E1F1F24476}">
      <dgm:prSet/>
      <dgm:spPr/>
      <dgm:t>
        <a:bodyPr/>
        <a:lstStyle/>
        <a:p>
          <a:endParaRPr lang="en-US"/>
        </a:p>
      </dgm:t>
    </dgm:pt>
    <dgm:pt modelId="{CBB1CC6D-CEB9-4FB2-82A0-831BD46D292B}">
      <dgm:prSet phldrT="[Text]" custT="1"/>
      <dgm:spPr>
        <a:xfrm rot="10800000">
          <a:off x="0" y="0"/>
          <a:ext cx="8077198" cy="1426771"/>
        </a:xfrm>
        <a:solidFill>
          <a:srgbClr val="475A8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 FY 2018  Community-wide Brownfield Assessment Grant</a:t>
          </a:r>
        </a:p>
      </dgm:t>
    </dgm:pt>
    <dgm:pt modelId="{45BED291-E412-4446-A9B4-6A12C7CC6E6B}" type="sibTrans" cxnId="{26533320-6CFC-4BD6-8959-A0C605D19627}">
      <dgm:prSet/>
      <dgm:spPr/>
      <dgm:t>
        <a:bodyPr/>
        <a:lstStyle/>
        <a:p>
          <a:endParaRPr lang="en-US"/>
        </a:p>
      </dgm:t>
    </dgm:pt>
    <dgm:pt modelId="{9192503A-04C5-4662-8F40-973B1F699DDF}" type="parTrans" cxnId="{26533320-6CFC-4BD6-8959-A0C605D19627}">
      <dgm:prSet/>
      <dgm:spPr/>
      <dgm:t>
        <a:bodyPr/>
        <a:lstStyle/>
        <a:p>
          <a:endParaRPr lang="en-US"/>
        </a:p>
      </dgm:t>
    </dgm:pt>
    <dgm:pt modelId="{C4CE7BB6-2F06-479C-BBF4-1F72116ADD01}">
      <dgm:prSet custT="1"/>
      <dgm:spPr>
        <a:xfrm rot="10800000">
          <a:off x="0" y="1416004"/>
          <a:ext cx="8077198" cy="1426771"/>
        </a:xfrm>
        <a:solidFill>
          <a:srgbClr val="F8863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90000"/>
            </a:lnSpc>
          </a:pPr>
          <a:endParaRPr lang="en-US" sz="16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>
            <a:lnSpc>
              <a:spcPct val="100000"/>
            </a:lnSpc>
          </a:pPr>
          <a:r>
            <a:rPr lang="en-US" sz="2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 FY 2020 Cleanup Grant </a:t>
          </a:r>
        </a:p>
        <a:p>
          <a:pPr>
            <a:lnSpc>
              <a:spcPct val="90000"/>
            </a:lnSpc>
          </a:pP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12BB2C1-7CC1-433D-845C-97D878B11C73}" type="sibTrans" cxnId="{3009561C-BD0C-4C39-BAEE-6BC50C713CD7}">
      <dgm:prSet/>
      <dgm:spPr/>
      <dgm:t>
        <a:bodyPr/>
        <a:lstStyle/>
        <a:p>
          <a:endParaRPr lang="en-US"/>
        </a:p>
      </dgm:t>
    </dgm:pt>
    <dgm:pt modelId="{979B70CC-5504-4068-9F85-4CA4F7297E8F}" type="parTrans" cxnId="{3009561C-BD0C-4C39-BAEE-6BC50C713CD7}">
      <dgm:prSet/>
      <dgm:spPr/>
      <dgm:t>
        <a:bodyPr/>
        <a:lstStyle/>
        <a:p>
          <a:endParaRPr lang="en-US"/>
        </a:p>
      </dgm:t>
    </dgm:pt>
    <dgm:pt modelId="{41A80CB6-D2D1-4A60-8E89-BFC9983B4BF7}">
      <dgm:prSet custT="1"/>
      <dgm:spPr>
        <a:xfrm rot="10800000">
          <a:off x="0" y="4241718"/>
          <a:ext cx="8077198" cy="1426771"/>
        </a:xfrm>
        <a:solidFill>
          <a:srgbClr val="00B0F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 FY 2023 Brownfield Revolving Loan Grant</a:t>
          </a:r>
          <a:endParaRPr lang="en-US" sz="2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92E5E0-E9EE-416F-88F2-08F6B6D6431D}" type="sibTrans" cxnId="{AD3F0DF4-8C7D-4B43-94A3-061D77E60CAF}">
      <dgm:prSet/>
      <dgm:spPr/>
      <dgm:t>
        <a:bodyPr/>
        <a:lstStyle/>
        <a:p>
          <a:endParaRPr lang="en-US"/>
        </a:p>
      </dgm:t>
    </dgm:pt>
    <dgm:pt modelId="{478CD7B6-9E84-48A1-AF3B-BD86C7A6CD5A}" type="parTrans" cxnId="{AD3F0DF4-8C7D-4B43-94A3-061D77E60CAF}">
      <dgm:prSet/>
      <dgm:spPr/>
      <dgm:t>
        <a:bodyPr/>
        <a:lstStyle/>
        <a:p>
          <a:endParaRPr lang="en-US"/>
        </a:p>
      </dgm:t>
    </dgm:pt>
    <dgm:pt modelId="{53603030-3400-455B-AA03-EBF47CEE1098}" type="pres">
      <dgm:prSet presAssocID="{300F5B89-EE17-48D3-AE33-0AA7EC9AF6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ADF452-C020-4BF0-837E-9F312099CC0C}" type="pres">
      <dgm:prSet presAssocID="{FC6F6C0E-DE95-4B76-B029-760729CE5AAF}" presName="boxAndChildren" presStyleCnt="0"/>
      <dgm:spPr/>
    </dgm:pt>
    <dgm:pt modelId="{3C57E376-4764-4F8B-8E9D-AC2B15DAEC3A}" type="pres">
      <dgm:prSet presAssocID="{FC6F6C0E-DE95-4B76-B029-760729CE5AAF}" presName="parentTextBox" presStyleLbl="node1" presStyleIdx="0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D5856B-BAC6-490F-839E-9EA53028543F}" type="pres">
      <dgm:prSet presAssocID="{8C92E5E0-E9EE-416F-88F2-08F6B6D6431D}" presName="sp" presStyleCnt="0"/>
      <dgm:spPr/>
      <dgm:t>
        <a:bodyPr/>
        <a:lstStyle/>
        <a:p>
          <a:endParaRPr lang="en-US"/>
        </a:p>
      </dgm:t>
    </dgm:pt>
    <dgm:pt modelId="{34645D3A-A5DD-41C8-8D3A-E9F78E604963}" type="pres">
      <dgm:prSet presAssocID="{41A80CB6-D2D1-4A60-8E89-BFC9983B4BF7}" presName="arrowAndChildren" presStyleCnt="0"/>
      <dgm:spPr/>
      <dgm:t>
        <a:bodyPr/>
        <a:lstStyle/>
        <a:p>
          <a:endParaRPr lang="en-US"/>
        </a:p>
      </dgm:t>
    </dgm:pt>
    <dgm:pt modelId="{9CAEBC71-BCB6-49C9-BE6B-FA473311A787}" type="pres">
      <dgm:prSet presAssocID="{41A80CB6-D2D1-4A60-8E89-BFC9983B4BF7}" presName="parentTextArrow" presStyleLbl="node1" presStyleIdx="1" presStyleCnt="5" custLinFactNeighborX="-1181" custLinFactNeighborY="-1767"/>
      <dgm:spPr>
        <a:prstGeom prst="upArrowCallout">
          <a:avLst/>
        </a:prstGeom>
      </dgm:spPr>
      <dgm:t>
        <a:bodyPr/>
        <a:lstStyle/>
        <a:p>
          <a:endParaRPr lang="en-US"/>
        </a:p>
      </dgm:t>
    </dgm:pt>
    <dgm:pt modelId="{53A61278-5884-4E84-9203-55A710B22F37}" type="pres">
      <dgm:prSet presAssocID="{DC55E89A-0CA1-46F0-B126-C94E6B9132E5}" presName="sp" presStyleCnt="0"/>
      <dgm:spPr/>
      <dgm:t>
        <a:bodyPr/>
        <a:lstStyle/>
        <a:p>
          <a:endParaRPr lang="en-US"/>
        </a:p>
      </dgm:t>
    </dgm:pt>
    <dgm:pt modelId="{AD3C1D82-F8DA-4C0A-BC1C-42772A2E2AD4}" type="pres">
      <dgm:prSet presAssocID="{0B953CCB-5ADA-40AF-85A6-4AC6EA838BE8}" presName="arrowAndChildren" presStyleCnt="0"/>
      <dgm:spPr/>
      <dgm:t>
        <a:bodyPr/>
        <a:lstStyle/>
        <a:p>
          <a:endParaRPr lang="en-US"/>
        </a:p>
      </dgm:t>
    </dgm:pt>
    <dgm:pt modelId="{35FC7C1D-DC52-41C9-984E-2775F9B23AFD}" type="pres">
      <dgm:prSet presAssocID="{0B953CCB-5ADA-40AF-85A6-4AC6EA838BE8}" presName="parentTextArrow" presStyleLbl="node1" presStyleIdx="2" presStyleCnt="5" custLinFactNeighborX="1205" custLinFactNeighborY="2603"/>
      <dgm:spPr>
        <a:prstGeom prst="upArrowCallout">
          <a:avLst/>
        </a:prstGeom>
      </dgm:spPr>
      <dgm:t>
        <a:bodyPr/>
        <a:lstStyle/>
        <a:p>
          <a:endParaRPr lang="en-US"/>
        </a:p>
      </dgm:t>
    </dgm:pt>
    <dgm:pt modelId="{30B36F73-52FA-4A76-B789-BC7F18B3DBA5}" type="pres">
      <dgm:prSet presAssocID="{312BB2C1-7CC1-433D-845C-97D878B11C73}" presName="sp" presStyleCnt="0"/>
      <dgm:spPr/>
      <dgm:t>
        <a:bodyPr/>
        <a:lstStyle/>
        <a:p>
          <a:endParaRPr lang="en-US"/>
        </a:p>
      </dgm:t>
    </dgm:pt>
    <dgm:pt modelId="{5F548EE5-17E0-44E5-B0E8-FCCB67F45FDB}" type="pres">
      <dgm:prSet presAssocID="{C4CE7BB6-2F06-479C-BBF4-1F72116ADD01}" presName="arrowAndChildren" presStyleCnt="0"/>
      <dgm:spPr/>
      <dgm:t>
        <a:bodyPr/>
        <a:lstStyle/>
        <a:p>
          <a:endParaRPr lang="en-US"/>
        </a:p>
      </dgm:t>
    </dgm:pt>
    <dgm:pt modelId="{01685E22-12B8-43B4-8835-2179D546DDD2}" type="pres">
      <dgm:prSet presAssocID="{C4CE7BB6-2F06-479C-BBF4-1F72116ADD01}" presName="parentTextArrow" presStyleLbl="node1" presStyleIdx="3" presStyleCnt="5"/>
      <dgm:spPr>
        <a:prstGeom prst="upArrowCallout">
          <a:avLst/>
        </a:prstGeom>
      </dgm:spPr>
      <dgm:t>
        <a:bodyPr/>
        <a:lstStyle/>
        <a:p>
          <a:endParaRPr lang="en-US"/>
        </a:p>
      </dgm:t>
    </dgm:pt>
    <dgm:pt modelId="{4AA1CDF8-8047-4B8D-B43C-C8BAB6F92B38}" type="pres">
      <dgm:prSet presAssocID="{45BED291-E412-4446-A9B4-6A12C7CC6E6B}" presName="sp" presStyleCnt="0"/>
      <dgm:spPr/>
      <dgm:t>
        <a:bodyPr/>
        <a:lstStyle/>
        <a:p>
          <a:endParaRPr lang="en-US"/>
        </a:p>
      </dgm:t>
    </dgm:pt>
    <dgm:pt modelId="{844E0ECB-C4B8-4A33-8975-1AE15281ABF1}" type="pres">
      <dgm:prSet presAssocID="{CBB1CC6D-CEB9-4FB2-82A0-831BD46D292B}" presName="arrowAndChildren" presStyleCnt="0"/>
      <dgm:spPr/>
      <dgm:t>
        <a:bodyPr/>
        <a:lstStyle/>
        <a:p>
          <a:endParaRPr lang="en-US"/>
        </a:p>
      </dgm:t>
    </dgm:pt>
    <dgm:pt modelId="{BB16EA75-44A1-4921-A7AA-C79A4C146CAA}" type="pres">
      <dgm:prSet presAssocID="{CBB1CC6D-CEB9-4FB2-82A0-831BD46D292B}" presName="parentTextArrow" presStyleLbl="node1" presStyleIdx="4" presStyleCnt="5" custLinFactNeighborX="137" custLinFactNeighborY="-221"/>
      <dgm:spPr>
        <a:prstGeom prst="upArrowCallout">
          <a:avLst/>
        </a:prstGeom>
      </dgm:spPr>
      <dgm:t>
        <a:bodyPr/>
        <a:lstStyle/>
        <a:p>
          <a:endParaRPr lang="en-US"/>
        </a:p>
      </dgm:t>
    </dgm:pt>
  </dgm:ptLst>
  <dgm:cxnLst>
    <dgm:cxn modelId="{26533320-6CFC-4BD6-8959-A0C605D19627}" srcId="{300F5B89-EE17-48D3-AE33-0AA7EC9AF644}" destId="{CBB1CC6D-CEB9-4FB2-82A0-831BD46D292B}" srcOrd="0" destOrd="0" parTransId="{9192503A-04C5-4662-8F40-973B1F699DDF}" sibTransId="{45BED291-E412-4446-A9B4-6A12C7CC6E6B}"/>
    <dgm:cxn modelId="{DE29CAAE-E0BD-4B1D-A25C-7762FAE9EAF8}" type="presOf" srcId="{41A80CB6-D2D1-4A60-8E89-BFC9983B4BF7}" destId="{9CAEBC71-BCB6-49C9-BE6B-FA473311A787}" srcOrd="0" destOrd="0" presId="urn:microsoft.com/office/officeart/2005/8/layout/process4"/>
    <dgm:cxn modelId="{BAAF92BC-538F-4B49-BB1F-C06EC1182A13}" type="presOf" srcId="{0B953CCB-5ADA-40AF-85A6-4AC6EA838BE8}" destId="{35FC7C1D-DC52-41C9-984E-2775F9B23AFD}" srcOrd="0" destOrd="0" presId="urn:microsoft.com/office/officeart/2005/8/layout/process4"/>
    <dgm:cxn modelId="{1DC2561B-D8E0-4865-B1B1-5AA5819E4BC8}" type="presOf" srcId="{C4CE7BB6-2F06-479C-BBF4-1F72116ADD01}" destId="{01685E22-12B8-43B4-8835-2179D546DDD2}" srcOrd="0" destOrd="0" presId="urn:microsoft.com/office/officeart/2005/8/layout/process4"/>
    <dgm:cxn modelId="{3009561C-BD0C-4C39-BAEE-6BC50C713CD7}" srcId="{300F5B89-EE17-48D3-AE33-0AA7EC9AF644}" destId="{C4CE7BB6-2F06-479C-BBF4-1F72116ADD01}" srcOrd="1" destOrd="0" parTransId="{979B70CC-5504-4068-9F85-4CA4F7297E8F}" sibTransId="{312BB2C1-7CC1-433D-845C-97D878B11C73}"/>
    <dgm:cxn modelId="{3E6F54F5-8640-439C-86BD-B0BB37F917ED}" type="presOf" srcId="{CBB1CC6D-CEB9-4FB2-82A0-831BD46D292B}" destId="{BB16EA75-44A1-4921-A7AA-C79A4C146CAA}" srcOrd="0" destOrd="0" presId="urn:microsoft.com/office/officeart/2005/8/layout/process4"/>
    <dgm:cxn modelId="{715C7F01-CB20-40AF-8589-CF1E1C900BD6}" srcId="{300F5B89-EE17-48D3-AE33-0AA7EC9AF644}" destId="{0B953CCB-5ADA-40AF-85A6-4AC6EA838BE8}" srcOrd="2" destOrd="0" parTransId="{C3D9CEB7-39EB-4DC8-AB5D-19B0FCE0B4D2}" sibTransId="{DC55E89A-0CA1-46F0-B126-C94E6B9132E5}"/>
    <dgm:cxn modelId="{6AC1128F-220C-49C6-848D-2C3D3269C68F}" type="presOf" srcId="{300F5B89-EE17-48D3-AE33-0AA7EC9AF644}" destId="{53603030-3400-455B-AA03-EBF47CEE1098}" srcOrd="0" destOrd="0" presId="urn:microsoft.com/office/officeart/2005/8/layout/process4"/>
    <dgm:cxn modelId="{AD3F0DF4-8C7D-4B43-94A3-061D77E60CAF}" srcId="{300F5B89-EE17-48D3-AE33-0AA7EC9AF644}" destId="{41A80CB6-D2D1-4A60-8E89-BFC9983B4BF7}" srcOrd="3" destOrd="0" parTransId="{478CD7B6-9E84-48A1-AF3B-BD86C7A6CD5A}" sibTransId="{8C92E5E0-E9EE-416F-88F2-08F6B6D6431D}"/>
    <dgm:cxn modelId="{B2AD9347-C43A-4E93-AF43-018A2B7E22CD}" type="presOf" srcId="{FC6F6C0E-DE95-4B76-B029-760729CE5AAF}" destId="{3C57E376-4764-4F8B-8E9D-AC2B15DAEC3A}" srcOrd="0" destOrd="0" presId="urn:microsoft.com/office/officeart/2005/8/layout/process4"/>
    <dgm:cxn modelId="{6400EEC2-70CE-47BA-8803-D3E1F1F24476}" srcId="{300F5B89-EE17-48D3-AE33-0AA7EC9AF644}" destId="{FC6F6C0E-DE95-4B76-B029-760729CE5AAF}" srcOrd="4" destOrd="0" parTransId="{79377594-D88D-4DC1-8AAD-F50E6BD80DDB}" sibTransId="{C2EE4E15-3C6B-49C7-9F87-DAB89EE79BFD}"/>
    <dgm:cxn modelId="{7CE4761F-D75E-495E-8415-D8DD1A0C6564}" type="presParOf" srcId="{53603030-3400-455B-AA03-EBF47CEE1098}" destId="{4EADF452-C020-4BF0-837E-9F312099CC0C}" srcOrd="0" destOrd="0" presId="urn:microsoft.com/office/officeart/2005/8/layout/process4"/>
    <dgm:cxn modelId="{4DF0E1B7-390D-424E-B2F0-66CDD042C613}" type="presParOf" srcId="{4EADF452-C020-4BF0-837E-9F312099CC0C}" destId="{3C57E376-4764-4F8B-8E9D-AC2B15DAEC3A}" srcOrd="0" destOrd="0" presId="urn:microsoft.com/office/officeart/2005/8/layout/process4"/>
    <dgm:cxn modelId="{3D826534-47D2-4B5F-A565-905E854B5BD9}" type="presParOf" srcId="{53603030-3400-455B-AA03-EBF47CEE1098}" destId="{37D5856B-BAC6-490F-839E-9EA53028543F}" srcOrd="1" destOrd="0" presId="urn:microsoft.com/office/officeart/2005/8/layout/process4"/>
    <dgm:cxn modelId="{5390A77F-AA25-4B2B-8A00-949BB4F100CD}" type="presParOf" srcId="{53603030-3400-455B-AA03-EBF47CEE1098}" destId="{34645D3A-A5DD-41C8-8D3A-E9F78E604963}" srcOrd="2" destOrd="0" presId="urn:microsoft.com/office/officeart/2005/8/layout/process4"/>
    <dgm:cxn modelId="{41546769-E711-40C0-9F03-4E4EDBD4EEA0}" type="presParOf" srcId="{34645D3A-A5DD-41C8-8D3A-E9F78E604963}" destId="{9CAEBC71-BCB6-49C9-BE6B-FA473311A787}" srcOrd="0" destOrd="0" presId="urn:microsoft.com/office/officeart/2005/8/layout/process4"/>
    <dgm:cxn modelId="{BE5A1273-69DB-4FBF-95B0-27F42AE95DAF}" type="presParOf" srcId="{53603030-3400-455B-AA03-EBF47CEE1098}" destId="{53A61278-5884-4E84-9203-55A710B22F37}" srcOrd="3" destOrd="0" presId="urn:microsoft.com/office/officeart/2005/8/layout/process4"/>
    <dgm:cxn modelId="{5AE6A009-DD77-4B74-9A25-05C5D2D9435D}" type="presParOf" srcId="{53603030-3400-455B-AA03-EBF47CEE1098}" destId="{AD3C1D82-F8DA-4C0A-BC1C-42772A2E2AD4}" srcOrd="4" destOrd="0" presId="urn:microsoft.com/office/officeart/2005/8/layout/process4"/>
    <dgm:cxn modelId="{2BFEFC19-7B87-4D50-A3EF-6A5BB254C182}" type="presParOf" srcId="{AD3C1D82-F8DA-4C0A-BC1C-42772A2E2AD4}" destId="{35FC7C1D-DC52-41C9-984E-2775F9B23AFD}" srcOrd="0" destOrd="0" presId="urn:microsoft.com/office/officeart/2005/8/layout/process4"/>
    <dgm:cxn modelId="{E7217552-35F2-4A57-94BE-6176E97BC7E5}" type="presParOf" srcId="{53603030-3400-455B-AA03-EBF47CEE1098}" destId="{30B36F73-52FA-4A76-B789-BC7F18B3DBA5}" srcOrd="5" destOrd="0" presId="urn:microsoft.com/office/officeart/2005/8/layout/process4"/>
    <dgm:cxn modelId="{EE1A2FF7-6DF9-407B-A735-CD7595738A27}" type="presParOf" srcId="{53603030-3400-455B-AA03-EBF47CEE1098}" destId="{5F548EE5-17E0-44E5-B0E8-FCCB67F45FDB}" srcOrd="6" destOrd="0" presId="urn:microsoft.com/office/officeart/2005/8/layout/process4"/>
    <dgm:cxn modelId="{90DD19C9-BE01-4301-AAC6-3339D9B88F0F}" type="presParOf" srcId="{5F548EE5-17E0-44E5-B0E8-FCCB67F45FDB}" destId="{01685E22-12B8-43B4-8835-2179D546DDD2}" srcOrd="0" destOrd="0" presId="urn:microsoft.com/office/officeart/2005/8/layout/process4"/>
    <dgm:cxn modelId="{65291226-27BC-4338-A5FB-CCF615A4EF90}" type="presParOf" srcId="{53603030-3400-455B-AA03-EBF47CEE1098}" destId="{4AA1CDF8-8047-4B8D-B43C-C8BAB6F92B38}" srcOrd="7" destOrd="0" presId="urn:microsoft.com/office/officeart/2005/8/layout/process4"/>
    <dgm:cxn modelId="{D2848382-D035-4455-9A53-E72C82110228}" type="presParOf" srcId="{53603030-3400-455B-AA03-EBF47CEE1098}" destId="{844E0ECB-C4B8-4A33-8975-1AE15281ABF1}" srcOrd="8" destOrd="0" presId="urn:microsoft.com/office/officeart/2005/8/layout/process4"/>
    <dgm:cxn modelId="{A6AF7BAF-9A89-46B0-AB40-8E2F62FC98FF}" type="presParOf" srcId="{844E0ECB-C4B8-4A33-8975-1AE15281ABF1}" destId="{BB16EA75-44A1-4921-A7AA-C79A4C146CA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CBF826-F030-4A9F-A00C-B40DC103D1AF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4D8885-0DC4-43A3-A27D-12AE388D8B7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3700" b="1" dirty="0">
              <a:solidFill>
                <a:schemeClr val="bg1"/>
              </a:solidFill>
            </a:rPr>
            <a:t> </a:t>
          </a:r>
          <a:r>
            <a:rPr lang="en-US" sz="3600" b="1" dirty="0" err="1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Healthfields</a:t>
          </a:r>
          <a:r>
            <a:rPr 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Redevelopment</a:t>
          </a:r>
        </a:p>
      </dgm:t>
    </dgm:pt>
    <dgm:pt modelId="{CB12437A-772F-44C7-9349-13B7F033E088}" type="parTrans" cxnId="{D99AFE00-34FA-42BF-8450-54D9E21A180E}">
      <dgm:prSet/>
      <dgm:spPr/>
      <dgm:t>
        <a:bodyPr/>
        <a:lstStyle/>
        <a:p>
          <a:endParaRPr lang="en-US"/>
        </a:p>
      </dgm:t>
    </dgm:pt>
    <dgm:pt modelId="{17EFE337-112F-49B1-B34F-D034EE9C35D3}" type="sibTrans" cxnId="{D99AFE00-34FA-42BF-8450-54D9E21A180E}">
      <dgm:prSet/>
      <dgm:spPr/>
      <dgm:t>
        <a:bodyPr/>
        <a:lstStyle/>
        <a:p>
          <a:endParaRPr lang="en-US"/>
        </a:p>
      </dgm:t>
    </dgm:pt>
    <dgm:pt modelId="{47DCF3B0-9C19-444A-A163-2F9A3E73AA1D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Common  Brownfields Sites</a:t>
          </a:r>
        </a:p>
      </dgm:t>
    </dgm:pt>
    <dgm:pt modelId="{03CB75E6-2B41-4AD8-976A-300CE1C22C71}" type="parTrans" cxnId="{C2B92FF4-97AB-4972-8CE3-9151DB9EC131}">
      <dgm:prSet/>
      <dgm:spPr/>
      <dgm:t>
        <a:bodyPr/>
        <a:lstStyle/>
        <a:p>
          <a:endParaRPr lang="en-US"/>
        </a:p>
      </dgm:t>
    </dgm:pt>
    <dgm:pt modelId="{6A04B8F7-DF7A-4E64-90C9-B69DBB3782DB}" type="sibTrans" cxnId="{C2B92FF4-97AB-4972-8CE3-9151DB9EC131}">
      <dgm:prSet/>
      <dgm:spPr/>
      <dgm:t>
        <a:bodyPr/>
        <a:lstStyle/>
        <a:p>
          <a:endParaRPr lang="en-US"/>
        </a:p>
      </dgm:t>
    </dgm:pt>
    <dgm:pt modelId="{2CC21C4F-8444-4DA1-B07A-F37033C5C1C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Abandoned gas stations</a:t>
          </a:r>
        </a:p>
      </dgm:t>
    </dgm:pt>
    <dgm:pt modelId="{2AB83CC6-7068-4DE3-98EF-F78F64C21CB9}" type="parTrans" cxnId="{08DF23EA-7482-4499-8C0D-296AE6C8A1D3}">
      <dgm:prSet/>
      <dgm:spPr/>
      <dgm:t>
        <a:bodyPr/>
        <a:lstStyle/>
        <a:p>
          <a:endParaRPr lang="en-US"/>
        </a:p>
      </dgm:t>
    </dgm:pt>
    <dgm:pt modelId="{585AFBE2-2BA7-477C-A9C6-0A3EC60DDCFE}" type="sibTrans" cxnId="{08DF23EA-7482-4499-8C0D-296AE6C8A1D3}">
      <dgm:prSet/>
      <dgm:spPr/>
      <dgm:t>
        <a:bodyPr/>
        <a:lstStyle/>
        <a:p>
          <a:endParaRPr lang="en-US"/>
        </a:p>
      </dgm:t>
    </dgm:pt>
    <dgm:pt modelId="{B0A88943-6F31-416D-8C44-9B1C11F32ED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Former mines and tailings</a:t>
          </a:r>
        </a:p>
      </dgm:t>
    </dgm:pt>
    <dgm:pt modelId="{7B583F5E-4DD8-4802-BD62-70A9AE8CC958}" type="parTrans" cxnId="{375D16F2-89BC-451B-858A-3A2B6DF2BDA3}">
      <dgm:prSet/>
      <dgm:spPr/>
      <dgm:t>
        <a:bodyPr/>
        <a:lstStyle/>
        <a:p>
          <a:endParaRPr lang="en-US"/>
        </a:p>
      </dgm:t>
    </dgm:pt>
    <dgm:pt modelId="{665B2DE2-1D42-406E-8E3E-5B4E56E438EE}" type="sibTrans" cxnId="{375D16F2-89BC-451B-858A-3A2B6DF2BDA3}">
      <dgm:prSet/>
      <dgm:spPr/>
      <dgm:t>
        <a:bodyPr/>
        <a:lstStyle/>
        <a:p>
          <a:endParaRPr lang="en-US"/>
        </a:p>
      </dgm:t>
    </dgm:pt>
    <dgm:pt modelId="{F68CF9DB-7E8F-4000-8A6A-6D3089ADAFA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Illegal dump sites</a:t>
          </a:r>
        </a:p>
      </dgm:t>
    </dgm:pt>
    <dgm:pt modelId="{F45BD088-E2F3-4F3F-8664-55FDB3FD91AD}" type="parTrans" cxnId="{744EDBAA-CE46-47D7-BDC7-84C5CF8E31E2}">
      <dgm:prSet/>
      <dgm:spPr/>
      <dgm:t>
        <a:bodyPr/>
        <a:lstStyle/>
        <a:p>
          <a:endParaRPr lang="en-US"/>
        </a:p>
      </dgm:t>
    </dgm:pt>
    <dgm:pt modelId="{766CA507-8E3D-4695-A9E9-F5B7439BF801}" type="sibTrans" cxnId="{744EDBAA-CE46-47D7-BDC7-84C5CF8E31E2}">
      <dgm:prSet/>
      <dgm:spPr/>
      <dgm:t>
        <a:bodyPr/>
        <a:lstStyle/>
        <a:p>
          <a:endParaRPr lang="en-US"/>
        </a:p>
      </dgm:t>
    </dgm:pt>
    <dgm:pt modelId="{31F183C4-C292-4173-915C-3D7822315DA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Meth labs </a:t>
          </a:r>
        </a:p>
      </dgm:t>
    </dgm:pt>
    <dgm:pt modelId="{A30E0BF7-24FC-4FBC-A68A-328DB9F35751}" type="parTrans" cxnId="{31CD028E-E4EC-4DBB-955E-A5C3A098FE36}">
      <dgm:prSet/>
      <dgm:spPr/>
      <dgm:t>
        <a:bodyPr/>
        <a:lstStyle/>
        <a:p>
          <a:endParaRPr lang="en-US"/>
        </a:p>
      </dgm:t>
    </dgm:pt>
    <dgm:pt modelId="{B836DF83-8949-4035-B63F-88DEE2A94611}" type="sibTrans" cxnId="{31CD028E-E4EC-4DBB-955E-A5C3A098FE36}">
      <dgm:prSet/>
      <dgm:spPr/>
      <dgm:t>
        <a:bodyPr/>
        <a:lstStyle/>
        <a:p>
          <a:endParaRPr lang="en-US"/>
        </a:p>
      </dgm:t>
    </dgm:pt>
    <dgm:pt modelId="{2AEEAE6A-FADB-4F1C-8044-59E73B62335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Landfills</a:t>
          </a:r>
        </a:p>
      </dgm:t>
    </dgm:pt>
    <dgm:pt modelId="{3BA5A2E9-19D6-4E2B-AE34-33FA3AB6B2F7}" type="parTrans" cxnId="{9C44E0E7-139B-47DC-8916-4149F0648444}">
      <dgm:prSet/>
      <dgm:spPr/>
      <dgm:t>
        <a:bodyPr/>
        <a:lstStyle/>
        <a:p>
          <a:endParaRPr lang="en-US"/>
        </a:p>
      </dgm:t>
    </dgm:pt>
    <dgm:pt modelId="{BB355189-8494-494E-A8CB-2367F5BB41B4}" type="sibTrans" cxnId="{9C44E0E7-139B-47DC-8916-4149F0648444}">
      <dgm:prSet/>
      <dgm:spPr/>
      <dgm:t>
        <a:bodyPr/>
        <a:lstStyle/>
        <a:p>
          <a:endParaRPr lang="en-US"/>
        </a:p>
      </dgm:t>
    </dgm:pt>
    <dgm:pt modelId="{D64BC3B8-ADE2-4C10-9C59-FA9C260740F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Historic industrial operations</a:t>
          </a:r>
        </a:p>
      </dgm:t>
    </dgm:pt>
    <dgm:pt modelId="{885939F7-EFD1-4644-B960-1765036B381E}" type="parTrans" cxnId="{9F99B628-0728-4E69-ABDD-1D9FB86BEAD4}">
      <dgm:prSet/>
      <dgm:spPr/>
      <dgm:t>
        <a:bodyPr/>
        <a:lstStyle/>
        <a:p>
          <a:endParaRPr lang="en-US"/>
        </a:p>
      </dgm:t>
    </dgm:pt>
    <dgm:pt modelId="{505F45B9-1A2E-4640-8F72-F7D532BD44E2}" type="sibTrans" cxnId="{9F99B628-0728-4E69-ABDD-1D9FB86BEAD4}">
      <dgm:prSet/>
      <dgm:spPr/>
      <dgm:t>
        <a:bodyPr/>
        <a:lstStyle/>
        <a:p>
          <a:endParaRPr lang="en-US"/>
        </a:p>
      </dgm:t>
    </dgm:pt>
    <dgm:pt modelId="{7C30F665-8170-4224-80ED-D044D10B674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Maintenance yards</a:t>
          </a:r>
        </a:p>
      </dgm:t>
    </dgm:pt>
    <dgm:pt modelId="{A0F6E193-245C-471A-9757-2843D1846F9B}" type="parTrans" cxnId="{D97B803C-BB66-4B01-97F8-9916479C945F}">
      <dgm:prSet/>
      <dgm:spPr/>
      <dgm:t>
        <a:bodyPr/>
        <a:lstStyle/>
        <a:p>
          <a:endParaRPr lang="en-US"/>
        </a:p>
      </dgm:t>
    </dgm:pt>
    <dgm:pt modelId="{1174B065-331D-4636-8940-F968258916A6}" type="sibTrans" cxnId="{D97B803C-BB66-4B01-97F8-9916479C945F}">
      <dgm:prSet/>
      <dgm:spPr/>
      <dgm:t>
        <a:bodyPr/>
        <a:lstStyle/>
        <a:p>
          <a:endParaRPr lang="en-US"/>
        </a:p>
      </dgm:t>
    </dgm:pt>
    <dgm:pt modelId="{EBE93233-0DF9-4001-AF47-09A9423E6F6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Former feed lots</a:t>
          </a:r>
        </a:p>
      </dgm:t>
    </dgm:pt>
    <dgm:pt modelId="{861B2042-E80E-4B5F-A046-DD76F988C8FA}" type="parTrans" cxnId="{593C87E5-5C78-41A6-9523-FE4F2BCDD508}">
      <dgm:prSet/>
      <dgm:spPr/>
      <dgm:t>
        <a:bodyPr/>
        <a:lstStyle/>
        <a:p>
          <a:endParaRPr lang="en-US"/>
        </a:p>
      </dgm:t>
    </dgm:pt>
    <dgm:pt modelId="{89C68528-98FB-44C8-8671-F6C17F0AAB0C}" type="sibTrans" cxnId="{593C87E5-5C78-41A6-9523-FE4F2BCDD508}">
      <dgm:prSet/>
      <dgm:spPr/>
      <dgm:t>
        <a:bodyPr/>
        <a:lstStyle/>
        <a:p>
          <a:endParaRPr lang="en-US"/>
        </a:p>
      </dgm:t>
    </dgm:pt>
    <dgm:pt modelId="{F85595BB-4689-416B-84ED-FC64F8BD2DF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Health Clinic</a:t>
          </a:r>
        </a:p>
      </dgm:t>
    </dgm:pt>
    <dgm:pt modelId="{9808E2A5-F41B-4573-BEFF-FB4F6DF7B7FC}" type="parTrans" cxnId="{2788D783-6A8A-482A-8DEB-DB7D2FF36D19}">
      <dgm:prSet/>
      <dgm:spPr/>
      <dgm:t>
        <a:bodyPr/>
        <a:lstStyle/>
        <a:p>
          <a:endParaRPr lang="en-US"/>
        </a:p>
      </dgm:t>
    </dgm:pt>
    <dgm:pt modelId="{2DA1CCE0-5F77-42CC-93A8-F1E5EC8054F9}" type="sibTrans" cxnId="{2788D783-6A8A-482A-8DEB-DB7D2FF36D19}">
      <dgm:prSet/>
      <dgm:spPr/>
      <dgm:t>
        <a:bodyPr/>
        <a:lstStyle/>
        <a:p>
          <a:endParaRPr lang="en-US"/>
        </a:p>
      </dgm:t>
    </dgm:pt>
    <dgm:pt modelId="{95989D5D-264E-4D0F-9274-6E11CD50AA2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Community Center</a:t>
          </a:r>
        </a:p>
      </dgm:t>
    </dgm:pt>
    <dgm:pt modelId="{5D0995F4-8356-41A8-8B84-6705304AC27D}" type="parTrans" cxnId="{379DCB7C-7528-4ADA-BB04-C7C9528F20F1}">
      <dgm:prSet/>
      <dgm:spPr/>
      <dgm:t>
        <a:bodyPr/>
        <a:lstStyle/>
        <a:p>
          <a:endParaRPr lang="en-US"/>
        </a:p>
      </dgm:t>
    </dgm:pt>
    <dgm:pt modelId="{F4C704B2-F742-4A7D-8417-C5F36B3D46AE}" type="sibTrans" cxnId="{379DCB7C-7528-4ADA-BB04-C7C9528F20F1}">
      <dgm:prSet/>
      <dgm:spPr/>
      <dgm:t>
        <a:bodyPr/>
        <a:lstStyle/>
        <a:p>
          <a:endParaRPr lang="en-US"/>
        </a:p>
      </dgm:t>
    </dgm:pt>
    <dgm:pt modelId="{87283B9D-9F7C-476E-A66E-7A3B508A4872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Open Space/Recreation</a:t>
          </a:r>
        </a:p>
      </dgm:t>
    </dgm:pt>
    <dgm:pt modelId="{D4D96574-A2A8-47FF-B299-573406B00F12}" type="parTrans" cxnId="{598CD5AC-387E-4BD1-8355-6CD17F1030B0}">
      <dgm:prSet/>
      <dgm:spPr/>
      <dgm:t>
        <a:bodyPr/>
        <a:lstStyle/>
        <a:p>
          <a:endParaRPr lang="en-US"/>
        </a:p>
      </dgm:t>
    </dgm:pt>
    <dgm:pt modelId="{3874F012-E153-4E06-AA9D-5E9840BC31A9}" type="sibTrans" cxnId="{598CD5AC-387E-4BD1-8355-6CD17F1030B0}">
      <dgm:prSet/>
      <dgm:spPr/>
      <dgm:t>
        <a:bodyPr/>
        <a:lstStyle/>
        <a:p>
          <a:endParaRPr lang="en-US"/>
        </a:p>
      </dgm:t>
    </dgm:pt>
    <dgm:pt modelId="{F33A7EC3-23A7-4DD2-AE49-6D6380A097D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Community Garden &amp; Farmer’s Market</a:t>
          </a:r>
        </a:p>
      </dgm:t>
    </dgm:pt>
    <dgm:pt modelId="{C133B722-382C-4E54-A690-6030F5FA8255}" type="parTrans" cxnId="{D91CC779-B25A-494F-8920-A3104E9301BE}">
      <dgm:prSet/>
      <dgm:spPr/>
      <dgm:t>
        <a:bodyPr/>
        <a:lstStyle/>
        <a:p>
          <a:endParaRPr lang="en-US"/>
        </a:p>
      </dgm:t>
    </dgm:pt>
    <dgm:pt modelId="{D0891DFA-4616-48D3-BE5A-56474E44A64B}" type="sibTrans" cxnId="{D91CC779-B25A-494F-8920-A3104E9301BE}">
      <dgm:prSet/>
      <dgm:spPr/>
      <dgm:t>
        <a:bodyPr/>
        <a:lstStyle/>
        <a:p>
          <a:endParaRPr lang="en-US"/>
        </a:p>
      </dgm:t>
    </dgm:pt>
    <dgm:pt modelId="{E0D24464-B797-4598-8513-8C9B1C41995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Grocery Store</a:t>
          </a:r>
        </a:p>
      </dgm:t>
    </dgm:pt>
    <dgm:pt modelId="{E8859AD7-4A1F-4169-8059-7C371E98644D}" type="parTrans" cxnId="{B564BACB-BBDC-48F8-AED4-414241B0E606}">
      <dgm:prSet/>
      <dgm:spPr/>
      <dgm:t>
        <a:bodyPr/>
        <a:lstStyle/>
        <a:p>
          <a:endParaRPr lang="en-US"/>
        </a:p>
      </dgm:t>
    </dgm:pt>
    <dgm:pt modelId="{C1AF8728-1FF4-4F40-BB75-51B12195054A}" type="sibTrans" cxnId="{B564BACB-BBDC-48F8-AED4-414241B0E606}">
      <dgm:prSet/>
      <dgm:spPr/>
      <dgm:t>
        <a:bodyPr/>
        <a:lstStyle/>
        <a:p>
          <a:endParaRPr lang="en-US"/>
        </a:p>
      </dgm:t>
    </dgm:pt>
    <dgm:pt modelId="{B363D85F-19FE-41B6-A184-672CBEDDF75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School</a:t>
          </a:r>
        </a:p>
      </dgm:t>
    </dgm:pt>
    <dgm:pt modelId="{B132FAC5-3068-4465-BC85-F24AD2CE3BF4}" type="parTrans" cxnId="{7BF67612-4F8A-412D-9CAD-8ADAB3679D95}">
      <dgm:prSet/>
      <dgm:spPr/>
      <dgm:t>
        <a:bodyPr/>
        <a:lstStyle/>
        <a:p>
          <a:endParaRPr lang="en-US"/>
        </a:p>
      </dgm:t>
    </dgm:pt>
    <dgm:pt modelId="{FD2DAB4D-ED8B-4AD4-968F-95C800D08D83}" type="sibTrans" cxnId="{7BF67612-4F8A-412D-9CAD-8ADAB3679D95}">
      <dgm:prSet/>
      <dgm:spPr/>
      <dgm:t>
        <a:bodyPr/>
        <a:lstStyle/>
        <a:p>
          <a:endParaRPr lang="en-US"/>
        </a:p>
      </dgm:t>
    </dgm:pt>
    <dgm:pt modelId="{8D51F95F-D349-4425-9026-750173316A7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Housing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32C25-57B9-4B14-9082-ACFFFC916007}" type="parTrans" cxnId="{80E7B618-7395-4BD8-B489-5FA8ED1B83AB}">
      <dgm:prSet/>
      <dgm:spPr/>
      <dgm:t>
        <a:bodyPr/>
        <a:lstStyle/>
        <a:p>
          <a:endParaRPr lang="en-US"/>
        </a:p>
      </dgm:t>
    </dgm:pt>
    <dgm:pt modelId="{153081F1-7C90-492C-924E-9D5551F48964}" type="sibTrans" cxnId="{80E7B618-7395-4BD8-B489-5FA8ED1B83AB}">
      <dgm:prSet/>
      <dgm:spPr/>
      <dgm:t>
        <a:bodyPr/>
        <a:lstStyle/>
        <a:p>
          <a:endParaRPr lang="en-US"/>
        </a:p>
      </dgm:t>
    </dgm:pt>
    <dgm:pt modelId="{04CBE229-9716-46F3-B180-999300FF344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Renewable Energy</a:t>
          </a:r>
        </a:p>
      </dgm:t>
    </dgm:pt>
    <dgm:pt modelId="{F6E9D045-A6E3-4255-A14A-B0163FC4A963}" type="parTrans" cxnId="{8ACDF28F-0ED4-4216-B2BA-7F006E4638BD}">
      <dgm:prSet/>
      <dgm:spPr/>
      <dgm:t>
        <a:bodyPr/>
        <a:lstStyle/>
        <a:p>
          <a:endParaRPr lang="en-US"/>
        </a:p>
      </dgm:t>
    </dgm:pt>
    <dgm:pt modelId="{21AED0B2-9957-4165-A3E6-B748B9A8E7E6}" type="sibTrans" cxnId="{8ACDF28F-0ED4-4216-B2BA-7F006E4638BD}">
      <dgm:prSet/>
      <dgm:spPr/>
      <dgm:t>
        <a:bodyPr/>
        <a:lstStyle/>
        <a:p>
          <a:endParaRPr lang="en-US"/>
        </a:p>
      </dgm:t>
    </dgm:pt>
    <dgm:pt modelId="{93497129-D0C4-46D4-92A1-3E949921DA06}" type="pres">
      <dgm:prSet presAssocID="{7CCBF826-F030-4A9F-A00C-B40DC103D1A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714EE-B3F7-4A84-B32F-2B133F494697}" type="pres">
      <dgm:prSet presAssocID="{264D8885-0DC4-43A3-A27D-12AE388D8B7E}" presName="compNode" presStyleCnt="0"/>
      <dgm:spPr/>
    </dgm:pt>
    <dgm:pt modelId="{C29D6FBC-C009-44B7-8B84-F41AF984C31C}" type="pres">
      <dgm:prSet presAssocID="{264D8885-0DC4-43A3-A27D-12AE388D8B7E}" presName="aNode" presStyleLbl="bgShp" presStyleIdx="0" presStyleCnt="2"/>
      <dgm:spPr/>
      <dgm:t>
        <a:bodyPr/>
        <a:lstStyle/>
        <a:p>
          <a:endParaRPr lang="en-US"/>
        </a:p>
      </dgm:t>
    </dgm:pt>
    <dgm:pt modelId="{C83A0367-F1CD-4677-8E10-A2EF4F5D3BE1}" type="pres">
      <dgm:prSet presAssocID="{264D8885-0DC4-43A3-A27D-12AE388D8B7E}" presName="textNode" presStyleLbl="bgShp" presStyleIdx="0" presStyleCnt="2"/>
      <dgm:spPr/>
      <dgm:t>
        <a:bodyPr/>
        <a:lstStyle/>
        <a:p>
          <a:endParaRPr lang="en-US"/>
        </a:p>
      </dgm:t>
    </dgm:pt>
    <dgm:pt modelId="{A2FC65FF-9F5D-4139-96AF-E1E84B62EE07}" type="pres">
      <dgm:prSet presAssocID="{264D8885-0DC4-43A3-A27D-12AE388D8B7E}" presName="compChildNode" presStyleCnt="0"/>
      <dgm:spPr/>
    </dgm:pt>
    <dgm:pt modelId="{405DEABB-8EAC-4FFA-9DF9-FFFC94C56754}" type="pres">
      <dgm:prSet presAssocID="{264D8885-0DC4-43A3-A27D-12AE388D8B7E}" presName="theInnerList" presStyleCnt="0"/>
      <dgm:spPr/>
    </dgm:pt>
    <dgm:pt modelId="{BAD8BCE5-C682-4E0C-A439-B46C4D25141C}" type="pres">
      <dgm:prSet presAssocID="{F85595BB-4689-416B-84ED-FC64F8BD2DFA}" presName="child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9A5A8B-C50A-42C5-833F-AF89DACDECD2}" type="pres">
      <dgm:prSet presAssocID="{F85595BB-4689-416B-84ED-FC64F8BD2DFA}" presName="aSpace2" presStyleCnt="0"/>
      <dgm:spPr/>
    </dgm:pt>
    <dgm:pt modelId="{BBE04C04-05B2-44A3-A43F-57C64600B276}" type="pres">
      <dgm:prSet presAssocID="{95989D5D-264E-4D0F-9274-6E11CD50AA2E}" presName="child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423A8-6F6C-4419-A4D0-3CF317B2C894}" type="pres">
      <dgm:prSet presAssocID="{95989D5D-264E-4D0F-9274-6E11CD50AA2E}" presName="aSpace2" presStyleCnt="0"/>
      <dgm:spPr/>
    </dgm:pt>
    <dgm:pt modelId="{1024418A-9FFB-49CA-80C9-3825B3B091F2}" type="pres">
      <dgm:prSet presAssocID="{8D51F95F-D349-4425-9026-750173316A70}" presName="child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64BD0-5185-4839-A154-16B6892AB34B}" type="pres">
      <dgm:prSet presAssocID="{8D51F95F-D349-4425-9026-750173316A70}" presName="aSpace2" presStyleCnt="0"/>
      <dgm:spPr/>
    </dgm:pt>
    <dgm:pt modelId="{86C1F03B-E1C5-4E35-A4DE-CE974DDE45F7}" type="pres">
      <dgm:prSet presAssocID="{87283B9D-9F7C-476E-A66E-7A3B508A4872}" presName="child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EBD0F-E2FA-4496-8F3D-7047A3D2F8DE}" type="pres">
      <dgm:prSet presAssocID="{87283B9D-9F7C-476E-A66E-7A3B508A4872}" presName="aSpace2" presStyleCnt="0"/>
      <dgm:spPr/>
    </dgm:pt>
    <dgm:pt modelId="{B43E3743-C791-4F17-8C2D-EBCDCEF8F37B}" type="pres">
      <dgm:prSet presAssocID="{F33A7EC3-23A7-4DD2-AE49-6D6380A097D5}" presName="child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A8889-FEC3-49EC-9B3A-1520D4144437}" type="pres">
      <dgm:prSet presAssocID="{F33A7EC3-23A7-4DD2-AE49-6D6380A097D5}" presName="aSpace2" presStyleCnt="0"/>
      <dgm:spPr/>
    </dgm:pt>
    <dgm:pt modelId="{4356E1D5-6CBC-46AF-A307-B0FEEAF92D1D}" type="pres">
      <dgm:prSet presAssocID="{E0D24464-B797-4598-8513-8C9B1C41995F}" presName="child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43268-DCB4-4458-9F71-2386A6B8E9C0}" type="pres">
      <dgm:prSet presAssocID="{E0D24464-B797-4598-8513-8C9B1C41995F}" presName="aSpace2" presStyleCnt="0"/>
      <dgm:spPr/>
    </dgm:pt>
    <dgm:pt modelId="{3B3100B5-467B-4F23-AB71-FF4A6895B931}" type="pres">
      <dgm:prSet presAssocID="{B363D85F-19FE-41B6-A184-672CBEDDF75C}" presName="child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67B75-12E6-4A2D-B0F7-2C44C806C465}" type="pres">
      <dgm:prSet presAssocID="{B363D85F-19FE-41B6-A184-672CBEDDF75C}" presName="aSpace2" presStyleCnt="0"/>
      <dgm:spPr/>
    </dgm:pt>
    <dgm:pt modelId="{D4350F4B-C560-4F70-B479-EC0DF58D76A3}" type="pres">
      <dgm:prSet presAssocID="{04CBE229-9716-46F3-B180-999300FF3444}" presName="child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2CA74-BB25-4EA1-95B3-7899B5F92FC0}" type="pres">
      <dgm:prSet presAssocID="{264D8885-0DC4-43A3-A27D-12AE388D8B7E}" presName="aSpace" presStyleCnt="0"/>
      <dgm:spPr/>
    </dgm:pt>
    <dgm:pt modelId="{1D21BF69-A245-4AE1-A87F-165757974EF6}" type="pres">
      <dgm:prSet presAssocID="{47DCF3B0-9C19-444A-A163-2F9A3E73AA1D}" presName="compNode" presStyleCnt="0"/>
      <dgm:spPr/>
    </dgm:pt>
    <dgm:pt modelId="{787DFCC9-D687-4BBC-A149-AF5F17CC29DB}" type="pres">
      <dgm:prSet presAssocID="{47DCF3B0-9C19-444A-A163-2F9A3E73AA1D}" presName="aNode" presStyleLbl="bgShp" presStyleIdx="1" presStyleCnt="2"/>
      <dgm:spPr/>
      <dgm:t>
        <a:bodyPr/>
        <a:lstStyle/>
        <a:p>
          <a:endParaRPr lang="en-US"/>
        </a:p>
      </dgm:t>
    </dgm:pt>
    <dgm:pt modelId="{4CC8F09E-042F-4E6B-BB8E-27838165BF0E}" type="pres">
      <dgm:prSet presAssocID="{47DCF3B0-9C19-444A-A163-2F9A3E73AA1D}" presName="textNode" presStyleLbl="bgShp" presStyleIdx="1" presStyleCnt="2"/>
      <dgm:spPr/>
      <dgm:t>
        <a:bodyPr/>
        <a:lstStyle/>
        <a:p>
          <a:endParaRPr lang="en-US"/>
        </a:p>
      </dgm:t>
    </dgm:pt>
    <dgm:pt modelId="{5B2D65D3-8167-48A9-A58E-2F7F77EB2ED9}" type="pres">
      <dgm:prSet presAssocID="{47DCF3B0-9C19-444A-A163-2F9A3E73AA1D}" presName="compChildNode" presStyleCnt="0"/>
      <dgm:spPr/>
    </dgm:pt>
    <dgm:pt modelId="{C1B1720B-475D-4ECA-B635-0BAC4B922256}" type="pres">
      <dgm:prSet presAssocID="{47DCF3B0-9C19-444A-A163-2F9A3E73AA1D}" presName="theInnerList" presStyleCnt="0"/>
      <dgm:spPr/>
    </dgm:pt>
    <dgm:pt modelId="{2D6BD00C-98BB-4CD1-9B9F-77D07DFE1367}" type="pres">
      <dgm:prSet presAssocID="{2CC21C4F-8444-4DA1-B07A-F37033C5C1C0}" presName="child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54B98-B0A7-4E0F-A9B8-3D4FAAB84003}" type="pres">
      <dgm:prSet presAssocID="{2CC21C4F-8444-4DA1-B07A-F37033C5C1C0}" presName="aSpace2" presStyleCnt="0"/>
      <dgm:spPr/>
    </dgm:pt>
    <dgm:pt modelId="{A24DD116-EA82-4BF2-BD6C-BEC4FE4E41AF}" type="pres">
      <dgm:prSet presAssocID="{B0A88943-6F31-416D-8C44-9B1C11F32ED4}" presName="child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68B90-E79C-41D5-AE7A-E33140CA5EB2}" type="pres">
      <dgm:prSet presAssocID="{B0A88943-6F31-416D-8C44-9B1C11F32ED4}" presName="aSpace2" presStyleCnt="0"/>
      <dgm:spPr/>
    </dgm:pt>
    <dgm:pt modelId="{D85510F7-1825-4C23-955F-F73606DF7B2F}" type="pres">
      <dgm:prSet presAssocID="{F68CF9DB-7E8F-4000-8A6A-6D3089ADAFAB}" presName="childNode" presStyleLbl="node1" presStyleIdx="10" presStyleCnt="16" custLinFactNeighborX="-338" custLinFactNeighborY="-53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24892-6279-4381-BA4E-E585929C3A48}" type="pres">
      <dgm:prSet presAssocID="{F68CF9DB-7E8F-4000-8A6A-6D3089ADAFAB}" presName="aSpace2" presStyleCnt="0"/>
      <dgm:spPr/>
    </dgm:pt>
    <dgm:pt modelId="{A5DE7CCD-3D57-4F3E-87AF-7F6A8084CAF8}" type="pres">
      <dgm:prSet presAssocID="{31F183C4-C292-4173-915C-3D7822315DA0}" presName="child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EB408-2318-4144-8E0C-9825AB0E28C9}" type="pres">
      <dgm:prSet presAssocID="{31F183C4-C292-4173-915C-3D7822315DA0}" presName="aSpace2" presStyleCnt="0"/>
      <dgm:spPr/>
    </dgm:pt>
    <dgm:pt modelId="{4BF5FEE6-2F58-43DC-A10A-46AADA83A7FF}" type="pres">
      <dgm:prSet presAssocID="{2AEEAE6A-FADB-4F1C-8044-59E73B623353}" presName="child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F6564-EC5E-402F-AF9A-CC5FF6EDB97D}" type="pres">
      <dgm:prSet presAssocID="{2AEEAE6A-FADB-4F1C-8044-59E73B623353}" presName="aSpace2" presStyleCnt="0"/>
      <dgm:spPr/>
    </dgm:pt>
    <dgm:pt modelId="{924F05C7-D488-4B3D-8C56-079A57F7CEDE}" type="pres">
      <dgm:prSet presAssocID="{D64BC3B8-ADE2-4C10-9C59-FA9C260740FE}" presName="child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82F11-9DF6-4543-A591-2CEBE53FD1F9}" type="pres">
      <dgm:prSet presAssocID="{D64BC3B8-ADE2-4C10-9C59-FA9C260740FE}" presName="aSpace2" presStyleCnt="0"/>
      <dgm:spPr/>
    </dgm:pt>
    <dgm:pt modelId="{A660D336-4473-46C2-BA7F-D65807FBA573}" type="pres">
      <dgm:prSet presAssocID="{7C30F665-8170-4224-80ED-D044D10B6744}" presName="child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7E48DD-84F5-4ED1-A22B-FF409A54FDA2}" type="pres">
      <dgm:prSet presAssocID="{7C30F665-8170-4224-80ED-D044D10B6744}" presName="aSpace2" presStyleCnt="0"/>
      <dgm:spPr/>
    </dgm:pt>
    <dgm:pt modelId="{E01980C8-1260-49FD-ABA2-8E02A3605DE3}" type="pres">
      <dgm:prSet presAssocID="{EBE93233-0DF9-4001-AF47-09A9423E6F68}" presName="child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3FEDCE-A3BB-4C88-BDF6-1A7C2180B0D4}" type="presOf" srcId="{D64BC3B8-ADE2-4C10-9C59-FA9C260740FE}" destId="{924F05C7-D488-4B3D-8C56-079A57F7CEDE}" srcOrd="0" destOrd="0" presId="urn:microsoft.com/office/officeart/2005/8/layout/lProcess2"/>
    <dgm:cxn modelId="{0F53AFC7-120D-4286-9690-62AB01FDA256}" type="presOf" srcId="{7C30F665-8170-4224-80ED-D044D10B6744}" destId="{A660D336-4473-46C2-BA7F-D65807FBA573}" srcOrd="0" destOrd="0" presId="urn:microsoft.com/office/officeart/2005/8/layout/lProcess2"/>
    <dgm:cxn modelId="{7C8A8B9C-BD36-4553-8207-1F8688F3A007}" type="presOf" srcId="{95989D5D-264E-4D0F-9274-6E11CD50AA2E}" destId="{BBE04C04-05B2-44A3-A43F-57C64600B276}" srcOrd="0" destOrd="0" presId="urn:microsoft.com/office/officeart/2005/8/layout/lProcess2"/>
    <dgm:cxn modelId="{D91CC779-B25A-494F-8920-A3104E9301BE}" srcId="{264D8885-0DC4-43A3-A27D-12AE388D8B7E}" destId="{F33A7EC3-23A7-4DD2-AE49-6D6380A097D5}" srcOrd="4" destOrd="0" parTransId="{C133B722-382C-4E54-A690-6030F5FA8255}" sibTransId="{D0891DFA-4616-48D3-BE5A-56474E44A64B}"/>
    <dgm:cxn modelId="{9A509101-770A-4B33-BA5C-DCBE4C846A03}" type="presOf" srcId="{EBE93233-0DF9-4001-AF47-09A9423E6F68}" destId="{E01980C8-1260-49FD-ABA2-8E02A3605DE3}" srcOrd="0" destOrd="0" presId="urn:microsoft.com/office/officeart/2005/8/layout/lProcess2"/>
    <dgm:cxn modelId="{744EDBAA-CE46-47D7-BDC7-84C5CF8E31E2}" srcId="{47DCF3B0-9C19-444A-A163-2F9A3E73AA1D}" destId="{F68CF9DB-7E8F-4000-8A6A-6D3089ADAFAB}" srcOrd="2" destOrd="0" parTransId="{F45BD088-E2F3-4F3F-8664-55FDB3FD91AD}" sibTransId="{766CA507-8E3D-4695-A9E9-F5B7439BF801}"/>
    <dgm:cxn modelId="{9C44E0E7-139B-47DC-8916-4149F0648444}" srcId="{47DCF3B0-9C19-444A-A163-2F9A3E73AA1D}" destId="{2AEEAE6A-FADB-4F1C-8044-59E73B623353}" srcOrd="4" destOrd="0" parTransId="{3BA5A2E9-19D6-4E2B-AE34-33FA3AB6B2F7}" sibTransId="{BB355189-8494-494E-A8CB-2367F5BB41B4}"/>
    <dgm:cxn modelId="{A59B9398-72FB-49C8-B5BC-E692F4636426}" type="presOf" srcId="{2AEEAE6A-FADB-4F1C-8044-59E73B623353}" destId="{4BF5FEE6-2F58-43DC-A10A-46AADA83A7FF}" srcOrd="0" destOrd="0" presId="urn:microsoft.com/office/officeart/2005/8/layout/lProcess2"/>
    <dgm:cxn modelId="{4DD838B5-4915-4946-881A-8B0674693BB3}" type="presOf" srcId="{47DCF3B0-9C19-444A-A163-2F9A3E73AA1D}" destId="{787DFCC9-D687-4BBC-A149-AF5F17CC29DB}" srcOrd="0" destOrd="0" presId="urn:microsoft.com/office/officeart/2005/8/layout/lProcess2"/>
    <dgm:cxn modelId="{5A66188E-EB58-434D-A872-A105918CC6D5}" type="presOf" srcId="{B363D85F-19FE-41B6-A184-672CBEDDF75C}" destId="{3B3100B5-467B-4F23-AB71-FF4A6895B931}" srcOrd="0" destOrd="0" presId="urn:microsoft.com/office/officeart/2005/8/layout/lProcess2"/>
    <dgm:cxn modelId="{0707492E-E0E9-47A9-A8E9-EC8D24D1EEC6}" type="presOf" srcId="{04CBE229-9716-46F3-B180-999300FF3444}" destId="{D4350F4B-C560-4F70-B479-EC0DF58D76A3}" srcOrd="0" destOrd="0" presId="urn:microsoft.com/office/officeart/2005/8/layout/lProcess2"/>
    <dgm:cxn modelId="{A2964701-E64B-4FFF-906A-BFE2F1D94E2F}" type="presOf" srcId="{B0A88943-6F31-416D-8C44-9B1C11F32ED4}" destId="{A24DD116-EA82-4BF2-BD6C-BEC4FE4E41AF}" srcOrd="0" destOrd="0" presId="urn:microsoft.com/office/officeart/2005/8/layout/lProcess2"/>
    <dgm:cxn modelId="{C2B92FF4-97AB-4972-8CE3-9151DB9EC131}" srcId="{7CCBF826-F030-4A9F-A00C-B40DC103D1AF}" destId="{47DCF3B0-9C19-444A-A163-2F9A3E73AA1D}" srcOrd="1" destOrd="0" parTransId="{03CB75E6-2B41-4AD8-976A-300CE1C22C71}" sibTransId="{6A04B8F7-DF7A-4E64-90C9-B69DBB3782DB}"/>
    <dgm:cxn modelId="{B001808D-D1B1-4F5A-832C-17ED28DDF26F}" type="presOf" srcId="{264D8885-0DC4-43A3-A27D-12AE388D8B7E}" destId="{C83A0367-F1CD-4677-8E10-A2EF4F5D3BE1}" srcOrd="1" destOrd="0" presId="urn:microsoft.com/office/officeart/2005/8/layout/lProcess2"/>
    <dgm:cxn modelId="{1B370545-E365-4811-9020-A39E538A0192}" type="presOf" srcId="{E0D24464-B797-4598-8513-8C9B1C41995F}" destId="{4356E1D5-6CBC-46AF-A307-B0FEEAF92D1D}" srcOrd="0" destOrd="0" presId="urn:microsoft.com/office/officeart/2005/8/layout/lProcess2"/>
    <dgm:cxn modelId="{4B27F31D-9293-42C6-8256-D5BCF08BA0CA}" type="presOf" srcId="{8D51F95F-D349-4425-9026-750173316A70}" destId="{1024418A-9FFB-49CA-80C9-3825B3B091F2}" srcOrd="0" destOrd="0" presId="urn:microsoft.com/office/officeart/2005/8/layout/lProcess2"/>
    <dgm:cxn modelId="{DA75B8BB-31DA-489F-B658-BC53FC1387C9}" type="presOf" srcId="{2CC21C4F-8444-4DA1-B07A-F37033C5C1C0}" destId="{2D6BD00C-98BB-4CD1-9B9F-77D07DFE1367}" srcOrd="0" destOrd="0" presId="urn:microsoft.com/office/officeart/2005/8/layout/lProcess2"/>
    <dgm:cxn modelId="{9F99B628-0728-4E69-ABDD-1D9FB86BEAD4}" srcId="{47DCF3B0-9C19-444A-A163-2F9A3E73AA1D}" destId="{D64BC3B8-ADE2-4C10-9C59-FA9C260740FE}" srcOrd="5" destOrd="0" parTransId="{885939F7-EFD1-4644-B960-1765036B381E}" sibTransId="{505F45B9-1A2E-4640-8F72-F7D532BD44E2}"/>
    <dgm:cxn modelId="{3CB80CBB-A8A6-4438-8A8C-E42723074C9C}" type="presOf" srcId="{47DCF3B0-9C19-444A-A163-2F9A3E73AA1D}" destId="{4CC8F09E-042F-4E6B-BB8E-27838165BF0E}" srcOrd="1" destOrd="0" presId="urn:microsoft.com/office/officeart/2005/8/layout/lProcess2"/>
    <dgm:cxn modelId="{80E7B618-7395-4BD8-B489-5FA8ED1B83AB}" srcId="{264D8885-0DC4-43A3-A27D-12AE388D8B7E}" destId="{8D51F95F-D349-4425-9026-750173316A70}" srcOrd="2" destOrd="0" parTransId="{98632C25-57B9-4B14-9082-ACFFFC916007}" sibTransId="{153081F1-7C90-492C-924E-9D5551F48964}"/>
    <dgm:cxn modelId="{08DF23EA-7482-4499-8C0D-296AE6C8A1D3}" srcId="{47DCF3B0-9C19-444A-A163-2F9A3E73AA1D}" destId="{2CC21C4F-8444-4DA1-B07A-F37033C5C1C0}" srcOrd="0" destOrd="0" parTransId="{2AB83CC6-7068-4DE3-98EF-F78F64C21CB9}" sibTransId="{585AFBE2-2BA7-477C-A9C6-0A3EC60DDCFE}"/>
    <dgm:cxn modelId="{25509F75-A522-4DDE-919F-12A99008B13A}" type="presOf" srcId="{F68CF9DB-7E8F-4000-8A6A-6D3089ADAFAB}" destId="{D85510F7-1825-4C23-955F-F73606DF7B2F}" srcOrd="0" destOrd="0" presId="urn:microsoft.com/office/officeart/2005/8/layout/lProcess2"/>
    <dgm:cxn modelId="{F3EE0F0E-9824-4888-BEB9-B72765629981}" type="presOf" srcId="{F33A7EC3-23A7-4DD2-AE49-6D6380A097D5}" destId="{B43E3743-C791-4F17-8C2D-EBCDCEF8F37B}" srcOrd="0" destOrd="0" presId="urn:microsoft.com/office/officeart/2005/8/layout/lProcess2"/>
    <dgm:cxn modelId="{7BF67612-4F8A-412D-9CAD-8ADAB3679D95}" srcId="{264D8885-0DC4-43A3-A27D-12AE388D8B7E}" destId="{B363D85F-19FE-41B6-A184-672CBEDDF75C}" srcOrd="6" destOrd="0" parTransId="{B132FAC5-3068-4465-BC85-F24AD2CE3BF4}" sibTransId="{FD2DAB4D-ED8B-4AD4-968F-95C800D08D83}"/>
    <dgm:cxn modelId="{C397DB78-5A47-4B91-9FC6-C8B475B34D70}" type="presOf" srcId="{7CCBF826-F030-4A9F-A00C-B40DC103D1AF}" destId="{93497129-D0C4-46D4-92A1-3E949921DA06}" srcOrd="0" destOrd="0" presId="urn:microsoft.com/office/officeart/2005/8/layout/lProcess2"/>
    <dgm:cxn modelId="{A52869EA-7258-4DCB-8D77-B6DBF870B6B6}" type="presOf" srcId="{87283B9D-9F7C-476E-A66E-7A3B508A4872}" destId="{86C1F03B-E1C5-4E35-A4DE-CE974DDE45F7}" srcOrd="0" destOrd="0" presId="urn:microsoft.com/office/officeart/2005/8/layout/lProcess2"/>
    <dgm:cxn modelId="{8ACDF28F-0ED4-4216-B2BA-7F006E4638BD}" srcId="{264D8885-0DC4-43A3-A27D-12AE388D8B7E}" destId="{04CBE229-9716-46F3-B180-999300FF3444}" srcOrd="7" destOrd="0" parTransId="{F6E9D045-A6E3-4255-A14A-B0163FC4A963}" sibTransId="{21AED0B2-9957-4165-A3E6-B748B9A8E7E6}"/>
    <dgm:cxn modelId="{375D16F2-89BC-451B-858A-3A2B6DF2BDA3}" srcId="{47DCF3B0-9C19-444A-A163-2F9A3E73AA1D}" destId="{B0A88943-6F31-416D-8C44-9B1C11F32ED4}" srcOrd="1" destOrd="0" parTransId="{7B583F5E-4DD8-4802-BD62-70A9AE8CC958}" sibTransId="{665B2DE2-1D42-406E-8E3E-5B4E56E438EE}"/>
    <dgm:cxn modelId="{2788D783-6A8A-482A-8DEB-DB7D2FF36D19}" srcId="{264D8885-0DC4-43A3-A27D-12AE388D8B7E}" destId="{F85595BB-4689-416B-84ED-FC64F8BD2DFA}" srcOrd="0" destOrd="0" parTransId="{9808E2A5-F41B-4573-BEFF-FB4F6DF7B7FC}" sibTransId="{2DA1CCE0-5F77-42CC-93A8-F1E5EC8054F9}"/>
    <dgm:cxn modelId="{379DCB7C-7528-4ADA-BB04-C7C9528F20F1}" srcId="{264D8885-0DC4-43A3-A27D-12AE388D8B7E}" destId="{95989D5D-264E-4D0F-9274-6E11CD50AA2E}" srcOrd="1" destOrd="0" parTransId="{5D0995F4-8356-41A8-8B84-6705304AC27D}" sibTransId="{F4C704B2-F742-4A7D-8417-C5F36B3D46AE}"/>
    <dgm:cxn modelId="{D99AFE00-34FA-42BF-8450-54D9E21A180E}" srcId="{7CCBF826-F030-4A9F-A00C-B40DC103D1AF}" destId="{264D8885-0DC4-43A3-A27D-12AE388D8B7E}" srcOrd="0" destOrd="0" parTransId="{CB12437A-772F-44C7-9349-13B7F033E088}" sibTransId="{17EFE337-112F-49B1-B34F-D034EE9C35D3}"/>
    <dgm:cxn modelId="{D97B803C-BB66-4B01-97F8-9916479C945F}" srcId="{47DCF3B0-9C19-444A-A163-2F9A3E73AA1D}" destId="{7C30F665-8170-4224-80ED-D044D10B6744}" srcOrd="6" destOrd="0" parTransId="{A0F6E193-245C-471A-9757-2843D1846F9B}" sibTransId="{1174B065-331D-4636-8940-F968258916A6}"/>
    <dgm:cxn modelId="{598CD5AC-387E-4BD1-8355-6CD17F1030B0}" srcId="{264D8885-0DC4-43A3-A27D-12AE388D8B7E}" destId="{87283B9D-9F7C-476E-A66E-7A3B508A4872}" srcOrd="3" destOrd="0" parTransId="{D4D96574-A2A8-47FF-B299-573406B00F12}" sibTransId="{3874F012-E153-4E06-AA9D-5E9840BC31A9}"/>
    <dgm:cxn modelId="{593C87E5-5C78-41A6-9523-FE4F2BCDD508}" srcId="{47DCF3B0-9C19-444A-A163-2F9A3E73AA1D}" destId="{EBE93233-0DF9-4001-AF47-09A9423E6F68}" srcOrd="7" destOrd="0" parTransId="{861B2042-E80E-4B5F-A046-DD76F988C8FA}" sibTransId="{89C68528-98FB-44C8-8671-F6C17F0AAB0C}"/>
    <dgm:cxn modelId="{31CD028E-E4EC-4DBB-955E-A5C3A098FE36}" srcId="{47DCF3B0-9C19-444A-A163-2F9A3E73AA1D}" destId="{31F183C4-C292-4173-915C-3D7822315DA0}" srcOrd="3" destOrd="0" parTransId="{A30E0BF7-24FC-4FBC-A68A-328DB9F35751}" sibTransId="{B836DF83-8949-4035-B63F-88DEE2A94611}"/>
    <dgm:cxn modelId="{2BC6F9F0-1E49-4DE3-B457-5A370CD2EEB7}" type="presOf" srcId="{F85595BB-4689-416B-84ED-FC64F8BD2DFA}" destId="{BAD8BCE5-C682-4E0C-A439-B46C4D25141C}" srcOrd="0" destOrd="0" presId="urn:microsoft.com/office/officeart/2005/8/layout/lProcess2"/>
    <dgm:cxn modelId="{CB893F76-3F50-4D2C-AF42-1D6C3305C6B2}" type="presOf" srcId="{264D8885-0DC4-43A3-A27D-12AE388D8B7E}" destId="{C29D6FBC-C009-44B7-8B84-F41AF984C31C}" srcOrd="0" destOrd="0" presId="urn:microsoft.com/office/officeart/2005/8/layout/lProcess2"/>
    <dgm:cxn modelId="{B564BACB-BBDC-48F8-AED4-414241B0E606}" srcId="{264D8885-0DC4-43A3-A27D-12AE388D8B7E}" destId="{E0D24464-B797-4598-8513-8C9B1C41995F}" srcOrd="5" destOrd="0" parTransId="{E8859AD7-4A1F-4169-8059-7C371E98644D}" sibTransId="{C1AF8728-1FF4-4F40-BB75-51B12195054A}"/>
    <dgm:cxn modelId="{8BCC75B7-C218-477D-9858-A395F2B6D3A1}" type="presOf" srcId="{31F183C4-C292-4173-915C-3D7822315DA0}" destId="{A5DE7CCD-3D57-4F3E-87AF-7F6A8084CAF8}" srcOrd="0" destOrd="0" presId="urn:microsoft.com/office/officeart/2005/8/layout/lProcess2"/>
    <dgm:cxn modelId="{CB541014-ADDC-49DD-B013-4A0DC23435B8}" type="presParOf" srcId="{93497129-D0C4-46D4-92A1-3E949921DA06}" destId="{FA3714EE-B3F7-4A84-B32F-2B133F494697}" srcOrd="0" destOrd="0" presId="urn:microsoft.com/office/officeart/2005/8/layout/lProcess2"/>
    <dgm:cxn modelId="{F09736C7-A11A-4F45-9719-8694F74E9606}" type="presParOf" srcId="{FA3714EE-B3F7-4A84-B32F-2B133F494697}" destId="{C29D6FBC-C009-44B7-8B84-F41AF984C31C}" srcOrd="0" destOrd="0" presId="urn:microsoft.com/office/officeart/2005/8/layout/lProcess2"/>
    <dgm:cxn modelId="{484ED58E-D161-4799-9FD9-B5698A93DC57}" type="presParOf" srcId="{FA3714EE-B3F7-4A84-B32F-2B133F494697}" destId="{C83A0367-F1CD-4677-8E10-A2EF4F5D3BE1}" srcOrd="1" destOrd="0" presId="urn:microsoft.com/office/officeart/2005/8/layout/lProcess2"/>
    <dgm:cxn modelId="{D203980F-E632-43D1-A8E5-E39B2ADF59C0}" type="presParOf" srcId="{FA3714EE-B3F7-4A84-B32F-2B133F494697}" destId="{A2FC65FF-9F5D-4139-96AF-E1E84B62EE07}" srcOrd="2" destOrd="0" presId="urn:microsoft.com/office/officeart/2005/8/layout/lProcess2"/>
    <dgm:cxn modelId="{6046364F-041C-493F-8E2D-8B2CF9F5A660}" type="presParOf" srcId="{A2FC65FF-9F5D-4139-96AF-E1E84B62EE07}" destId="{405DEABB-8EAC-4FFA-9DF9-FFFC94C56754}" srcOrd="0" destOrd="0" presId="urn:microsoft.com/office/officeart/2005/8/layout/lProcess2"/>
    <dgm:cxn modelId="{D197EB60-CF98-418A-8BD5-59E319EA37A4}" type="presParOf" srcId="{405DEABB-8EAC-4FFA-9DF9-FFFC94C56754}" destId="{BAD8BCE5-C682-4E0C-A439-B46C4D25141C}" srcOrd="0" destOrd="0" presId="urn:microsoft.com/office/officeart/2005/8/layout/lProcess2"/>
    <dgm:cxn modelId="{501A79FF-C989-4783-B0AF-B363DF59791E}" type="presParOf" srcId="{405DEABB-8EAC-4FFA-9DF9-FFFC94C56754}" destId="{2F9A5A8B-C50A-42C5-833F-AF89DACDECD2}" srcOrd="1" destOrd="0" presId="urn:microsoft.com/office/officeart/2005/8/layout/lProcess2"/>
    <dgm:cxn modelId="{5AE5F4A5-0559-45EC-BC6E-B167028659E6}" type="presParOf" srcId="{405DEABB-8EAC-4FFA-9DF9-FFFC94C56754}" destId="{BBE04C04-05B2-44A3-A43F-57C64600B276}" srcOrd="2" destOrd="0" presId="urn:microsoft.com/office/officeart/2005/8/layout/lProcess2"/>
    <dgm:cxn modelId="{1CAFC8E8-6CF3-462B-B1AC-93B7AFB0EAC1}" type="presParOf" srcId="{405DEABB-8EAC-4FFA-9DF9-FFFC94C56754}" destId="{4D5423A8-6F6C-4419-A4D0-3CF317B2C894}" srcOrd="3" destOrd="0" presId="urn:microsoft.com/office/officeart/2005/8/layout/lProcess2"/>
    <dgm:cxn modelId="{E00555F0-2565-4704-A9A1-C4C4D2B2DD4A}" type="presParOf" srcId="{405DEABB-8EAC-4FFA-9DF9-FFFC94C56754}" destId="{1024418A-9FFB-49CA-80C9-3825B3B091F2}" srcOrd="4" destOrd="0" presId="urn:microsoft.com/office/officeart/2005/8/layout/lProcess2"/>
    <dgm:cxn modelId="{BF25314D-88EB-4CEE-A5A3-D443F2F28505}" type="presParOf" srcId="{405DEABB-8EAC-4FFA-9DF9-FFFC94C56754}" destId="{41964BD0-5185-4839-A154-16B6892AB34B}" srcOrd="5" destOrd="0" presId="urn:microsoft.com/office/officeart/2005/8/layout/lProcess2"/>
    <dgm:cxn modelId="{9AFDD959-09F6-4293-B4A4-CB73140FF9C7}" type="presParOf" srcId="{405DEABB-8EAC-4FFA-9DF9-FFFC94C56754}" destId="{86C1F03B-E1C5-4E35-A4DE-CE974DDE45F7}" srcOrd="6" destOrd="0" presId="urn:microsoft.com/office/officeart/2005/8/layout/lProcess2"/>
    <dgm:cxn modelId="{0055E361-0F95-4193-8033-B93FA1AB908F}" type="presParOf" srcId="{405DEABB-8EAC-4FFA-9DF9-FFFC94C56754}" destId="{D65EBD0F-E2FA-4496-8F3D-7047A3D2F8DE}" srcOrd="7" destOrd="0" presId="urn:microsoft.com/office/officeart/2005/8/layout/lProcess2"/>
    <dgm:cxn modelId="{D71778CC-6863-44E8-816B-917C67B8BCF8}" type="presParOf" srcId="{405DEABB-8EAC-4FFA-9DF9-FFFC94C56754}" destId="{B43E3743-C791-4F17-8C2D-EBCDCEF8F37B}" srcOrd="8" destOrd="0" presId="urn:microsoft.com/office/officeart/2005/8/layout/lProcess2"/>
    <dgm:cxn modelId="{AD405F27-FD66-4613-B83A-A120023EA416}" type="presParOf" srcId="{405DEABB-8EAC-4FFA-9DF9-FFFC94C56754}" destId="{ED4A8889-FEC3-49EC-9B3A-1520D4144437}" srcOrd="9" destOrd="0" presId="urn:microsoft.com/office/officeart/2005/8/layout/lProcess2"/>
    <dgm:cxn modelId="{90050786-AB29-41D5-AA97-3BA3B5D4311B}" type="presParOf" srcId="{405DEABB-8EAC-4FFA-9DF9-FFFC94C56754}" destId="{4356E1D5-6CBC-46AF-A307-B0FEEAF92D1D}" srcOrd="10" destOrd="0" presId="urn:microsoft.com/office/officeart/2005/8/layout/lProcess2"/>
    <dgm:cxn modelId="{D23B0E35-EA64-4B1D-86CE-6FA5BF66E4D3}" type="presParOf" srcId="{405DEABB-8EAC-4FFA-9DF9-FFFC94C56754}" destId="{7D543268-DCB4-4458-9F71-2386A6B8E9C0}" srcOrd="11" destOrd="0" presId="urn:microsoft.com/office/officeart/2005/8/layout/lProcess2"/>
    <dgm:cxn modelId="{7A1932F4-ABAB-460E-A901-AFC55418C9F7}" type="presParOf" srcId="{405DEABB-8EAC-4FFA-9DF9-FFFC94C56754}" destId="{3B3100B5-467B-4F23-AB71-FF4A6895B931}" srcOrd="12" destOrd="0" presId="urn:microsoft.com/office/officeart/2005/8/layout/lProcess2"/>
    <dgm:cxn modelId="{CC80204A-F0C7-4D92-A602-869E3DB59214}" type="presParOf" srcId="{405DEABB-8EAC-4FFA-9DF9-FFFC94C56754}" destId="{BA467B75-12E6-4A2D-B0F7-2C44C806C465}" srcOrd="13" destOrd="0" presId="urn:microsoft.com/office/officeart/2005/8/layout/lProcess2"/>
    <dgm:cxn modelId="{8D874335-C659-4856-927E-1720D200847A}" type="presParOf" srcId="{405DEABB-8EAC-4FFA-9DF9-FFFC94C56754}" destId="{D4350F4B-C560-4F70-B479-EC0DF58D76A3}" srcOrd="14" destOrd="0" presId="urn:microsoft.com/office/officeart/2005/8/layout/lProcess2"/>
    <dgm:cxn modelId="{62CBE1F2-7420-4D41-A578-F06208A8C05D}" type="presParOf" srcId="{93497129-D0C4-46D4-92A1-3E949921DA06}" destId="{2822CA74-BB25-4EA1-95B3-7899B5F92FC0}" srcOrd="1" destOrd="0" presId="urn:microsoft.com/office/officeart/2005/8/layout/lProcess2"/>
    <dgm:cxn modelId="{5D7038B8-1E56-4B4F-A803-97530175E2EB}" type="presParOf" srcId="{93497129-D0C4-46D4-92A1-3E949921DA06}" destId="{1D21BF69-A245-4AE1-A87F-165757974EF6}" srcOrd="2" destOrd="0" presId="urn:microsoft.com/office/officeart/2005/8/layout/lProcess2"/>
    <dgm:cxn modelId="{2CF4D092-1CC5-4B3F-90E7-481F2D56F016}" type="presParOf" srcId="{1D21BF69-A245-4AE1-A87F-165757974EF6}" destId="{787DFCC9-D687-4BBC-A149-AF5F17CC29DB}" srcOrd="0" destOrd="0" presId="urn:microsoft.com/office/officeart/2005/8/layout/lProcess2"/>
    <dgm:cxn modelId="{76FEB6B4-C31C-432F-AC15-97DAC7AB0649}" type="presParOf" srcId="{1D21BF69-A245-4AE1-A87F-165757974EF6}" destId="{4CC8F09E-042F-4E6B-BB8E-27838165BF0E}" srcOrd="1" destOrd="0" presId="urn:microsoft.com/office/officeart/2005/8/layout/lProcess2"/>
    <dgm:cxn modelId="{BC5D1A6B-4AAA-4B32-831A-25CA6E41C811}" type="presParOf" srcId="{1D21BF69-A245-4AE1-A87F-165757974EF6}" destId="{5B2D65D3-8167-48A9-A58E-2F7F77EB2ED9}" srcOrd="2" destOrd="0" presId="urn:microsoft.com/office/officeart/2005/8/layout/lProcess2"/>
    <dgm:cxn modelId="{1D0561EB-B9CB-45A9-A155-0399F6E1B856}" type="presParOf" srcId="{5B2D65D3-8167-48A9-A58E-2F7F77EB2ED9}" destId="{C1B1720B-475D-4ECA-B635-0BAC4B922256}" srcOrd="0" destOrd="0" presId="urn:microsoft.com/office/officeart/2005/8/layout/lProcess2"/>
    <dgm:cxn modelId="{AB86B7B7-5437-43FE-8F7F-A3CFBAF13E76}" type="presParOf" srcId="{C1B1720B-475D-4ECA-B635-0BAC4B922256}" destId="{2D6BD00C-98BB-4CD1-9B9F-77D07DFE1367}" srcOrd="0" destOrd="0" presId="urn:microsoft.com/office/officeart/2005/8/layout/lProcess2"/>
    <dgm:cxn modelId="{302D917F-1AD7-4A30-80CC-D78BD1DD0B08}" type="presParOf" srcId="{C1B1720B-475D-4ECA-B635-0BAC4B922256}" destId="{52854B98-B0A7-4E0F-A9B8-3D4FAAB84003}" srcOrd="1" destOrd="0" presId="urn:microsoft.com/office/officeart/2005/8/layout/lProcess2"/>
    <dgm:cxn modelId="{D188E9DD-88F4-42F1-A947-E279BB75EC72}" type="presParOf" srcId="{C1B1720B-475D-4ECA-B635-0BAC4B922256}" destId="{A24DD116-EA82-4BF2-BD6C-BEC4FE4E41AF}" srcOrd="2" destOrd="0" presId="urn:microsoft.com/office/officeart/2005/8/layout/lProcess2"/>
    <dgm:cxn modelId="{ACFEDFDE-EC48-4293-B1D5-D7B136CCDDBC}" type="presParOf" srcId="{C1B1720B-475D-4ECA-B635-0BAC4B922256}" destId="{23768B90-E79C-41D5-AE7A-E33140CA5EB2}" srcOrd="3" destOrd="0" presId="urn:microsoft.com/office/officeart/2005/8/layout/lProcess2"/>
    <dgm:cxn modelId="{7C326911-D95C-488A-9174-0266DFBB2D53}" type="presParOf" srcId="{C1B1720B-475D-4ECA-B635-0BAC4B922256}" destId="{D85510F7-1825-4C23-955F-F73606DF7B2F}" srcOrd="4" destOrd="0" presId="urn:microsoft.com/office/officeart/2005/8/layout/lProcess2"/>
    <dgm:cxn modelId="{45FB3F60-98B8-4AC2-A678-A25F8E1B3722}" type="presParOf" srcId="{C1B1720B-475D-4ECA-B635-0BAC4B922256}" destId="{24B24892-6279-4381-BA4E-E585929C3A48}" srcOrd="5" destOrd="0" presId="urn:microsoft.com/office/officeart/2005/8/layout/lProcess2"/>
    <dgm:cxn modelId="{7ECF2883-584C-46F9-8056-058F1CBEBCFD}" type="presParOf" srcId="{C1B1720B-475D-4ECA-B635-0BAC4B922256}" destId="{A5DE7CCD-3D57-4F3E-87AF-7F6A8084CAF8}" srcOrd="6" destOrd="0" presId="urn:microsoft.com/office/officeart/2005/8/layout/lProcess2"/>
    <dgm:cxn modelId="{6D0854C6-22EC-4563-9D69-4355DADD9D53}" type="presParOf" srcId="{C1B1720B-475D-4ECA-B635-0BAC4B922256}" destId="{1C1EB408-2318-4144-8E0C-9825AB0E28C9}" srcOrd="7" destOrd="0" presId="urn:microsoft.com/office/officeart/2005/8/layout/lProcess2"/>
    <dgm:cxn modelId="{BD01C610-BADD-42AA-980C-66EF56530A15}" type="presParOf" srcId="{C1B1720B-475D-4ECA-B635-0BAC4B922256}" destId="{4BF5FEE6-2F58-43DC-A10A-46AADA83A7FF}" srcOrd="8" destOrd="0" presId="urn:microsoft.com/office/officeart/2005/8/layout/lProcess2"/>
    <dgm:cxn modelId="{B415B424-9D8A-4F88-AAD5-034BDE777CD4}" type="presParOf" srcId="{C1B1720B-475D-4ECA-B635-0BAC4B922256}" destId="{991F6564-EC5E-402F-AF9A-CC5FF6EDB97D}" srcOrd="9" destOrd="0" presId="urn:microsoft.com/office/officeart/2005/8/layout/lProcess2"/>
    <dgm:cxn modelId="{0A1548C4-964E-4441-9AB5-AC6D7302BBE6}" type="presParOf" srcId="{C1B1720B-475D-4ECA-B635-0BAC4B922256}" destId="{924F05C7-D488-4B3D-8C56-079A57F7CEDE}" srcOrd="10" destOrd="0" presId="urn:microsoft.com/office/officeart/2005/8/layout/lProcess2"/>
    <dgm:cxn modelId="{44AAD437-D0BB-436C-807D-2D8972D1A0BE}" type="presParOf" srcId="{C1B1720B-475D-4ECA-B635-0BAC4B922256}" destId="{A5C82F11-9DF6-4543-A591-2CEBE53FD1F9}" srcOrd="11" destOrd="0" presId="urn:microsoft.com/office/officeart/2005/8/layout/lProcess2"/>
    <dgm:cxn modelId="{53E1B802-9767-4409-8A0D-BAD2BBA754D1}" type="presParOf" srcId="{C1B1720B-475D-4ECA-B635-0BAC4B922256}" destId="{A660D336-4473-46C2-BA7F-D65807FBA573}" srcOrd="12" destOrd="0" presId="urn:microsoft.com/office/officeart/2005/8/layout/lProcess2"/>
    <dgm:cxn modelId="{988BD5B3-1C35-40AC-9709-195ABCACDB3B}" type="presParOf" srcId="{C1B1720B-475D-4ECA-B635-0BAC4B922256}" destId="{427E48DD-84F5-4ED1-A22B-FF409A54FDA2}" srcOrd="13" destOrd="0" presId="urn:microsoft.com/office/officeart/2005/8/layout/lProcess2"/>
    <dgm:cxn modelId="{50940018-6FD4-4C71-A26F-83B908907128}" type="presParOf" srcId="{C1B1720B-475D-4ECA-B635-0BAC4B922256}" destId="{E01980C8-1260-49FD-ABA2-8E02A3605DE3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7E376-4764-4F8B-8E9D-AC2B15DAEC3A}">
      <dsp:nvSpPr>
        <dsp:cNvPr id="0" name=""/>
        <dsp:cNvSpPr/>
      </dsp:nvSpPr>
      <dsp:spPr>
        <a:xfrm>
          <a:off x="0" y="4409664"/>
          <a:ext cx="6388608" cy="723442"/>
        </a:xfrm>
        <a:prstGeom prst="rect">
          <a:avLst/>
        </a:prstGeom>
        <a:solidFill>
          <a:srgbClr val="99663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FY 2025 Brownfield Job Training and Additional Assessment Grants</a:t>
          </a:r>
          <a:endParaRPr lang="en-US" sz="16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4409664"/>
        <a:ext cx="6388608" cy="723442"/>
      </dsp:txXfrm>
    </dsp:sp>
    <dsp:sp modelId="{9CAEBC71-BCB6-49C9-BE6B-FA473311A787}">
      <dsp:nvSpPr>
        <dsp:cNvPr id="0" name=""/>
        <dsp:cNvSpPr/>
      </dsp:nvSpPr>
      <dsp:spPr>
        <a:xfrm rot="10800000">
          <a:off x="0" y="3288201"/>
          <a:ext cx="6388608" cy="1112654"/>
        </a:xfrm>
        <a:prstGeom prst="upArrowCallout">
          <a:avLst/>
        </a:prstGeom>
        <a:solidFill>
          <a:srgbClr val="00B0F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 FY 2023 Brownfield Revolving Loan Grant</a:t>
          </a:r>
          <a:endParaRPr lang="en-US" sz="2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0" y="3288201"/>
        <a:ext cx="6388608" cy="722969"/>
      </dsp:txXfrm>
    </dsp:sp>
    <dsp:sp modelId="{35FC7C1D-DC52-41C9-984E-2775F9B23AFD}">
      <dsp:nvSpPr>
        <dsp:cNvPr id="0" name=""/>
        <dsp:cNvSpPr/>
      </dsp:nvSpPr>
      <dsp:spPr>
        <a:xfrm rot="10800000">
          <a:off x="0" y="2235022"/>
          <a:ext cx="6388608" cy="1112654"/>
        </a:xfrm>
        <a:prstGeom prst="upArrowCallout">
          <a:avLst/>
        </a:prstGeom>
        <a:solidFill>
          <a:srgbClr val="84AA33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 FY 2021 Area-wide Planning Grant </a:t>
          </a:r>
          <a:endParaRPr lang="en-US" sz="2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0" y="2235022"/>
        <a:ext cx="6388608" cy="722969"/>
      </dsp:txXfrm>
    </dsp:sp>
    <dsp:sp modelId="{01685E22-12B8-43B4-8835-2179D546DDD2}">
      <dsp:nvSpPr>
        <dsp:cNvPr id="0" name=""/>
        <dsp:cNvSpPr/>
      </dsp:nvSpPr>
      <dsp:spPr>
        <a:xfrm rot="10800000">
          <a:off x="0" y="1104257"/>
          <a:ext cx="6388608" cy="1112654"/>
        </a:xfrm>
        <a:prstGeom prst="upArrowCallout">
          <a:avLst/>
        </a:prstGeom>
        <a:solidFill>
          <a:srgbClr val="F8863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 FY 2020 Cleanup Grant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0" y="1104257"/>
        <a:ext cx="6388608" cy="722969"/>
      </dsp:txXfrm>
    </dsp:sp>
    <dsp:sp modelId="{BB16EA75-44A1-4921-A7AA-C79A4C146CAA}">
      <dsp:nvSpPr>
        <dsp:cNvPr id="0" name=""/>
        <dsp:cNvSpPr/>
      </dsp:nvSpPr>
      <dsp:spPr>
        <a:xfrm rot="10800000">
          <a:off x="0" y="0"/>
          <a:ext cx="6388608" cy="1112654"/>
        </a:xfrm>
        <a:prstGeom prst="upArrowCallout">
          <a:avLst/>
        </a:prstGeom>
        <a:solidFill>
          <a:srgbClr val="475A8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 FY 2018  Community-wide Brownfield Assessment Grant</a:t>
          </a:r>
        </a:p>
      </dsp:txBody>
      <dsp:txXfrm rot="10800000">
        <a:off x="0" y="0"/>
        <a:ext cx="6388608" cy="722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D6FBC-C009-44B7-8B84-F41AF984C31C}">
      <dsp:nvSpPr>
        <dsp:cNvPr id="0" name=""/>
        <dsp:cNvSpPr/>
      </dsp:nvSpPr>
      <dsp:spPr>
        <a:xfrm>
          <a:off x="6101" y="0"/>
          <a:ext cx="5869781" cy="6858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>
              <a:solidFill>
                <a:schemeClr val="bg1"/>
              </a:solidFill>
            </a:rPr>
            <a:t> </a:t>
          </a:r>
          <a:r>
            <a:rPr lang="en-US" sz="3600" b="1" kern="1200" dirty="0" err="1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Healthfields</a:t>
          </a:r>
          <a:r>
            <a:rPr lang="en-US" sz="3600" b="1" kern="1200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Redevelopment</a:t>
          </a:r>
        </a:p>
      </dsp:txBody>
      <dsp:txXfrm>
        <a:off x="6101" y="0"/>
        <a:ext cx="5869781" cy="2057400"/>
      </dsp:txXfrm>
    </dsp:sp>
    <dsp:sp modelId="{BAD8BCE5-C682-4E0C-A439-B46C4D25141C}">
      <dsp:nvSpPr>
        <dsp:cNvPr id="0" name=""/>
        <dsp:cNvSpPr/>
      </dsp:nvSpPr>
      <dsp:spPr>
        <a:xfrm>
          <a:off x="593080" y="2058655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Health Clinic</a:t>
          </a:r>
        </a:p>
      </dsp:txBody>
      <dsp:txXfrm>
        <a:off x="607456" y="2073031"/>
        <a:ext cx="4667073" cy="462073"/>
      </dsp:txXfrm>
    </dsp:sp>
    <dsp:sp modelId="{BBE04C04-05B2-44A3-A43F-57C64600B276}">
      <dsp:nvSpPr>
        <dsp:cNvPr id="0" name=""/>
        <dsp:cNvSpPr/>
      </dsp:nvSpPr>
      <dsp:spPr>
        <a:xfrm>
          <a:off x="593080" y="2624993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Community Center</a:t>
          </a:r>
        </a:p>
      </dsp:txBody>
      <dsp:txXfrm>
        <a:off x="607456" y="2639369"/>
        <a:ext cx="4667073" cy="462073"/>
      </dsp:txXfrm>
    </dsp:sp>
    <dsp:sp modelId="{1024418A-9FFB-49CA-80C9-3825B3B091F2}">
      <dsp:nvSpPr>
        <dsp:cNvPr id="0" name=""/>
        <dsp:cNvSpPr/>
      </dsp:nvSpPr>
      <dsp:spPr>
        <a:xfrm>
          <a:off x="593080" y="3191330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Housing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7456" y="3205706"/>
        <a:ext cx="4667073" cy="462073"/>
      </dsp:txXfrm>
    </dsp:sp>
    <dsp:sp modelId="{86C1F03B-E1C5-4E35-A4DE-CE974DDE45F7}">
      <dsp:nvSpPr>
        <dsp:cNvPr id="0" name=""/>
        <dsp:cNvSpPr/>
      </dsp:nvSpPr>
      <dsp:spPr>
        <a:xfrm>
          <a:off x="593080" y="3757668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Open Space/Recreation</a:t>
          </a:r>
        </a:p>
      </dsp:txBody>
      <dsp:txXfrm>
        <a:off x="607456" y="3772044"/>
        <a:ext cx="4667073" cy="462073"/>
      </dsp:txXfrm>
    </dsp:sp>
    <dsp:sp modelId="{B43E3743-C791-4F17-8C2D-EBCDCEF8F37B}">
      <dsp:nvSpPr>
        <dsp:cNvPr id="0" name=""/>
        <dsp:cNvSpPr/>
      </dsp:nvSpPr>
      <dsp:spPr>
        <a:xfrm>
          <a:off x="593080" y="4324005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Community Garden &amp; Farmer’s Market</a:t>
          </a:r>
        </a:p>
      </dsp:txBody>
      <dsp:txXfrm>
        <a:off x="607456" y="4338381"/>
        <a:ext cx="4667073" cy="462073"/>
      </dsp:txXfrm>
    </dsp:sp>
    <dsp:sp modelId="{4356E1D5-6CBC-46AF-A307-B0FEEAF92D1D}">
      <dsp:nvSpPr>
        <dsp:cNvPr id="0" name=""/>
        <dsp:cNvSpPr/>
      </dsp:nvSpPr>
      <dsp:spPr>
        <a:xfrm>
          <a:off x="593080" y="4890343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Grocery Store</a:t>
          </a:r>
        </a:p>
      </dsp:txBody>
      <dsp:txXfrm>
        <a:off x="607456" y="4904719"/>
        <a:ext cx="4667073" cy="462073"/>
      </dsp:txXfrm>
    </dsp:sp>
    <dsp:sp modelId="{3B3100B5-467B-4F23-AB71-FF4A6895B931}">
      <dsp:nvSpPr>
        <dsp:cNvPr id="0" name=""/>
        <dsp:cNvSpPr/>
      </dsp:nvSpPr>
      <dsp:spPr>
        <a:xfrm>
          <a:off x="593080" y="5456680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School</a:t>
          </a:r>
        </a:p>
      </dsp:txBody>
      <dsp:txXfrm>
        <a:off x="607456" y="5471056"/>
        <a:ext cx="4667073" cy="462073"/>
      </dsp:txXfrm>
    </dsp:sp>
    <dsp:sp modelId="{D4350F4B-C560-4F70-B479-EC0DF58D76A3}">
      <dsp:nvSpPr>
        <dsp:cNvPr id="0" name=""/>
        <dsp:cNvSpPr/>
      </dsp:nvSpPr>
      <dsp:spPr>
        <a:xfrm>
          <a:off x="593080" y="6023018"/>
          <a:ext cx="4695825" cy="490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Renewable Energy</a:t>
          </a:r>
        </a:p>
      </dsp:txBody>
      <dsp:txXfrm>
        <a:off x="607456" y="6037394"/>
        <a:ext cx="4667073" cy="462073"/>
      </dsp:txXfrm>
    </dsp:sp>
    <dsp:sp modelId="{787DFCC9-D687-4BBC-A149-AF5F17CC29DB}">
      <dsp:nvSpPr>
        <dsp:cNvPr id="0" name=""/>
        <dsp:cNvSpPr/>
      </dsp:nvSpPr>
      <dsp:spPr>
        <a:xfrm>
          <a:off x="6316116" y="0"/>
          <a:ext cx="5869781" cy="6858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Common  Brownfields Sites</a:t>
          </a:r>
        </a:p>
      </dsp:txBody>
      <dsp:txXfrm>
        <a:off x="6316116" y="0"/>
        <a:ext cx="5869781" cy="2057400"/>
      </dsp:txXfrm>
    </dsp:sp>
    <dsp:sp modelId="{2D6BD00C-98BB-4CD1-9B9F-77D07DFE1367}">
      <dsp:nvSpPr>
        <dsp:cNvPr id="0" name=""/>
        <dsp:cNvSpPr/>
      </dsp:nvSpPr>
      <dsp:spPr>
        <a:xfrm>
          <a:off x="6903094" y="2058655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Abandoned gas stations</a:t>
          </a:r>
        </a:p>
      </dsp:txBody>
      <dsp:txXfrm>
        <a:off x="6917470" y="2073031"/>
        <a:ext cx="4667073" cy="462073"/>
      </dsp:txXfrm>
    </dsp:sp>
    <dsp:sp modelId="{A24DD116-EA82-4BF2-BD6C-BEC4FE4E41AF}">
      <dsp:nvSpPr>
        <dsp:cNvPr id="0" name=""/>
        <dsp:cNvSpPr/>
      </dsp:nvSpPr>
      <dsp:spPr>
        <a:xfrm>
          <a:off x="6903094" y="2624993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Former mines and tailings</a:t>
          </a:r>
        </a:p>
      </dsp:txBody>
      <dsp:txXfrm>
        <a:off x="6917470" y="2639369"/>
        <a:ext cx="4667073" cy="462073"/>
      </dsp:txXfrm>
    </dsp:sp>
    <dsp:sp modelId="{D85510F7-1825-4C23-955F-F73606DF7B2F}">
      <dsp:nvSpPr>
        <dsp:cNvPr id="0" name=""/>
        <dsp:cNvSpPr/>
      </dsp:nvSpPr>
      <dsp:spPr>
        <a:xfrm>
          <a:off x="6887223" y="3151058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Illegal dump sites</a:t>
          </a:r>
        </a:p>
      </dsp:txBody>
      <dsp:txXfrm>
        <a:off x="6901599" y="3165434"/>
        <a:ext cx="4667073" cy="462073"/>
      </dsp:txXfrm>
    </dsp:sp>
    <dsp:sp modelId="{A5DE7CCD-3D57-4F3E-87AF-7F6A8084CAF8}">
      <dsp:nvSpPr>
        <dsp:cNvPr id="0" name=""/>
        <dsp:cNvSpPr/>
      </dsp:nvSpPr>
      <dsp:spPr>
        <a:xfrm>
          <a:off x="6903094" y="3757668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Meth labs </a:t>
          </a:r>
        </a:p>
      </dsp:txBody>
      <dsp:txXfrm>
        <a:off x="6917470" y="3772044"/>
        <a:ext cx="4667073" cy="462073"/>
      </dsp:txXfrm>
    </dsp:sp>
    <dsp:sp modelId="{4BF5FEE6-2F58-43DC-A10A-46AADA83A7FF}">
      <dsp:nvSpPr>
        <dsp:cNvPr id="0" name=""/>
        <dsp:cNvSpPr/>
      </dsp:nvSpPr>
      <dsp:spPr>
        <a:xfrm>
          <a:off x="6903094" y="4324005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Landfills</a:t>
          </a:r>
        </a:p>
      </dsp:txBody>
      <dsp:txXfrm>
        <a:off x="6917470" y="4338381"/>
        <a:ext cx="4667073" cy="462073"/>
      </dsp:txXfrm>
    </dsp:sp>
    <dsp:sp modelId="{924F05C7-D488-4B3D-8C56-079A57F7CEDE}">
      <dsp:nvSpPr>
        <dsp:cNvPr id="0" name=""/>
        <dsp:cNvSpPr/>
      </dsp:nvSpPr>
      <dsp:spPr>
        <a:xfrm>
          <a:off x="6903094" y="4890343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Historic industrial operations</a:t>
          </a:r>
        </a:p>
      </dsp:txBody>
      <dsp:txXfrm>
        <a:off x="6917470" y="4904719"/>
        <a:ext cx="4667073" cy="462073"/>
      </dsp:txXfrm>
    </dsp:sp>
    <dsp:sp modelId="{A660D336-4473-46C2-BA7F-D65807FBA573}">
      <dsp:nvSpPr>
        <dsp:cNvPr id="0" name=""/>
        <dsp:cNvSpPr/>
      </dsp:nvSpPr>
      <dsp:spPr>
        <a:xfrm>
          <a:off x="6903094" y="5456680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Maintenance yards</a:t>
          </a:r>
        </a:p>
      </dsp:txBody>
      <dsp:txXfrm>
        <a:off x="6917470" y="5471056"/>
        <a:ext cx="4667073" cy="462073"/>
      </dsp:txXfrm>
    </dsp:sp>
    <dsp:sp modelId="{E01980C8-1260-49FD-ABA2-8E02A3605DE3}">
      <dsp:nvSpPr>
        <dsp:cNvPr id="0" name=""/>
        <dsp:cNvSpPr/>
      </dsp:nvSpPr>
      <dsp:spPr>
        <a:xfrm>
          <a:off x="6903094" y="6023018"/>
          <a:ext cx="4695825" cy="49082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Former feed lots</a:t>
          </a:r>
        </a:p>
      </dsp:txBody>
      <dsp:txXfrm>
        <a:off x="6917470" y="6037394"/>
        <a:ext cx="4667073" cy="462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2770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2770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05FD05DC-A36E-472E-9E28-088E429B20F4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6"/>
            <a:ext cx="3037840" cy="462769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6"/>
            <a:ext cx="3037840" cy="462769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1BF86C00-E972-4C44-84BC-1C039677F5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99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2084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2084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FF1F52C4-7A9B-495A-9BD6-E119C245ECEC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39360"/>
            <a:ext cx="5607712" cy="3631093"/>
          </a:xfrm>
          <a:prstGeom prst="rect">
            <a:avLst/>
          </a:prstGeom>
        </p:spPr>
        <p:txBody>
          <a:bodyPr vert="horz" lIns="87316" tIns="43658" rIns="87316" bIns="4365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1291"/>
            <a:ext cx="3038145" cy="462084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761291"/>
            <a:ext cx="3038145" cy="462084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0D0D2BE2-25EF-40F1-A334-DE90FC053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7BB5B-8CFE-45DB-B9C2-F53F8A57F1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57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1. New windows and roof on two-story classroom section </a:t>
            </a:r>
          </a:p>
          <a:p>
            <a:r>
              <a:rPr lang="en-US" sz="1000" dirty="0"/>
              <a:t>2. The dilapidated and unsafe old library wing structure demolished</a:t>
            </a:r>
          </a:p>
          <a:p>
            <a:r>
              <a:rPr lang="en-US" sz="1000" dirty="0"/>
              <a:t>3. New landscaping of the grounds</a:t>
            </a:r>
          </a:p>
          <a:p>
            <a:r>
              <a:rPr lang="en-US" sz="1000" dirty="0"/>
              <a:t>4. Improved access to the</a:t>
            </a:r>
            <a:r>
              <a:rPr lang="en-US" sz="1000" baseline="0" dirty="0"/>
              <a:t> back of the</a:t>
            </a:r>
            <a:r>
              <a:rPr lang="en-US" sz="1000" dirty="0"/>
              <a:t> building </a:t>
            </a:r>
          </a:p>
          <a:p>
            <a:r>
              <a:rPr lang="en-US" sz="1000" dirty="0"/>
              <a:t>5. Currently, new electrical, HVAC, plumbing,</a:t>
            </a:r>
            <a:r>
              <a:rPr lang="en-US" sz="1000" baseline="0" dirty="0"/>
              <a:t> lighting going in to first floor of 2 story</a:t>
            </a:r>
          </a:p>
          <a:p>
            <a:r>
              <a:rPr lang="en-US" sz="1000" baseline="0" dirty="0"/>
              <a:t>6. Painting will be done by volunteer/community</a:t>
            </a:r>
          </a:p>
          <a:p>
            <a:r>
              <a:rPr lang="en-US" sz="1000" baseline="0" dirty="0"/>
              <a:t>7. Limited electric and HVAC going on second floor while awaiting further funding to finish</a:t>
            </a:r>
          </a:p>
          <a:p>
            <a:r>
              <a:rPr lang="en-US" sz="1000" baseline="0" dirty="0"/>
              <a:t>8. Front ADA compliant entrance, porch and sidewalks, under construction</a:t>
            </a:r>
          </a:p>
          <a:p>
            <a:r>
              <a:rPr lang="en-US" sz="1000" baseline="0" dirty="0"/>
              <a:t>8. Gymnasium on track to begin renovation within the year</a:t>
            </a:r>
            <a:endParaRPr lang="en-ZA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6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United States Department</a:t>
            </a:r>
            <a:r>
              <a:rPr lang="en-US" baseline="0" dirty="0"/>
              <a:t> of </a:t>
            </a:r>
            <a:r>
              <a:rPr lang="en-US" dirty="0"/>
              <a:t>Agriculture Natural</a:t>
            </a:r>
            <a:r>
              <a:rPr lang="en-US" baseline="0" dirty="0"/>
              <a:t> </a:t>
            </a:r>
            <a:r>
              <a:rPr lang="en-US" dirty="0"/>
              <a:t>Resource</a:t>
            </a:r>
            <a:r>
              <a:rPr lang="en-US" baseline="0" dirty="0"/>
              <a:t> </a:t>
            </a:r>
            <a:r>
              <a:rPr lang="en-US" dirty="0"/>
              <a:t>Conservation Services</a:t>
            </a:r>
          </a:p>
          <a:p>
            <a:r>
              <a:rPr lang="en-US" dirty="0"/>
              <a:t>Housing and Urban Development</a:t>
            </a:r>
          </a:p>
          <a:p>
            <a:r>
              <a:rPr lang="en-US" dirty="0"/>
              <a:t>US Environmental</a:t>
            </a:r>
            <a:r>
              <a:rPr lang="en-US" baseline="0" dirty="0"/>
              <a:t> Protection Agency</a:t>
            </a:r>
            <a:endParaRPr lang="en-US" dirty="0"/>
          </a:p>
          <a:p>
            <a:r>
              <a:rPr lang="en-US" dirty="0"/>
              <a:t>Federal Reserve Bank of San Francisco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Neighborhood Housing Services</a:t>
            </a:r>
          </a:p>
          <a:p>
            <a:r>
              <a:rPr lang="en-US" dirty="0"/>
              <a:t>Moving Forward Network</a:t>
            </a:r>
          </a:p>
          <a:p>
            <a:r>
              <a:rPr lang="en-US" dirty="0"/>
              <a:t>American</a:t>
            </a:r>
            <a:r>
              <a:rPr lang="en-US" baseline="0" dirty="0"/>
              <a:t> Optometric Association</a:t>
            </a:r>
            <a:endParaRPr lang="en-US" dirty="0"/>
          </a:p>
          <a:p>
            <a:r>
              <a:rPr lang="en-US" dirty="0"/>
              <a:t>Ketchum University</a:t>
            </a:r>
          </a:p>
          <a:p>
            <a:r>
              <a:rPr lang="en-US" dirty="0"/>
              <a:t>New Jersey</a:t>
            </a:r>
            <a:r>
              <a:rPr lang="en-US" baseline="0" dirty="0"/>
              <a:t>’s Science and Technology University </a:t>
            </a:r>
          </a:p>
          <a:p>
            <a:r>
              <a:rPr lang="en-US" sz="1200" dirty="0"/>
              <a:t>UPIKE</a:t>
            </a:r>
            <a:br>
              <a:rPr lang="en-US" sz="1200" dirty="0"/>
            </a:br>
            <a:r>
              <a:rPr lang="en-US" sz="1200" dirty="0"/>
              <a:t>HHS OMH &amp; HRSA</a:t>
            </a:r>
            <a:br>
              <a:rPr lang="en-US" sz="1200" dirty="0"/>
            </a:br>
            <a:r>
              <a:rPr lang="en-US" sz="1200" dirty="0"/>
              <a:t>GSA</a:t>
            </a:r>
            <a:br>
              <a:rPr lang="en-US" sz="1200" dirty="0"/>
            </a:br>
            <a:r>
              <a:rPr lang="en-US" sz="1200" dirty="0"/>
              <a:t>South Cumberland Learning and Development Center &amp; Mountain Goat Trail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7BB5B-8CFE-45DB-B9C2-F53F8A57F1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29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157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-7684" y="-15368"/>
            <a:ext cx="4210850" cy="4326111"/>
          </a:xfrm>
          <a:custGeom>
            <a:avLst/>
            <a:gdLst>
              <a:gd name="connsiteX0" fmla="*/ 4072538 w 4210850"/>
              <a:gd name="connsiteY0" fmla="*/ 0 h 4326111"/>
              <a:gd name="connsiteX1" fmla="*/ 4210850 w 4210850"/>
              <a:gd name="connsiteY1" fmla="*/ 4326111 h 4326111"/>
              <a:gd name="connsiteX2" fmla="*/ 7684 w 4210850"/>
              <a:gd name="connsiteY2" fmla="*/ 4018750 h 4326111"/>
              <a:gd name="connsiteX3" fmla="*/ 0 w 4210850"/>
              <a:gd name="connsiteY3" fmla="*/ 7684 h 4326111"/>
              <a:gd name="connsiteX4" fmla="*/ 4072538 w 4210850"/>
              <a:gd name="connsiteY4" fmla="*/ 0 h 432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0850" h="4326111">
                <a:moveTo>
                  <a:pt x="4072538" y="0"/>
                </a:moveTo>
                <a:lnTo>
                  <a:pt x="4210850" y="4326111"/>
                </a:lnTo>
                <a:lnTo>
                  <a:pt x="7684" y="4018750"/>
                </a:lnTo>
                <a:cubicBezTo>
                  <a:pt x="5123" y="2681728"/>
                  <a:pt x="2561" y="1344706"/>
                  <a:pt x="0" y="7684"/>
                </a:cubicBezTo>
                <a:lnTo>
                  <a:pt x="4072538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-8365" y="4003382"/>
            <a:ext cx="4273004" cy="2850776"/>
          </a:xfrm>
          <a:custGeom>
            <a:avLst/>
            <a:gdLst>
              <a:gd name="connsiteX0" fmla="*/ 681 w 4273004"/>
              <a:gd name="connsiteY0" fmla="*/ 0 h 2850776"/>
              <a:gd name="connsiteX1" fmla="*/ 4203847 w 4273004"/>
              <a:gd name="connsiteY1" fmla="*/ 299677 h 2850776"/>
              <a:gd name="connsiteX2" fmla="*/ 4273004 w 4273004"/>
              <a:gd name="connsiteY2" fmla="*/ 2850776 h 2850776"/>
              <a:gd name="connsiteX3" fmla="*/ 8365 w 4273004"/>
              <a:gd name="connsiteY3" fmla="*/ 2850776 h 2850776"/>
              <a:gd name="connsiteX4" fmla="*/ 681 w 4273004"/>
              <a:gd name="connsiteY4" fmla="*/ 0 h 285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004" h="2850776">
                <a:moveTo>
                  <a:pt x="681" y="0"/>
                </a:moveTo>
                <a:lnTo>
                  <a:pt x="4203847" y="299677"/>
                </a:lnTo>
                <a:lnTo>
                  <a:pt x="4273004" y="2850776"/>
                </a:lnTo>
                <a:lnTo>
                  <a:pt x="8365" y="2850776"/>
                </a:lnTo>
                <a:cubicBezTo>
                  <a:pt x="3242" y="1903079"/>
                  <a:pt x="-1880" y="955381"/>
                  <a:pt x="681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7"/>
          <p:cNvSpPr>
            <a:spLocks/>
          </p:cNvSpPr>
          <p:nvPr userDrawn="1"/>
        </p:nvSpPr>
        <p:spPr bwMode="auto">
          <a:xfrm>
            <a:off x="4068624" y="0"/>
            <a:ext cx="8120328" cy="6858001"/>
          </a:xfrm>
          <a:custGeom>
            <a:avLst/>
            <a:gdLst>
              <a:gd name="T0" fmla="*/ 0 w 16918"/>
              <a:gd name="T1" fmla="*/ 0 h 14301"/>
              <a:gd name="T2" fmla="*/ 16918 w 16918"/>
              <a:gd name="T3" fmla="*/ 0 h 14301"/>
              <a:gd name="T4" fmla="*/ 16918 w 16918"/>
              <a:gd name="T5" fmla="*/ 14301 h 14301"/>
              <a:gd name="T6" fmla="*/ 406 w 16918"/>
              <a:gd name="T7" fmla="*/ 14301 h 14301"/>
              <a:gd name="T8" fmla="*/ 0 w 16918"/>
              <a:gd name="T9" fmla="*/ 0 h 14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18" h="14301">
                <a:moveTo>
                  <a:pt x="0" y="0"/>
                </a:moveTo>
                <a:lnTo>
                  <a:pt x="16918" y="0"/>
                </a:lnTo>
                <a:lnTo>
                  <a:pt x="16918" y="14301"/>
                </a:lnTo>
                <a:lnTo>
                  <a:pt x="406" y="14301"/>
                </a:lnTo>
                <a:lnTo>
                  <a:pt x="0" y="0"/>
                </a:lnTo>
                <a:close/>
              </a:path>
            </a:pathLst>
          </a:custGeom>
          <a:solidFill>
            <a:srgbClr val="333C4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 flipH="1" flipV="1">
            <a:off x="0" y="4001508"/>
            <a:ext cx="12188952" cy="863327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9452" y="1663966"/>
            <a:ext cx="7149258" cy="98504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8948" y="3112532"/>
            <a:ext cx="7149258" cy="161985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Line 19"/>
          <p:cNvSpPr>
            <a:spLocks noChangeShapeType="1"/>
          </p:cNvSpPr>
          <p:nvPr userDrawn="1"/>
        </p:nvSpPr>
        <p:spPr bwMode="auto">
          <a:xfrm flipH="1">
            <a:off x="2844935" y="0"/>
            <a:ext cx="1804517" cy="685800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Line 20"/>
          <p:cNvSpPr>
            <a:spLocks noChangeShapeType="1"/>
          </p:cNvSpPr>
          <p:nvPr userDrawn="1"/>
        </p:nvSpPr>
        <p:spPr bwMode="auto">
          <a:xfrm>
            <a:off x="4068624" y="0"/>
            <a:ext cx="194550" cy="685800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357" y="6073042"/>
            <a:ext cx="2352148" cy="2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0538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81865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719809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47946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750878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59183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231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1740969" y="1266472"/>
            <a:ext cx="10451031" cy="3667117"/>
          </a:xfrm>
          <a:prstGeom prst="rect">
            <a:avLst/>
          </a:prstGeom>
          <a:solidFill>
            <a:srgbClr val="3CB4E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1" y="1266473"/>
            <a:ext cx="3685091" cy="3667117"/>
          </a:xfrm>
          <a:prstGeom prst="rect">
            <a:avLst/>
          </a:prstGeom>
          <a:solidFill>
            <a:srgbClr val="333C4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Freeform 10"/>
          <p:cNvSpPr>
            <a:spLocks noEditPoints="1"/>
          </p:cNvSpPr>
          <p:nvPr userDrawn="1"/>
        </p:nvSpPr>
        <p:spPr bwMode="auto">
          <a:xfrm>
            <a:off x="3171555" y="1130964"/>
            <a:ext cx="1027070" cy="3846341"/>
          </a:xfrm>
          <a:custGeom>
            <a:avLst/>
            <a:gdLst>
              <a:gd name="T0" fmla="*/ 391 w 876"/>
              <a:gd name="T1" fmla="*/ 0 h 3282"/>
              <a:gd name="T2" fmla="*/ 440 w 876"/>
              <a:gd name="T3" fmla="*/ 1641 h 3282"/>
              <a:gd name="T4" fmla="*/ 876 w 876"/>
              <a:gd name="T5" fmla="*/ 0 h 3282"/>
              <a:gd name="T6" fmla="*/ 391 w 876"/>
              <a:gd name="T7" fmla="*/ 0 h 3282"/>
              <a:gd name="T8" fmla="*/ 485 w 876"/>
              <a:gd name="T9" fmla="*/ 3282 h 3282"/>
              <a:gd name="T10" fmla="*/ 436 w 876"/>
              <a:gd name="T11" fmla="*/ 1641 h 3282"/>
              <a:gd name="T12" fmla="*/ 0 w 876"/>
              <a:gd name="T13" fmla="*/ 3282 h 3282"/>
              <a:gd name="T14" fmla="*/ 485 w 876"/>
              <a:gd name="T15" fmla="*/ 3282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6" h="3282">
                <a:moveTo>
                  <a:pt x="391" y="0"/>
                </a:moveTo>
                <a:lnTo>
                  <a:pt x="440" y="1641"/>
                </a:lnTo>
                <a:lnTo>
                  <a:pt x="876" y="0"/>
                </a:lnTo>
                <a:lnTo>
                  <a:pt x="391" y="0"/>
                </a:lnTo>
                <a:close/>
                <a:moveTo>
                  <a:pt x="485" y="3282"/>
                </a:moveTo>
                <a:lnTo>
                  <a:pt x="436" y="1641"/>
                </a:lnTo>
                <a:lnTo>
                  <a:pt x="0" y="3282"/>
                </a:lnTo>
                <a:lnTo>
                  <a:pt x="485" y="32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 flipH="1" flipV="1">
            <a:off x="0" y="3508213"/>
            <a:ext cx="12188952" cy="863327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198624" y="2596609"/>
            <a:ext cx="7993376" cy="741443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198624" y="3403368"/>
            <a:ext cx="7748734" cy="903941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35" y="6413637"/>
            <a:ext cx="1664535" cy="190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17" y="2185463"/>
            <a:ext cx="3260100" cy="9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2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455821"/>
            <a:ext cx="5762625" cy="47211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681" y="1455821"/>
            <a:ext cx="5762625" cy="47211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85433"/>
            <a:ext cx="12192000" cy="1572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926053" y="6100011"/>
            <a:ext cx="2265947" cy="75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91541" y="1371600"/>
            <a:ext cx="1108300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666" y="622666"/>
            <a:ext cx="1410660" cy="3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3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6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7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/>
          <p:cNvSpPr>
            <a:spLocks noChangeArrowheads="1"/>
          </p:cNvSpPr>
          <p:nvPr userDrawn="1"/>
        </p:nvSpPr>
        <p:spPr bwMode="auto">
          <a:xfrm>
            <a:off x="559" y="223728"/>
            <a:ext cx="1295083" cy="875017"/>
          </a:xfrm>
          <a:prstGeom prst="rect">
            <a:avLst/>
          </a:prstGeom>
          <a:solidFill>
            <a:srgbClr val="333C4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1541" y="1371600"/>
            <a:ext cx="11083007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Rectangle 9"/>
          <p:cNvSpPr>
            <a:spLocks noChangeArrowheads="1"/>
          </p:cNvSpPr>
          <p:nvPr userDrawn="1"/>
        </p:nvSpPr>
        <p:spPr bwMode="auto">
          <a:xfrm>
            <a:off x="1295642" y="223728"/>
            <a:ext cx="10893310" cy="875017"/>
          </a:xfrm>
          <a:prstGeom prst="rect">
            <a:avLst/>
          </a:prstGeom>
          <a:solidFill>
            <a:srgbClr val="3CB4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7" name="Freeform 10"/>
          <p:cNvSpPr>
            <a:spLocks noEditPoints="1"/>
          </p:cNvSpPr>
          <p:nvPr userDrawn="1"/>
        </p:nvSpPr>
        <p:spPr bwMode="auto">
          <a:xfrm>
            <a:off x="1173106" y="191394"/>
            <a:ext cx="245071" cy="917782"/>
          </a:xfrm>
          <a:custGeom>
            <a:avLst/>
            <a:gdLst>
              <a:gd name="T0" fmla="*/ 391 w 876"/>
              <a:gd name="T1" fmla="*/ 0 h 3282"/>
              <a:gd name="T2" fmla="*/ 440 w 876"/>
              <a:gd name="T3" fmla="*/ 1641 h 3282"/>
              <a:gd name="T4" fmla="*/ 876 w 876"/>
              <a:gd name="T5" fmla="*/ 0 h 3282"/>
              <a:gd name="T6" fmla="*/ 391 w 876"/>
              <a:gd name="T7" fmla="*/ 0 h 3282"/>
              <a:gd name="T8" fmla="*/ 485 w 876"/>
              <a:gd name="T9" fmla="*/ 3282 h 3282"/>
              <a:gd name="T10" fmla="*/ 436 w 876"/>
              <a:gd name="T11" fmla="*/ 1641 h 3282"/>
              <a:gd name="T12" fmla="*/ 0 w 876"/>
              <a:gd name="T13" fmla="*/ 3282 h 3282"/>
              <a:gd name="T14" fmla="*/ 485 w 876"/>
              <a:gd name="T15" fmla="*/ 3282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6" h="3282">
                <a:moveTo>
                  <a:pt x="391" y="0"/>
                </a:moveTo>
                <a:lnTo>
                  <a:pt x="440" y="1641"/>
                </a:lnTo>
                <a:lnTo>
                  <a:pt x="876" y="0"/>
                </a:lnTo>
                <a:lnTo>
                  <a:pt x="391" y="0"/>
                </a:lnTo>
                <a:close/>
                <a:moveTo>
                  <a:pt x="485" y="3282"/>
                </a:moveTo>
                <a:lnTo>
                  <a:pt x="436" y="1641"/>
                </a:lnTo>
                <a:lnTo>
                  <a:pt x="0" y="3282"/>
                </a:lnTo>
                <a:lnTo>
                  <a:pt x="485" y="32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418176" y="223728"/>
            <a:ext cx="10639145" cy="87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35" y="6413637"/>
            <a:ext cx="1664535" cy="190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0" y="386293"/>
            <a:ext cx="1007793" cy="5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0" r:id="rId3"/>
    <p:sldLayoutId id="2147483652" r:id="rId4"/>
    <p:sldLayoutId id="2147483654" r:id="rId5"/>
    <p:sldLayoutId id="2147483812" r:id="rId6"/>
    <p:sldLayoutId id="214748381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&gt;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65A5C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65A5C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65A5C"/>
        </a:buClr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65A5C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tint val="97000"/>
                <a:hueMod val="92000"/>
                <a:satMod val="169000"/>
                <a:lumMod val="164000"/>
              </a:schemeClr>
            </a:gs>
            <a:gs pos="85000">
              <a:srgbClr val="3596B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56E745-E731-42F7-BC46-83DD513FC98F}" type="datetime1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430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chin@savannahga.gov" TargetMode="External"/><Relationship Id="rId2" Type="http://schemas.openxmlformats.org/officeDocument/2006/relationships/hyperlink" Target="mailto:Ndeffley@savannahg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mailto:Mdominguez@savannahga.go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gif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49452" y="1538706"/>
            <a:ext cx="7149258" cy="985048"/>
          </a:xfrm>
        </p:spPr>
        <p:txBody>
          <a:bodyPr>
            <a:noAutofit/>
          </a:bodyPr>
          <a:lstStyle/>
          <a:p>
            <a:r>
              <a:rPr lang="en-US" sz="4000" dirty="0"/>
              <a:t>Community </a:t>
            </a:r>
            <a:r>
              <a:rPr lang="en-US" sz="4000" dirty="0" smtClean="0"/>
              <a:t>Engagement</a:t>
            </a:r>
            <a:br>
              <a:rPr lang="en-US" sz="4000" dirty="0" smtClean="0"/>
            </a:br>
            <a:r>
              <a:rPr lang="en-US" sz="4000" dirty="0" smtClean="0"/>
              <a:t>and </a:t>
            </a:r>
            <a:r>
              <a:rPr lang="en-US" sz="4000" dirty="0"/>
              <a:t>Environmental Justice </a:t>
            </a:r>
            <a:r>
              <a:rPr lang="en-US" sz="4000" dirty="0" smtClean="0"/>
              <a:t>–</a:t>
            </a:r>
            <a:br>
              <a:rPr lang="en-US" sz="4000" dirty="0" smtClean="0"/>
            </a:br>
            <a:r>
              <a:rPr lang="en-US" sz="4000" i="1" dirty="0" smtClean="0"/>
              <a:t>A </a:t>
            </a:r>
            <a:r>
              <a:rPr lang="en-US" sz="4000" i="1" dirty="0"/>
              <a:t>Focus on </a:t>
            </a:r>
            <a:r>
              <a:rPr lang="en-US" sz="4000" i="1" dirty="0" smtClean="0"/>
              <a:t>Savannah</a:t>
            </a:r>
            <a:endParaRPr lang="en-US" sz="4000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78948" y="4791016"/>
            <a:ext cx="7149258" cy="1619859"/>
          </a:xfrm>
        </p:spPr>
        <p:txBody>
          <a:bodyPr/>
          <a:lstStyle/>
          <a:p>
            <a:r>
              <a:rPr lang="en-US" sz="2800" b="1" dirty="0" smtClean="0"/>
              <a:t>April 23, 2019</a:t>
            </a:r>
            <a:br>
              <a:rPr lang="en-US" sz="2800" b="1" dirty="0" smtClean="0"/>
            </a:br>
            <a:r>
              <a:rPr lang="en-US" dirty="0" smtClean="0"/>
              <a:t>2019 </a:t>
            </a:r>
            <a:r>
              <a:rPr lang="en-US" dirty="0"/>
              <a:t>Georgia Brownfield Association Seminar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006" y="2686592"/>
            <a:ext cx="5210828" cy="1595047"/>
          </a:xfrm>
          <a:prstGeom prst="rect">
            <a:avLst/>
          </a:prstGeom>
          <a:effectLst>
            <a:outerShdw blurRad="584200" algn="ctr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09434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Contact Information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6543" y="1371600"/>
            <a:ext cx="10488005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Nick </a:t>
            </a:r>
            <a:r>
              <a:rPr lang="en-US" b="1" dirty="0" err="1" smtClean="0"/>
              <a:t>Deffley</a:t>
            </a:r>
            <a:endParaRPr lang="en-US" b="1" dirty="0" smtClean="0"/>
          </a:p>
          <a:p>
            <a:pPr marL="0" indent="0">
              <a:buNone/>
            </a:pPr>
            <a:r>
              <a:rPr lang="en-US" sz="2000" dirty="0" smtClean="0"/>
              <a:t>Sustainability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Ndeffley@savannahga.gov</a:t>
            </a: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Eric Chin</a:t>
            </a:r>
          </a:p>
          <a:p>
            <a:pPr marL="0" indent="0">
              <a:buNone/>
            </a:pPr>
            <a:r>
              <a:rPr lang="en-US" sz="2000" dirty="0" smtClean="0"/>
              <a:t>Real Estate Services</a:t>
            </a:r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Echin@savannahga.gov</a:t>
            </a: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Manuel Dominguez</a:t>
            </a:r>
          </a:p>
          <a:p>
            <a:pPr marL="0" indent="0">
              <a:buNone/>
            </a:pPr>
            <a:r>
              <a:rPr lang="en-US" sz="2000" dirty="0" smtClean="0"/>
              <a:t>Business Opportunity</a:t>
            </a:r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Mdominguez@savannahga.gov</a:t>
            </a:r>
            <a:endParaRPr lang="en-US" sz="2000" dirty="0"/>
          </a:p>
        </p:txBody>
      </p:sp>
      <p:sp>
        <p:nvSpPr>
          <p:cNvPr id="2" name="Content Placeholder 4"/>
          <p:cNvSpPr txBox="1">
            <a:spLocks/>
          </p:cNvSpPr>
          <p:nvPr/>
        </p:nvSpPr>
        <p:spPr>
          <a:xfrm>
            <a:off x="1981200" y="1066800"/>
            <a:ext cx="3834272" cy="145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600"/>
              </a:spcBef>
              <a:buNone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982328" y="2890056"/>
            <a:ext cx="3656472" cy="145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600"/>
              </a:spcBef>
              <a:buNone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981201" y="4718856"/>
            <a:ext cx="4289115" cy="1453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600"/>
              </a:spcBef>
              <a:buNone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727" y="3192379"/>
            <a:ext cx="5429425" cy="10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III.  Environmental </a:t>
            </a:r>
            <a:r>
              <a:rPr lang="en-US" dirty="0"/>
              <a:t>Justice &amp; </a:t>
            </a:r>
            <a:r>
              <a:rPr lang="en-US" dirty="0" smtClean="0"/>
              <a:t>B2H Insight </a:t>
            </a:r>
            <a:r>
              <a:rPr lang="en-US" dirty="0"/>
              <a:t>and </a:t>
            </a:r>
            <a:r>
              <a:rPr lang="en-US" dirty="0" smtClean="0"/>
              <a:t>Resources</a:t>
            </a:r>
            <a:br>
              <a:rPr lang="en-US" dirty="0" smtClean="0"/>
            </a:br>
            <a:r>
              <a:rPr lang="en-US" sz="3100" b="0" i="1" dirty="0" smtClean="0"/>
              <a:t>Suzi </a:t>
            </a:r>
            <a:r>
              <a:rPr lang="en-US" sz="3100" b="0" i="1" dirty="0"/>
              <a:t>Ruhl, </a:t>
            </a:r>
            <a:r>
              <a:rPr lang="en-US" sz="3100" b="0" i="1" dirty="0" smtClean="0"/>
              <a:t>EPA</a:t>
            </a:r>
            <a:endParaRPr lang="en-US" sz="31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Georgia Brownfield Association </a:t>
            </a:r>
            <a:r>
              <a:rPr lang="en-US" dirty="0" smtClean="0"/>
              <a:t>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2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383" y="1888711"/>
            <a:ext cx="3366552" cy="3469558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2" y="1888708"/>
            <a:ext cx="3366552" cy="3469565"/>
          </a:xfrm>
          <a:prstGeom prst="ellipse">
            <a:avLst/>
          </a:prstGeom>
        </p:spPr>
      </p:pic>
      <p:sp>
        <p:nvSpPr>
          <p:cNvPr id="7" name="Oval 6"/>
          <p:cNvSpPr/>
          <p:nvPr/>
        </p:nvSpPr>
        <p:spPr>
          <a:xfrm>
            <a:off x="853694" y="2448267"/>
            <a:ext cx="2350448" cy="235044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781" y="1812666"/>
            <a:ext cx="3572209" cy="3621648"/>
          </a:xfrm>
          <a:prstGeom prst="ellipse">
            <a:avLst/>
          </a:prstGeom>
          <a:effectLst/>
        </p:spPr>
      </p:pic>
      <p:sp>
        <p:nvSpPr>
          <p:cNvPr id="9" name="Oval 8"/>
          <p:cNvSpPr/>
          <p:nvPr/>
        </p:nvSpPr>
        <p:spPr>
          <a:xfrm>
            <a:off x="4845526" y="2347360"/>
            <a:ext cx="2472718" cy="255226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IMPACTED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COMMUNITY ENGAGEMENT</a:t>
            </a:r>
          </a:p>
        </p:txBody>
      </p:sp>
      <p:sp>
        <p:nvSpPr>
          <p:cNvPr id="12" name="Oval 11"/>
          <p:cNvSpPr/>
          <p:nvPr/>
        </p:nvSpPr>
        <p:spPr>
          <a:xfrm>
            <a:off x="9049558" y="2448267"/>
            <a:ext cx="2350448" cy="235044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694" y="3099656"/>
            <a:ext cx="226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5" normalizeH="0" baseline="0" noProof="0" dirty="0">
                <a:ln>
                  <a:noFill/>
                </a:ln>
                <a:solidFill>
                  <a:srgbClr val="3CB4E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Brownfields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88403" y="3624905"/>
            <a:ext cx="1993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CONTAMINATED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REMEDIATION AND REDEVELOPMENT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1131" y="3089653"/>
            <a:ext cx="2516091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5" normalizeH="0" baseline="0" noProof="0" dirty="0">
                <a:ln>
                  <a:noFill/>
                </a:ln>
                <a:solidFill>
                  <a:srgbClr val="3CB4E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49558" y="3089653"/>
            <a:ext cx="2350448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5" normalizeH="0" baseline="0" noProof="0" dirty="0" err="1">
                <a:ln>
                  <a:noFill/>
                </a:ln>
                <a:solidFill>
                  <a:srgbClr val="3CB4E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Healthfields</a:t>
            </a:r>
            <a:endParaRPr kumimoji="0" lang="en-US" sz="3200" b="0" i="0" u="none" strike="noStrike" kern="1200" cap="none" spc="-125" normalizeH="0" baseline="0" noProof="0" dirty="0">
              <a:ln>
                <a:noFill/>
              </a:ln>
              <a:solidFill>
                <a:srgbClr val="3CB4E7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13851" y="3624905"/>
            <a:ext cx="1989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SITE REDEVELOPMENT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ADVANCES COMMUNITY  TRIPLE BOTTOM LINE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46630" y="3624904"/>
            <a:ext cx="358256" cy="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020391" y="3624904"/>
            <a:ext cx="358256" cy="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0BDD49-7A1C-49A5-AC71-84DCC2B8DBA6}"/>
              </a:ext>
            </a:extLst>
          </p:cNvPr>
          <p:cNvSpPr txBox="1"/>
          <p:nvPr/>
        </p:nvSpPr>
        <p:spPr>
          <a:xfrm>
            <a:off x="230819" y="5793815"/>
            <a:ext cx="1179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Transforming contaminated properties to strengthen community  health, equity, sustainability  and resiliency for impacted vulnerable and underserved populations living in areas with pollution, disease, poverty and crime 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338667" y="1017322"/>
            <a:ext cx="11617855" cy="5892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&gt;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&gt;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cap="all" dirty="0" smtClean="0">
                <a:solidFill>
                  <a:srgbClr val="3CB4E7"/>
                </a:solidFill>
              </a:rPr>
              <a:t>Advancing community health, environment and economy </a:t>
            </a:r>
            <a:endParaRPr lang="en-US" sz="1400" b="1" cap="all" dirty="0">
              <a:solidFill>
                <a:srgbClr val="3CB4E7"/>
              </a:solidFill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338667" y="341313"/>
            <a:ext cx="11617855" cy="752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&gt;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&gt;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65A5C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cap="all" dirty="0" smtClean="0"/>
              <a:t>B2H Components</a:t>
            </a:r>
            <a:endParaRPr lang="en-US" sz="4400" b="1" cap="all" dirty="0"/>
          </a:p>
        </p:txBody>
      </p:sp>
    </p:spTree>
    <p:extLst>
      <p:ext uri="{BB962C8B-B14F-4D97-AF65-F5344CB8AC3E}">
        <p14:creationId xmlns:p14="http://schemas.microsoft.com/office/powerpoint/2010/main" val="83157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850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517397" cy="34486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age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562" y="232475"/>
            <a:ext cx="4947306" cy="1270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907" y="1503336"/>
            <a:ext cx="4339527" cy="95410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B2H National 		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B1800-E59A-413E-9CEA-C655A5472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327" y="0"/>
            <a:ext cx="6636741" cy="342929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F63754A-7DE0-4A33-AECD-655BCA70B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1" y="3370288"/>
            <a:ext cx="2295525" cy="34877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1F444-D683-4D16-BC8D-04E8EA7A8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587" y="3370288"/>
            <a:ext cx="3300413" cy="34486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F792CEF-B208-40B6-A0E0-6F9745B4D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13" y="4726982"/>
            <a:ext cx="1791516" cy="2131017"/>
          </a:xfrm>
          <a:prstGeom prst="rect">
            <a:avLst/>
          </a:prstGeo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B7856E2C-4DCE-4F1A-8233-0984E12B68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682" y="3370288"/>
            <a:ext cx="3787479" cy="3386262"/>
          </a:xfrm>
          <a:prstGeom prst="rect">
            <a:avLst/>
          </a:prstGeom>
          <a:solidFill>
            <a:srgbClr val="40BAD2">
              <a:lumMod val="20000"/>
              <a:lumOff val="8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6" name="Picture 2" descr="https://pbs.twimg.com/media/DIBBAKZXkAU3fja.jpg">
            <a:extLst>
              <a:ext uri="{FF2B5EF4-FFF2-40B4-BE49-F238E27FC236}">
                <a16:creationId xmlns:a16="http://schemas.microsoft.com/office/drawing/2014/main" id="{4FE8066F-B070-44EB-B977-B6F82495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336" y="3370288"/>
            <a:ext cx="2832477" cy="348771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6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FC6F7-3678-4EB1-9653-A3E4DAC471A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0909" y="738925"/>
            <a:ext cx="3137379" cy="431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976196-87DB-406C-9904-8B1F6B13B4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8544" y="688737"/>
            <a:ext cx="3659187" cy="3915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2000" b="1" dirty="0"/>
              <a:t>AFTER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6A291D71-D2C5-4D04-8396-5D34661573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446CFC4-2844-4B5F-AE9E-9C07AF31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9" y="1110499"/>
            <a:ext cx="3137764" cy="1862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" y="3083590"/>
            <a:ext cx="3137764" cy="170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547" y="1110499"/>
            <a:ext cx="3659470" cy="26830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7C3D75-A6C2-49E9-B54B-BE58003B91E3}"/>
              </a:ext>
            </a:extLst>
          </p:cNvPr>
          <p:cNvSpPr/>
          <p:nvPr/>
        </p:nvSpPr>
        <p:spPr>
          <a:xfrm>
            <a:off x="3681712" y="1146221"/>
            <a:ext cx="4781469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Leveraged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Multiple 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Appalachian Regional Commission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HUD CDBG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Services Administration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EPA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Dept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Built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Environment, Project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Diabetes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Clean Energy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Local Parks and Recreation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 Cumberland Community Fund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Dept. of Transportation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TN Dept. of Conservation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146AEA-6B24-4CB3-B737-670303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94" y="4865386"/>
            <a:ext cx="3136994" cy="17040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BB0196-9E42-47DF-A244-5A70EC356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544" y="4022206"/>
            <a:ext cx="3659476" cy="2588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592CBC-0597-4468-8CF9-C8865E479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881" y="5355450"/>
            <a:ext cx="2317070" cy="1492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182" y="68240"/>
            <a:ext cx="1190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latin typeface="Arial" panose="020B0604020202020204" pitchFamily="34" charset="0"/>
                <a:cs typeface="Arial" panose="020B0604020202020204" pitchFamily="34" charset="0"/>
              </a:rPr>
              <a:t>Rural Appalachia: From Poverty to Progress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0473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BFE1FF-F871-401E-932E-CD1049E7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78" y="4600477"/>
            <a:ext cx="3065640" cy="896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426336-9FD3-402C-A07A-354D5718E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45" y="1635350"/>
            <a:ext cx="1344606" cy="1490256"/>
          </a:xfrm>
          <a:prstGeom prst="rect">
            <a:avLst/>
          </a:prstGeom>
        </p:spPr>
      </p:pic>
      <p:pic>
        <p:nvPicPr>
          <p:cNvPr id="17" name="Picture 16" descr="C:\Users\Nfertaki\Desktop\RCC B2H Slides\Ketchu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351" y="3012476"/>
            <a:ext cx="3714750" cy="10220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83560" y="223838"/>
            <a:ext cx="3250203" cy="6315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B2H: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Catalyzes Partners and Collaborators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Across Federal </a:t>
            </a:r>
            <a:r>
              <a:rPr lang="en-US" dirty="0">
                <a:solidFill>
                  <a:schemeClr val="tx1"/>
                </a:solidFill>
              </a:rPr>
              <a:t>Family and External Stakeholders</a:t>
            </a:r>
          </a:p>
        </p:txBody>
      </p:sp>
      <p:pic>
        <p:nvPicPr>
          <p:cNvPr id="12" name="Picture 11" descr="C:\Users\Nfertaki\Desktop\USDA NRC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2530" y="358816"/>
            <a:ext cx="4229323" cy="77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338" y="340873"/>
            <a:ext cx="2388038" cy="1294477"/>
          </a:xfrm>
          <a:prstGeom prst="rect">
            <a:avLst/>
          </a:prstGeom>
        </p:spPr>
      </p:pic>
      <p:pic>
        <p:nvPicPr>
          <p:cNvPr id="14" name="Picture 13">
            <a:extLst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866" y="6050098"/>
            <a:ext cx="2402205" cy="664210"/>
          </a:xfrm>
          <a:prstGeom prst="rect">
            <a:avLst/>
          </a:prstGeom>
        </p:spPr>
      </p:pic>
      <p:pic>
        <p:nvPicPr>
          <p:cNvPr id="15" name="Picture 14" descr="C:\Users\Nfertaki\Desktop\Yale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8368" y="1948128"/>
            <a:ext cx="3101008" cy="107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Nfertaki\Desktop\RCC B2H Slides\NJIT Logo Red Background.gif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1338" y="4034508"/>
            <a:ext cx="2320489" cy="104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Nfertaki\Desktop\HUD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182" y="1377075"/>
            <a:ext cx="2529840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Nfertaki\Desktop\Federal Reserve Bank SF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182" y="3512805"/>
            <a:ext cx="3849285" cy="79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Nfertaki\Desktop\EPA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3110" y="2578879"/>
            <a:ext cx="24574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Nfertaki\Desktop\RCC B2H Slides\AOA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626" y="5998940"/>
            <a:ext cx="56197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3B60CF-A55C-42B5-B631-CD1912CEE2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312" y="340873"/>
            <a:ext cx="1149820" cy="1505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8B659D-89AB-41B8-9743-BD4C174213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1853" y="4043953"/>
            <a:ext cx="1408295" cy="1056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C55D0D-050F-4900-ACD1-9C5DE55C98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4930" y="5259632"/>
            <a:ext cx="2506980" cy="7924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2C32F5-1DBE-4559-9E76-16946125C3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8517" y="5373435"/>
            <a:ext cx="1925226" cy="6786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3DFD0-863B-4038-86E2-EA6239ED2A1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748" y="2588028"/>
            <a:ext cx="764195" cy="7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66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5491-8522-48B3-AC1C-5D8F082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Launching B2H in Savannah on Base of Progress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58709A-DEC1-4678-B8B8-30536C5A5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175" y="1455820"/>
            <a:ext cx="5762625" cy="540217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/>
              <a:t>Federal Collaborators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 EPA Headquarters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Office of Environmental Justice (OEJ)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Office of Transportation &amp; Air Quality (OTAQ)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 EPA Region 4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Office of Environmental Justice and Sustainability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Federal Interagency Working Group on Environmental Justice (EJIWG)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6A897-8F05-4D52-947B-8EBAD5813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681" y="1455820"/>
            <a:ext cx="5762625" cy="540217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Support Services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OEJ Community Support Services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EJIWG Strategy and Implementation Committee Place Based Project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OTAQ Near-port Community Capacity Building Project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Appreciative Inquiry Workshop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Air Monitoring Workshop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College Underserved/Community Partnership Program (CUPP)US EPA Region 4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Truck Count Project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7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IV.  A Local Perspective</a:t>
            </a:r>
            <a:br>
              <a:rPr lang="en-US" dirty="0" smtClean="0"/>
            </a:br>
            <a:r>
              <a:rPr lang="en-US" sz="3100" b="0" i="1" dirty="0" smtClean="0"/>
              <a:t>Dr</a:t>
            </a:r>
            <a:r>
              <a:rPr lang="en-US" sz="3100" b="0" i="1" dirty="0"/>
              <a:t>. Mildred </a:t>
            </a:r>
            <a:r>
              <a:rPr lang="en-US" sz="3100" b="0" i="1" dirty="0" smtClean="0"/>
              <a:t>McClain, </a:t>
            </a:r>
            <a:r>
              <a:rPr lang="en-US" sz="3100" b="0" i="1" dirty="0" err="1" smtClean="0"/>
              <a:t>Harambee</a:t>
            </a:r>
            <a:r>
              <a:rPr lang="en-US" sz="3100" b="0" i="1" dirty="0" smtClean="0"/>
              <a:t> </a:t>
            </a:r>
            <a:r>
              <a:rPr lang="en-US" sz="3100" b="0" i="1" dirty="0"/>
              <a:t>House, Inc.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Georgia Brownfield Association </a:t>
            </a:r>
            <a:r>
              <a:rPr lang="en-US" dirty="0" smtClean="0"/>
              <a:t>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9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914" y="289329"/>
            <a:ext cx="5985607" cy="2291797"/>
          </a:xfr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Britannic Bold" panose="020B0903060703020204" pitchFamily="34" charset="0"/>
              </a:rPr>
              <a:t>Dr. Mildred McClain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Britannic Bold" panose="020B0903060703020204" pitchFamily="34" charset="0"/>
              </a:rPr>
              <a:t>Harambee House, Inc.</a:t>
            </a:r>
            <a:b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Britannic Bold" panose="020B0903060703020204" pitchFamily="34" charset="0"/>
              </a:rPr>
            </a:br>
            <a:endParaRPr lang="en-US" sz="4000" dirty="0">
              <a:solidFill>
                <a:schemeClr val="tx1">
                  <a:lumMod val="95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914" y="2131183"/>
            <a:ext cx="10348685" cy="421156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Georgia Brownfields Conference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April 23, 2019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Atlanta, GA</a:t>
            </a:r>
          </a:p>
          <a:p>
            <a:pPr algn="ctr"/>
            <a:endParaRPr lang="en-US" sz="36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Savannah Brownfields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 Introductions/Summary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41" y="1371600"/>
            <a:ext cx="6815099" cy="4805363"/>
          </a:xfrm>
        </p:spPr>
        <p:txBody>
          <a:bodyPr>
            <a:normAutofit/>
          </a:bodyPr>
          <a:lstStyle/>
          <a:p>
            <a:pPr marL="862013" indent="-862013">
              <a:spcBef>
                <a:spcPts val="0"/>
              </a:spcBef>
              <a:spcAft>
                <a:spcPts val="2400"/>
              </a:spcAft>
              <a:buFont typeface="+mj-lt"/>
              <a:buAutoNum type="romanUcPeriod"/>
            </a:pPr>
            <a:r>
              <a:rPr lang="en-US" sz="2800" b="1" dirty="0"/>
              <a:t>Introductions/Summary</a:t>
            </a:r>
            <a:br>
              <a:rPr lang="en-US" sz="2800" b="1" dirty="0"/>
            </a:br>
            <a:r>
              <a:rPr lang="en-US" sz="2000" i="1" dirty="0"/>
              <a:t>Keith Ziobron, Cardno</a:t>
            </a:r>
          </a:p>
          <a:p>
            <a:pPr marL="862013" indent="-862013">
              <a:spcBef>
                <a:spcPts val="0"/>
              </a:spcBef>
              <a:spcAft>
                <a:spcPts val="2400"/>
              </a:spcAft>
              <a:buFont typeface="+mj-lt"/>
              <a:buAutoNum type="romanUcPeriod"/>
            </a:pPr>
            <a:r>
              <a:rPr lang="en-US" sz="2800" b="1" dirty="0"/>
              <a:t>City of Savannah’s Brownfield Program Development</a:t>
            </a:r>
            <a:br>
              <a:rPr lang="en-US" sz="2800" b="1" dirty="0"/>
            </a:br>
            <a:r>
              <a:rPr lang="en-US" sz="2000" i="1" dirty="0"/>
              <a:t>Eric Chin, City of Savannah</a:t>
            </a:r>
          </a:p>
          <a:p>
            <a:pPr marL="862013" indent="-862013">
              <a:spcBef>
                <a:spcPts val="0"/>
              </a:spcBef>
              <a:spcAft>
                <a:spcPts val="2400"/>
              </a:spcAft>
              <a:buFont typeface="+mj-lt"/>
              <a:buAutoNum type="romanUcPeriod"/>
            </a:pPr>
            <a:r>
              <a:rPr lang="en-US" sz="2800" b="1" dirty="0"/>
              <a:t>Environmental Justice &amp;</a:t>
            </a:r>
            <a:br>
              <a:rPr lang="en-US" sz="2800" b="1" dirty="0"/>
            </a:br>
            <a:r>
              <a:rPr lang="en-US" sz="2800" b="1" dirty="0"/>
              <a:t>B2H Insight and Resources</a:t>
            </a:r>
            <a:br>
              <a:rPr lang="en-US" sz="2800" b="1" dirty="0"/>
            </a:br>
            <a:r>
              <a:rPr lang="en-US" sz="2000" i="1" dirty="0"/>
              <a:t>Suzi Ruhl, EPA</a:t>
            </a:r>
          </a:p>
          <a:p>
            <a:pPr marL="862013" indent="-862013">
              <a:spcBef>
                <a:spcPts val="0"/>
              </a:spcBef>
              <a:spcAft>
                <a:spcPts val="2400"/>
              </a:spcAft>
              <a:buFont typeface="+mj-lt"/>
              <a:buAutoNum type="romanUcPeriod"/>
            </a:pPr>
            <a:r>
              <a:rPr lang="en-US" sz="2800" b="1" dirty="0"/>
              <a:t>A local Perspective</a:t>
            </a:r>
            <a:br>
              <a:rPr lang="en-US" sz="2800" b="1" dirty="0"/>
            </a:br>
            <a:r>
              <a:rPr lang="en-US" sz="2000" i="1" dirty="0"/>
              <a:t>Dr. Mildred McClain, </a:t>
            </a:r>
            <a:r>
              <a:rPr lang="en-US" sz="2000" i="1" dirty="0" err="1"/>
              <a:t>Harambee</a:t>
            </a:r>
            <a:r>
              <a:rPr lang="en-US" sz="2000" i="1" dirty="0"/>
              <a:t> House, Inc.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530" y="2422447"/>
            <a:ext cx="3075432" cy="93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ep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381" y="3609802"/>
            <a:ext cx="1085729" cy="107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640" y="5143502"/>
            <a:ext cx="4365191" cy="6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0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486" y="1429383"/>
            <a:ext cx="10580913" cy="3852229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Brownfields and Social Justice:</a:t>
            </a:r>
            <a:b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Implications?</a:t>
            </a:r>
            <a:endParaRPr lang="en-US" sz="5400" b="1" cap="none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8962" y="1369739"/>
            <a:ext cx="8922694" cy="4137526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Brownfields to Healthfields</a:t>
            </a:r>
            <a:b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fr-FR" sz="5400" b="1" cap="none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What’s possible?</a:t>
            </a:r>
            <a:endParaRPr lang="en-US" sz="5400" b="1" cap="none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80218" y="927053"/>
            <a:ext cx="8922694" cy="4506279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fr-FR" sz="5400" b="1" cap="small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The Concept of Environmental Justice relates </a:t>
            </a:r>
            <a:r>
              <a:rPr lang="fr-FR" sz="5400" b="1" cap="small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Environmental </a:t>
            </a:r>
            <a:r>
              <a:rPr lang="fr-FR" sz="5400" b="1" cap="small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abuse to social justice</a:t>
            </a:r>
            <a:endParaRPr lang="en-US" sz="5400" b="1" cap="small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9452" y="1760078"/>
            <a:ext cx="7149258" cy="217911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Thank You!</a:t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i="1" dirty="0" smtClean="0"/>
              <a:t>Questions?</a:t>
            </a:r>
            <a:endParaRPr lang="en-US" sz="4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8948" y="4521532"/>
            <a:ext cx="7149258" cy="25643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Keith J. Ziobron, P.E.</a:t>
            </a:r>
          </a:p>
          <a:p>
            <a:pPr>
              <a:spcBef>
                <a:spcPts val="0"/>
              </a:spcBef>
            </a:pPr>
            <a:r>
              <a:rPr lang="en-US" sz="1800" i="1" dirty="0"/>
              <a:t>Senior Principal &amp; Branch </a:t>
            </a:r>
            <a:r>
              <a:rPr lang="en-US" sz="1800" i="1" dirty="0" smtClean="0"/>
              <a:t>Manager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Cardno</a:t>
            </a:r>
            <a:r>
              <a:rPr lang="en-US" sz="1800" dirty="0"/>
              <a:t>, Inc. 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1800" dirty="0" smtClean="0"/>
              <a:t>678.787.9576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keith.ziobron@cardno.com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52" y="0"/>
            <a:ext cx="4153338" cy="12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II.  City </a:t>
            </a:r>
            <a:r>
              <a:rPr lang="en-US" sz="3200" dirty="0"/>
              <a:t>of Savannah’s Brownfield Program Development</a:t>
            </a:r>
            <a:br>
              <a:rPr lang="en-US" sz="3200" dirty="0"/>
            </a:br>
            <a:r>
              <a:rPr lang="en-US" sz="2800" b="0" i="1" dirty="0"/>
              <a:t>Eric Chin, City of </a:t>
            </a:r>
            <a:r>
              <a:rPr lang="en-US" sz="2800" b="0" i="1" dirty="0" smtClean="0"/>
              <a:t>Savannah</a:t>
            </a:r>
            <a:endParaRPr lang="en-US" sz="2800" b="0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Georgia Brownfield Association </a:t>
            </a:r>
            <a:r>
              <a:rPr lang="en-US" dirty="0" smtClean="0"/>
              <a:t>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5" y="1197429"/>
            <a:ext cx="7696200" cy="5537289"/>
          </a:xfrm>
          <a:prstGeom prst="rect">
            <a:avLst/>
          </a:prstGeom>
          <a:ln w="34925">
            <a:solidFill>
              <a:schemeClr val="bg1">
                <a:lumMod val="75000"/>
              </a:schemeClr>
            </a:solidFill>
          </a:ln>
        </p:spPr>
      </p:pic>
      <p:sp>
        <p:nvSpPr>
          <p:cNvPr id="13" name="Octagon 12"/>
          <p:cNvSpPr/>
          <p:nvPr/>
        </p:nvSpPr>
        <p:spPr>
          <a:xfrm rot="1037181">
            <a:off x="3791280" y="1046155"/>
            <a:ext cx="2241012" cy="5343420"/>
          </a:xfrm>
          <a:custGeom>
            <a:avLst/>
            <a:gdLst>
              <a:gd name="connsiteX0" fmla="*/ 0 w 1371600"/>
              <a:gd name="connsiteY0" fmla="*/ 401728 h 4724400"/>
              <a:gd name="connsiteX1" fmla="*/ 401728 w 1371600"/>
              <a:gd name="connsiteY1" fmla="*/ 0 h 4724400"/>
              <a:gd name="connsiteX2" fmla="*/ 969872 w 1371600"/>
              <a:gd name="connsiteY2" fmla="*/ 0 h 4724400"/>
              <a:gd name="connsiteX3" fmla="*/ 1371600 w 1371600"/>
              <a:gd name="connsiteY3" fmla="*/ 401728 h 4724400"/>
              <a:gd name="connsiteX4" fmla="*/ 1371600 w 1371600"/>
              <a:gd name="connsiteY4" fmla="*/ 4322672 h 4724400"/>
              <a:gd name="connsiteX5" fmla="*/ 969872 w 1371600"/>
              <a:gd name="connsiteY5" fmla="*/ 4724400 h 4724400"/>
              <a:gd name="connsiteX6" fmla="*/ 401728 w 1371600"/>
              <a:gd name="connsiteY6" fmla="*/ 4724400 h 4724400"/>
              <a:gd name="connsiteX7" fmla="*/ 0 w 1371600"/>
              <a:gd name="connsiteY7" fmla="*/ 4322672 h 4724400"/>
              <a:gd name="connsiteX8" fmla="*/ 0 w 1371600"/>
              <a:gd name="connsiteY8" fmla="*/ 401728 h 4724400"/>
              <a:gd name="connsiteX0" fmla="*/ 0 w 1371600"/>
              <a:gd name="connsiteY0" fmla="*/ 401728 h 4724400"/>
              <a:gd name="connsiteX1" fmla="*/ 401728 w 1371600"/>
              <a:gd name="connsiteY1" fmla="*/ 0 h 4724400"/>
              <a:gd name="connsiteX2" fmla="*/ 969872 w 1371600"/>
              <a:gd name="connsiteY2" fmla="*/ 0 h 4724400"/>
              <a:gd name="connsiteX3" fmla="*/ 1137587 w 1371600"/>
              <a:gd name="connsiteY3" fmla="*/ 3500746 h 4724400"/>
              <a:gd name="connsiteX4" fmla="*/ 1371600 w 1371600"/>
              <a:gd name="connsiteY4" fmla="*/ 4322672 h 4724400"/>
              <a:gd name="connsiteX5" fmla="*/ 969872 w 1371600"/>
              <a:gd name="connsiteY5" fmla="*/ 4724400 h 4724400"/>
              <a:gd name="connsiteX6" fmla="*/ 401728 w 1371600"/>
              <a:gd name="connsiteY6" fmla="*/ 4724400 h 4724400"/>
              <a:gd name="connsiteX7" fmla="*/ 0 w 1371600"/>
              <a:gd name="connsiteY7" fmla="*/ 4322672 h 4724400"/>
              <a:gd name="connsiteX8" fmla="*/ 0 w 1371600"/>
              <a:gd name="connsiteY8" fmla="*/ 401728 h 4724400"/>
              <a:gd name="connsiteX0" fmla="*/ 0 w 1409372"/>
              <a:gd name="connsiteY0" fmla="*/ 401728 h 4724400"/>
              <a:gd name="connsiteX1" fmla="*/ 401728 w 1409372"/>
              <a:gd name="connsiteY1" fmla="*/ 0 h 4724400"/>
              <a:gd name="connsiteX2" fmla="*/ 1409372 w 1409372"/>
              <a:gd name="connsiteY2" fmla="*/ 5506 h 4724400"/>
              <a:gd name="connsiteX3" fmla="*/ 1137587 w 1409372"/>
              <a:gd name="connsiteY3" fmla="*/ 3500746 h 4724400"/>
              <a:gd name="connsiteX4" fmla="*/ 1371600 w 1409372"/>
              <a:gd name="connsiteY4" fmla="*/ 4322672 h 4724400"/>
              <a:gd name="connsiteX5" fmla="*/ 969872 w 1409372"/>
              <a:gd name="connsiteY5" fmla="*/ 4724400 h 4724400"/>
              <a:gd name="connsiteX6" fmla="*/ 401728 w 1409372"/>
              <a:gd name="connsiteY6" fmla="*/ 4724400 h 4724400"/>
              <a:gd name="connsiteX7" fmla="*/ 0 w 1409372"/>
              <a:gd name="connsiteY7" fmla="*/ 4322672 h 4724400"/>
              <a:gd name="connsiteX8" fmla="*/ 0 w 1409372"/>
              <a:gd name="connsiteY8" fmla="*/ 401728 h 4724400"/>
              <a:gd name="connsiteX0" fmla="*/ 0 w 1475463"/>
              <a:gd name="connsiteY0" fmla="*/ 401728 h 5360160"/>
              <a:gd name="connsiteX1" fmla="*/ 401728 w 1475463"/>
              <a:gd name="connsiteY1" fmla="*/ 0 h 5360160"/>
              <a:gd name="connsiteX2" fmla="*/ 1409372 w 1475463"/>
              <a:gd name="connsiteY2" fmla="*/ 5506 h 5360160"/>
              <a:gd name="connsiteX3" fmla="*/ 1475463 w 1475463"/>
              <a:gd name="connsiteY3" fmla="*/ 5360160 h 5360160"/>
              <a:gd name="connsiteX4" fmla="*/ 1371600 w 1475463"/>
              <a:gd name="connsiteY4" fmla="*/ 4322672 h 5360160"/>
              <a:gd name="connsiteX5" fmla="*/ 969872 w 1475463"/>
              <a:gd name="connsiteY5" fmla="*/ 4724400 h 5360160"/>
              <a:gd name="connsiteX6" fmla="*/ 401728 w 1475463"/>
              <a:gd name="connsiteY6" fmla="*/ 4724400 h 5360160"/>
              <a:gd name="connsiteX7" fmla="*/ 0 w 1475463"/>
              <a:gd name="connsiteY7" fmla="*/ 4322672 h 5360160"/>
              <a:gd name="connsiteX8" fmla="*/ 0 w 1475463"/>
              <a:gd name="connsiteY8" fmla="*/ 401728 h 5360160"/>
              <a:gd name="connsiteX0" fmla="*/ 0 w 1475463"/>
              <a:gd name="connsiteY0" fmla="*/ 401728 h 5360640"/>
              <a:gd name="connsiteX1" fmla="*/ 401728 w 1475463"/>
              <a:gd name="connsiteY1" fmla="*/ 0 h 5360640"/>
              <a:gd name="connsiteX2" fmla="*/ 1409372 w 1475463"/>
              <a:gd name="connsiteY2" fmla="*/ 5506 h 5360640"/>
              <a:gd name="connsiteX3" fmla="*/ 1475463 w 1475463"/>
              <a:gd name="connsiteY3" fmla="*/ 5360160 h 5360640"/>
              <a:gd name="connsiteX4" fmla="*/ 304651 w 1475463"/>
              <a:gd name="connsiteY4" fmla="*/ 5360640 h 5360640"/>
              <a:gd name="connsiteX5" fmla="*/ 969872 w 1475463"/>
              <a:gd name="connsiteY5" fmla="*/ 4724400 h 5360640"/>
              <a:gd name="connsiteX6" fmla="*/ 401728 w 1475463"/>
              <a:gd name="connsiteY6" fmla="*/ 4724400 h 5360640"/>
              <a:gd name="connsiteX7" fmla="*/ 0 w 1475463"/>
              <a:gd name="connsiteY7" fmla="*/ 4322672 h 5360640"/>
              <a:gd name="connsiteX8" fmla="*/ 0 w 1475463"/>
              <a:gd name="connsiteY8" fmla="*/ 401728 h 5360640"/>
              <a:gd name="connsiteX0" fmla="*/ 0 w 1475463"/>
              <a:gd name="connsiteY0" fmla="*/ 401728 h 5360640"/>
              <a:gd name="connsiteX1" fmla="*/ 401728 w 1475463"/>
              <a:gd name="connsiteY1" fmla="*/ 0 h 5360640"/>
              <a:gd name="connsiteX2" fmla="*/ 1409372 w 1475463"/>
              <a:gd name="connsiteY2" fmla="*/ 5506 h 5360640"/>
              <a:gd name="connsiteX3" fmla="*/ 1475463 w 1475463"/>
              <a:gd name="connsiteY3" fmla="*/ 5360160 h 5360640"/>
              <a:gd name="connsiteX4" fmla="*/ 304651 w 1475463"/>
              <a:gd name="connsiteY4" fmla="*/ 5360640 h 5360640"/>
              <a:gd name="connsiteX5" fmla="*/ 390573 w 1475463"/>
              <a:gd name="connsiteY5" fmla="*/ 2212299 h 5360640"/>
              <a:gd name="connsiteX6" fmla="*/ 401728 w 1475463"/>
              <a:gd name="connsiteY6" fmla="*/ 4724400 h 5360640"/>
              <a:gd name="connsiteX7" fmla="*/ 0 w 1475463"/>
              <a:gd name="connsiteY7" fmla="*/ 4322672 h 5360640"/>
              <a:gd name="connsiteX8" fmla="*/ 0 w 1475463"/>
              <a:gd name="connsiteY8" fmla="*/ 401728 h 5360640"/>
              <a:gd name="connsiteX0" fmla="*/ 345968 w 1475463"/>
              <a:gd name="connsiteY0" fmla="*/ 950740 h 5360640"/>
              <a:gd name="connsiteX1" fmla="*/ 401728 w 1475463"/>
              <a:gd name="connsiteY1" fmla="*/ 0 h 5360640"/>
              <a:gd name="connsiteX2" fmla="*/ 1409372 w 1475463"/>
              <a:gd name="connsiteY2" fmla="*/ 5506 h 5360640"/>
              <a:gd name="connsiteX3" fmla="*/ 1475463 w 1475463"/>
              <a:gd name="connsiteY3" fmla="*/ 5360160 h 5360640"/>
              <a:gd name="connsiteX4" fmla="*/ 304651 w 1475463"/>
              <a:gd name="connsiteY4" fmla="*/ 5360640 h 5360640"/>
              <a:gd name="connsiteX5" fmla="*/ 390573 w 1475463"/>
              <a:gd name="connsiteY5" fmla="*/ 2212299 h 5360640"/>
              <a:gd name="connsiteX6" fmla="*/ 401728 w 1475463"/>
              <a:gd name="connsiteY6" fmla="*/ 4724400 h 5360640"/>
              <a:gd name="connsiteX7" fmla="*/ 0 w 1475463"/>
              <a:gd name="connsiteY7" fmla="*/ 4322672 h 5360640"/>
              <a:gd name="connsiteX8" fmla="*/ 345968 w 1475463"/>
              <a:gd name="connsiteY8" fmla="*/ 950740 h 5360640"/>
              <a:gd name="connsiteX0" fmla="*/ 345968 w 1475463"/>
              <a:gd name="connsiteY0" fmla="*/ 945234 h 5355134"/>
              <a:gd name="connsiteX1" fmla="*/ 374898 w 1475463"/>
              <a:gd name="connsiteY1" fmla="*/ 13788 h 5355134"/>
              <a:gd name="connsiteX2" fmla="*/ 1409372 w 1475463"/>
              <a:gd name="connsiteY2" fmla="*/ 0 h 5355134"/>
              <a:gd name="connsiteX3" fmla="*/ 1475463 w 1475463"/>
              <a:gd name="connsiteY3" fmla="*/ 5354654 h 5355134"/>
              <a:gd name="connsiteX4" fmla="*/ 304651 w 1475463"/>
              <a:gd name="connsiteY4" fmla="*/ 5355134 h 5355134"/>
              <a:gd name="connsiteX5" fmla="*/ 390573 w 1475463"/>
              <a:gd name="connsiteY5" fmla="*/ 2206793 h 5355134"/>
              <a:gd name="connsiteX6" fmla="*/ 401728 w 1475463"/>
              <a:gd name="connsiteY6" fmla="*/ 4718894 h 5355134"/>
              <a:gd name="connsiteX7" fmla="*/ 0 w 1475463"/>
              <a:gd name="connsiteY7" fmla="*/ 4317166 h 5355134"/>
              <a:gd name="connsiteX8" fmla="*/ 345968 w 1475463"/>
              <a:gd name="connsiteY8" fmla="*/ 945234 h 5355134"/>
              <a:gd name="connsiteX0" fmla="*/ 928891 w 2058386"/>
              <a:gd name="connsiteY0" fmla="*/ 945234 h 5355134"/>
              <a:gd name="connsiteX1" fmla="*/ 957821 w 2058386"/>
              <a:gd name="connsiteY1" fmla="*/ 13788 h 5355134"/>
              <a:gd name="connsiteX2" fmla="*/ 1992295 w 2058386"/>
              <a:gd name="connsiteY2" fmla="*/ 0 h 5355134"/>
              <a:gd name="connsiteX3" fmla="*/ 2058386 w 2058386"/>
              <a:gd name="connsiteY3" fmla="*/ 5354654 h 5355134"/>
              <a:gd name="connsiteX4" fmla="*/ 887574 w 2058386"/>
              <a:gd name="connsiteY4" fmla="*/ 5355134 h 5355134"/>
              <a:gd name="connsiteX5" fmla="*/ 973496 w 2058386"/>
              <a:gd name="connsiteY5" fmla="*/ 2206793 h 5355134"/>
              <a:gd name="connsiteX6" fmla="*/ 984651 w 2058386"/>
              <a:gd name="connsiteY6" fmla="*/ 4718894 h 5355134"/>
              <a:gd name="connsiteX7" fmla="*/ 0 w 2058386"/>
              <a:gd name="connsiteY7" fmla="*/ 914206 h 5355134"/>
              <a:gd name="connsiteX8" fmla="*/ 928891 w 205838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220736 w 2305626"/>
              <a:gd name="connsiteY5" fmla="*/ 2206793 h 5355134"/>
              <a:gd name="connsiteX6" fmla="*/ 1231891 w 2305626"/>
              <a:gd name="connsiteY6" fmla="*/ 4718894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220736 w 2305626"/>
              <a:gd name="connsiteY5" fmla="*/ 2206793 h 5355134"/>
              <a:gd name="connsiteX6" fmla="*/ 30170 w 2305626"/>
              <a:gd name="connsiteY6" fmla="*/ 2422382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085658 w 2305626"/>
              <a:gd name="connsiteY5" fmla="*/ 3091567 h 5355134"/>
              <a:gd name="connsiteX6" fmla="*/ 30170 w 2305626"/>
              <a:gd name="connsiteY6" fmla="*/ 2422382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085658 w 2305626"/>
              <a:gd name="connsiteY5" fmla="*/ 3091567 h 5355134"/>
              <a:gd name="connsiteX6" fmla="*/ 30170 w 2305626"/>
              <a:gd name="connsiteY6" fmla="*/ 2422382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144347 w 2305626"/>
              <a:gd name="connsiteY5" fmla="*/ 2225093 h 5355134"/>
              <a:gd name="connsiteX6" fmla="*/ 30170 w 2305626"/>
              <a:gd name="connsiteY6" fmla="*/ 2422382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144347 w 2305626"/>
              <a:gd name="connsiteY5" fmla="*/ 2225093 h 5355134"/>
              <a:gd name="connsiteX6" fmla="*/ 17190 w 2305626"/>
              <a:gd name="connsiteY6" fmla="*/ 2327919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176131 w 2305626"/>
              <a:gd name="connsiteY0" fmla="*/ 945234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152339 w 2305626"/>
              <a:gd name="connsiteY5" fmla="*/ 2321108 h 5355134"/>
              <a:gd name="connsiteX6" fmla="*/ 17190 w 2305626"/>
              <a:gd name="connsiteY6" fmla="*/ 2327919 h 5355134"/>
              <a:gd name="connsiteX7" fmla="*/ 0 w 2305626"/>
              <a:gd name="connsiteY7" fmla="*/ 963786 h 5355134"/>
              <a:gd name="connsiteX8" fmla="*/ 1176131 w 2305626"/>
              <a:gd name="connsiteY8" fmla="*/ 945234 h 5355134"/>
              <a:gd name="connsiteX0" fmla="*/ 1201968 w 2305626"/>
              <a:gd name="connsiteY0" fmla="*/ 975500 h 5355134"/>
              <a:gd name="connsiteX1" fmla="*/ 1205061 w 2305626"/>
              <a:gd name="connsiteY1" fmla="*/ 13788 h 5355134"/>
              <a:gd name="connsiteX2" fmla="*/ 2239535 w 2305626"/>
              <a:gd name="connsiteY2" fmla="*/ 0 h 5355134"/>
              <a:gd name="connsiteX3" fmla="*/ 2305626 w 2305626"/>
              <a:gd name="connsiteY3" fmla="*/ 5354654 h 5355134"/>
              <a:gd name="connsiteX4" fmla="*/ 1134814 w 2305626"/>
              <a:gd name="connsiteY4" fmla="*/ 5355134 h 5355134"/>
              <a:gd name="connsiteX5" fmla="*/ 1152339 w 2305626"/>
              <a:gd name="connsiteY5" fmla="*/ 2321108 h 5355134"/>
              <a:gd name="connsiteX6" fmla="*/ 17190 w 2305626"/>
              <a:gd name="connsiteY6" fmla="*/ 2327919 h 5355134"/>
              <a:gd name="connsiteX7" fmla="*/ 0 w 2305626"/>
              <a:gd name="connsiteY7" fmla="*/ 963786 h 5355134"/>
              <a:gd name="connsiteX8" fmla="*/ 1201968 w 2305626"/>
              <a:gd name="connsiteY8" fmla="*/ 975500 h 5355134"/>
              <a:gd name="connsiteX0" fmla="*/ 1192653 w 2296311"/>
              <a:gd name="connsiteY0" fmla="*/ 975500 h 5355134"/>
              <a:gd name="connsiteX1" fmla="*/ 1195746 w 2296311"/>
              <a:gd name="connsiteY1" fmla="*/ 13788 h 5355134"/>
              <a:gd name="connsiteX2" fmla="*/ 2230220 w 2296311"/>
              <a:gd name="connsiteY2" fmla="*/ 0 h 5355134"/>
              <a:gd name="connsiteX3" fmla="*/ 2296311 w 2296311"/>
              <a:gd name="connsiteY3" fmla="*/ 5354654 h 5355134"/>
              <a:gd name="connsiteX4" fmla="*/ 1125499 w 2296311"/>
              <a:gd name="connsiteY4" fmla="*/ 5355134 h 5355134"/>
              <a:gd name="connsiteX5" fmla="*/ 1143024 w 2296311"/>
              <a:gd name="connsiteY5" fmla="*/ 2321108 h 5355134"/>
              <a:gd name="connsiteX6" fmla="*/ 7875 w 2296311"/>
              <a:gd name="connsiteY6" fmla="*/ 2327919 h 5355134"/>
              <a:gd name="connsiteX7" fmla="*/ 0 w 2296311"/>
              <a:gd name="connsiteY7" fmla="*/ 993720 h 5355134"/>
              <a:gd name="connsiteX8" fmla="*/ 1192653 w 2296311"/>
              <a:gd name="connsiteY8" fmla="*/ 975500 h 5355134"/>
              <a:gd name="connsiteX0" fmla="*/ 1192653 w 2296311"/>
              <a:gd name="connsiteY0" fmla="*/ 975500 h 5355134"/>
              <a:gd name="connsiteX1" fmla="*/ 1190295 w 2296311"/>
              <a:gd name="connsiteY1" fmla="*/ 31878 h 5355134"/>
              <a:gd name="connsiteX2" fmla="*/ 2230220 w 2296311"/>
              <a:gd name="connsiteY2" fmla="*/ 0 h 5355134"/>
              <a:gd name="connsiteX3" fmla="*/ 2296311 w 2296311"/>
              <a:gd name="connsiteY3" fmla="*/ 5354654 h 5355134"/>
              <a:gd name="connsiteX4" fmla="*/ 1125499 w 2296311"/>
              <a:gd name="connsiteY4" fmla="*/ 5355134 h 5355134"/>
              <a:gd name="connsiteX5" fmla="*/ 1143024 w 2296311"/>
              <a:gd name="connsiteY5" fmla="*/ 2321108 h 5355134"/>
              <a:gd name="connsiteX6" fmla="*/ 7875 w 2296311"/>
              <a:gd name="connsiteY6" fmla="*/ 2327919 h 5355134"/>
              <a:gd name="connsiteX7" fmla="*/ 0 w 2296311"/>
              <a:gd name="connsiteY7" fmla="*/ 993720 h 5355134"/>
              <a:gd name="connsiteX8" fmla="*/ 1192653 w 2296311"/>
              <a:gd name="connsiteY8" fmla="*/ 975500 h 5355134"/>
              <a:gd name="connsiteX0" fmla="*/ 1192653 w 2296311"/>
              <a:gd name="connsiteY0" fmla="*/ 968621 h 5348255"/>
              <a:gd name="connsiteX1" fmla="*/ 1190295 w 2296311"/>
              <a:gd name="connsiteY1" fmla="*/ 24999 h 5348255"/>
              <a:gd name="connsiteX2" fmla="*/ 2243626 w 2296311"/>
              <a:gd name="connsiteY2" fmla="*/ 0 h 5348255"/>
              <a:gd name="connsiteX3" fmla="*/ 2296311 w 2296311"/>
              <a:gd name="connsiteY3" fmla="*/ 5347775 h 5348255"/>
              <a:gd name="connsiteX4" fmla="*/ 1125499 w 2296311"/>
              <a:gd name="connsiteY4" fmla="*/ 5348255 h 5348255"/>
              <a:gd name="connsiteX5" fmla="*/ 1143024 w 2296311"/>
              <a:gd name="connsiteY5" fmla="*/ 2314229 h 5348255"/>
              <a:gd name="connsiteX6" fmla="*/ 7875 w 2296311"/>
              <a:gd name="connsiteY6" fmla="*/ 2321040 h 5348255"/>
              <a:gd name="connsiteX7" fmla="*/ 0 w 2296311"/>
              <a:gd name="connsiteY7" fmla="*/ 986841 h 5348255"/>
              <a:gd name="connsiteX8" fmla="*/ 1192653 w 2296311"/>
              <a:gd name="connsiteY8" fmla="*/ 968621 h 534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6311" h="5348255">
                <a:moveTo>
                  <a:pt x="1192653" y="968621"/>
                </a:moveTo>
                <a:lnTo>
                  <a:pt x="1190295" y="24999"/>
                </a:lnTo>
                <a:lnTo>
                  <a:pt x="2243626" y="0"/>
                </a:lnTo>
                <a:lnTo>
                  <a:pt x="2296311" y="5347775"/>
                </a:lnTo>
                <a:lnTo>
                  <a:pt x="1125499" y="5348255"/>
                </a:lnTo>
                <a:cubicBezTo>
                  <a:pt x="1128677" y="4304908"/>
                  <a:pt x="1139846" y="3357576"/>
                  <a:pt x="1143024" y="2314229"/>
                </a:cubicBezTo>
                <a:lnTo>
                  <a:pt x="7875" y="2321040"/>
                </a:lnTo>
                <a:lnTo>
                  <a:pt x="0" y="986841"/>
                </a:lnTo>
                <a:lnTo>
                  <a:pt x="1192653" y="968621"/>
                </a:lnTo>
                <a:close/>
              </a:path>
            </a:pathLst>
          </a:custGeom>
          <a:noFill/>
          <a:ln w="63500" cap="rnd">
            <a:solidFill>
              <a:srgbClr val="FF0000"/>
            </a:solidFill>
            <a:prstDash val="sysDot"/>
          </a:ln>
          <a:effectLst>
            <a:outerShdw blurRad="635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Assessment Grant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Corridor Details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41" y="1371600"/>
            <a:ext cx="7462695" cy="4805363"/>
          </a:xfrm>
        </p:spPr>
        <p:txBody>
          <a:bodyPr>
            <a:normAutofit/>
          </a:bodyPr>
          <a:lstStyle/>
          <a:p>
            <a:r>
              <a:rPr lang="en-US" dirty="0" smtClean="0"/>
              <a:t>Two-mile corridor with history of commercial  and industrial use </a:t>
            </a:r>
          </a:p>
          <a:p>
            <a:r>
              <a:rPr lang="en-US" dirty="0"/>
              <a:t>Montgomery Street was previously the route for US HWY 17 into South Carolina</a:t>
            </a:r>
          </a:p>
          <a:p>
            <a:r>
              <a:rPr lang="en-US" dirty="0" smtClean="0"/>
              <a:t>Western edge of the Historic District</a:t>
            </a:r>
          </a:p>
          <a:p>
            <a:r>
              <a:rPr lang="en-US" dirty="0" smtClean="0"/>
              <a:t>Significant socio-economic disparities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016" y="1277653"/>
            <a:ext cx="3390378" cy="232984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16" y="3749232"/>
            <a:ext cx="3390378" cy="25427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3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019" y="1371598"/>
            <a:ext cx="5227529" cy="39206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Identified Community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to:</a:t>
            </a:r>
          </a:p>
          <a:p>
            <a:pPr lvl="1"/>
            <a:r>
              <a:rPr lang="en-US" sz="2400" dirty="0" smtClean="0"/>
              <a:t>Healthy food or green grocer</a:t>
            </a:r>
          </a:p>
          <a:p>
            <a:pPr lvl="2"/>
            <a:r>
              <a:rPr lang="en-US" sz="2200" dirty="0" smtClean="0"/>
              <a:t>(currently a food desert)</a:t>
            </a:r>
          </a:p>
          <a:p>
            <a:pPr lvl="1"/>
            <a:r>
              <a:rPr lang="en-US" sz="2400" dirty="0" smtClean="0"/>
              <a:t>Healthcare</a:t>
            </a:r>
          </a:p>
          <a:p>
            <a:pPr lvl="1"/>
            <a:r>
              <a:rPr lang="en-US" sz="2400" dirty="0" smtClean="0"/>
              <a:t>Affordable Housing</a:t>
            </a:r>
          </a:p>
          <a:p>
            <a:pPr lvl="1"/>
            <a:r>
              <a:rPr lang="en-US" sz="2400" dirty="0" smtClean="0"/>
              <a:t>Workforce training</a:t>
            </a:r>
          </a:p>
          <a:p>
            <a:pPr lvl="1"/>
            <a:r>
              <a:rPr lang="en-US" sz="2400" dirty="0" smtClean="0"/>
              <a:t>Connectivity / Transportation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516" y="3659545"/>
            <a:ext cx="3937479" cy="295311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77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Brownfield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41" y="1371600"/>
            <a:ext cx="6986705" cy="48053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No previous municipal experience in EPA Brownfield program or grant awards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Applied for EPA’s Community-Wide Assessment Grant three times since 2015 prior to being awarded in 2018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Built partnerships with local nonprofits, community organizations, neighborhood associations 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549" y="1371601"/>
            <a:ext cx="3361149" cy="220981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548" y="3774281"/>
            <a:ext cx="3361149" cy="20247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75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970" y="3405991"/>
            <a:ext cx="4697260" cy="304382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Brownfield Program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42" y="1371600"/>
            <a:ext cx="5182958" cy="4805363"/>
          </a:xfrm>
        </p:spPr>
        <p:txBody>
          <a:bodyPr>
            <a:normAutofit/>
          </a:bodyPr>
          <a:lstStyle/>
          <a:p>
            <a:r>
              <a:rPr lang="en-US" dirty="0" smtClean="0"/>
              <a:t>Intend to build a brownfield program that focuses on social equity, improves access to needed amenities and promotes residents staying in place</a:t>
            </a:r>
          </a:p>
          <a:p>
            <a:r>
              <a:rPr lang="en-US" dirty="0" smtClean="0"/>
              <a:t>SSU partnership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226" y="1371601"/>
            <a:ext cx="4951955" cy="306261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13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 Vision</a:t>
            </a:r>
            <a:endParaRPr lang="en-US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6660309"/>
              </p:ext>
            </p:extLst>
          </p:nvPr>
        </p:nvGraphicFramePr>
        <p:xfrm>
          <a:off x="2819400" y="1417638"/>
          <a:ext cx="6388608" cy="513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35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14630</TotalTime>
  <Words>674</Words>
  <Application>Microsoft Office PowerPoint</Application>
  <PresentationFormat>Widescreen</PresentationFormat>
  <Paragraphs>168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Britannic Bold</vt:lpstr>
      <vt:lpstr>Calibri</vt:lpstr>
      <vt:lpstr>Century Gothic</vt:lpstr>
      <vt:lpstr>Corbel</vt:lpstr>
      <vt:lpstr>Courier New</vt:lpstr>
      <vt:lpstr>Wingdings</vt:lpstr>
      <vt:lpstr>Wingdings 3</vt:lpstr>
      <vt:lpstr>Office Theme</vt:lpstr>
      <vt:lpstr>Slice</vt:lpstr>
      <vt:lpstr>Community Engagement and Environmental Justice – A Focus on Savannah</vt:lpstr>
      <vt:lpstr>I.  Introductions/Summary</vt:lpstr>
      <vt:lpstr>II.  City of Savannah’s Brownfield Program Development Eric Chin, City of Savannah</vt:lpstr>
      <vt:lpstr>Assessment Grant Boundary</vt:lpstr>
      <vt:lpstr>Corridor Details</vt:lpstr>
      <vt:lpstr>Identified Community Needs</vt:lpstr>
      <vt:lpstr>Brownfield Background</vt:lpstr>
      <vt:lpstr>Brownfield Program</vt:lpstr>
      <vt:lpstr>Program Vision</vt:lpstr>
      <vt:lpstr>Contact Information</vt:lpstr>
      <vt:lpstr>III.  Environmental Justice &amp; B2H Insight and Resources Suzi Ruhl, EPA</vt:lpstr>
      <vt:lpstr>PowerPoint Presentation</vt:lpstr>
      <vt:lpstr>PowerPoint Presentation</vt:lpstr>
      <vt:lpstr>PowerPoint Presentation</vt:lpstr>
      <vt:lpstr>PowerPoint Presentation</vt:lpstr>
      <vt:lpstr>B2H:  Catalyzes Partners and Collaborators Across Federal Family and External Stakeholders</vt:lpstr>
      <vt:lpstr>Launching B2H in Savannah on Base of Progress </vt:lpstr>
      <vt:lpstr>IV.  A Local Perspective Dr. Mildred McClain, Harambee House, Inc.</vt:lpstr>
      <vt:lpstr>Dr. Mildred McClain Harambee House, Inc. </vt:lpstr>
      <vt:lpstr>Brownfields and Social Justice:   Implications?</vt:lpstr>
      <vt:lpstr>Brownfields to Healthfields   What’s possible?</vt:lpstr>
      <vt:lpstr>The Concept of Environmental Justice relates Environmental abuse to social justice</vt:lpstr>
      <vt:lpstr>Thank You!  Questions?</vt:lpstr>
    </vt:vector>
  </TitlesOfParts>
  <Company>Cardno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Lord</dc:creator>
  <cp:lastModifiedBy>Keith Ziobron</cp:lastModifiedBy>
  <cp:revision>519</cp:revision>
  <cp:lastPrinted>2019-01-11T18:38:14Z</cp:lastPrinted>
  <dcterms:created xsi:type="dcterms:W3CDTF">2015-03-24T15:23:06Z</dcterms:created>
  <dcterms:modified xsi:type="dcterms:W3CDTF">2019-04-23T15:34:31Z</dcterms:modified>
</cp:coreProperties>
</file>