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1"/>
  </p:sldMasterIdLst>
  <p:notesMasterIdLst>
    <p:notesMasterId r:id="rId20"/>
  </p:notesMasterIdLst>
  <p:handoutMasterIdLst>
    <p:handoutMasterId r:id="rId21"/>
  </p:handoutMasterIdLst>
  <p:sldIdLst>
    <p:sldId id="256" r:id="rId2"/>
    <p:sldId id="289" r:id="rId3"/>
    <p:sldId id="285" r:id="rId4"/>
    <p:sldId id="288" r:id="rId5"/>
    <p:sldId id="286" r:id="rId6"/>
    <p:sldId id="257" r:id="rId7"/>
    <p:sldId id="291" r:id="rId8"/>
    <p:sldId id="269" r:id="rId9"/>
    <p:sldId id="267" r:id="rId10"/>
    <p:sldId id="268" r:id="rId11"/>
    <p:sldId id="294" r:id="rId12"/>
    <p:sldId id="295" r:id="rId13"/>
    <p:sldId id="296" r:id="rId14"/>
    <p:sldId id="297" r:id="rId15"/>
    <p:sldId id="298" r:id="rId16"/>
    <p:sldId id="299" r:id="rId17"/>
    <p:sldId id="301" r:id="rId18"/>
    <p:sldId id="28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pos="7152" userDrawn="1">
          <p15:clr>
            <a:srgbClr val="A4A3A4"/>
          </p15:clr>
        </p15:guide>
        <p15:guide id="4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6C2F4E2-5030-4A32-8DFD-0408568B2D3B}" v="345" dt="2019-04-22T20:56:45.81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55" autoAdjust="0"/>
    <p:restoredTop sz="88971" autoAdjust="0"/>
  </p:normalViewPr>
  <p:slideViewPr>
    <p:cSldViewPr snapToGrid="0" snapToObjects="1">
      <p:cViewPr varScale="1">
        <p:scale>
          <a:sx n="104" d="100"/>
          <a:sy n="104" d="100"/>
        </p:scale>
        <p:origin x="704" y="-24"/>
      </p:cViewPr>
      <p:guideLst>
        <p:guide pos="7152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8D31B8C-C405-1147-ADED-C4CB1867C06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8B7ADD-EF60-FE4A-A020-14DCD522E14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84881F-EFEF-CB4A-B9EB-8FFE06C9107C}" type="datetimeFigureOut">
              <a:rPr lang="en-US" smtClean="0"/>
              <a:t>4/23/19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A9A3C3-5511-7D40-91D3-7DC4CE81570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E7C9A5-7B2B-9A43-B21C-10A8A10FF12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ACEA3A-6E0E-CC4C-BD77-61575D62E6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2586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9ABFE0-D539-1C47-8152-FA249F7730D6}" type="datetimeFigureOut">
              <a:rPr lang="en-US" smtClean="0"/>
              <a:t>4/23/19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9C1B6B-0B67-8847-92B7-7983F5E10D2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5740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Agenda: EPA brownfield Grants</a:t>
            </a:r>
          </a:p>
          <a:p>
            <a:r>
              <a:rPr lang="en-US" dirty="0"/>
              <a:t>COA Assessment Grants</a:t>
            </a:r>
          </a:p>
          <a:p>
            <a:r>
              <a:rPr lang="en-US" dirty="0"/>
              <a:t>COA Revolving Loan Fund Grant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9C1B6B-0B67-8847-92B7-7983F5E10D2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278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9C1B6B-0B67-8847-92B7-7983F5E10D26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68581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200" b="0" dirty="0">
                <a:latin typeface="Verdana" panose="020B0604030504040204" pitchFamily="34" charset="0"/>
              </a:rPr>
              <a:t>Enrollment in the Georgia Brownfields Program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200" b="0" dirty="0">
                <a:latin typeface="Verdana" panose="020B0604030504040204" pitchFamily="34" charset="0"/>
              </a:rPr>
              <a:t>Community Relations Plan (CRP)- 30 day public engagement</a:t>
            </a:r>
            <a:endParaRPr lang="en-US" sz="1200" dirty="0">
              <a:latin typeface="Verdan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200" b="0" dirty="0">
                <a:latin typeface="Verdana" panose="020B0604030504040204" pitchFamily="34" charset="0"/>
              </a:rPr>
              <a:t>Quality Assurance Project Plans (QAPP)</a:t>
            </a:r>
            <a:endParaRPr lang="en-US" sz="1200" dirty="0">
              <a:latin typeface="Verdan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200" b="0" dirty="0">
                <a:latin typeface="Verdana" panose="020B0604030504040204" pitchFamily="34" charset="0"/>
              </a:rPr>
              <a:t>Analysis of Brownfields Cleanup Alternatives (ABCA)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200" b="0" dirty="0">
                <a:latin typeface="Verdana" panose="020B0604030504040204" pitchFamily="34" charset="0"/>
              </a:rPr>
              <a:t>Davis Bacon Compliance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9C1B6B-0B67-8847-92B7-7983F5E10D26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856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18D5E77-3E96-A141-9240-756656416B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12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52EC117-4D29-0D4C-8C05-595D78643A5D}"/>
              </a:ext>
            </a:extLst>
          </p:cNvPr>
          <p:cNvSpPr/>
          <p:nvPr userDrawn="1"/>
        </p:nvSpPr>
        <p:spPr>
          <a:xfrm>
            <a:off x="383721" y="457200"/>
            <a:ext cx="11430000" cy="6057900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1613B8-3A72-0844-B7D0-D6EBBE1612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722563"/>
            <a:ext cx="12192000" cy="879475"/>
          </a:xfrm>
        </p:spPr>
        <p:txBody>
          <a:bodyPr anchor="t">
            <a:normAutofit/>
          </a:bodyPr>
          <a:lstStyle>
            <a:lvl1pPr algn="ctr">
              <a:defRPr sz="4800"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B4F33A-6546-FF40-9567-6DA97FAD35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10857"/>
            <a:ext cx="9144000" cy="716711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45AD87-BD14-9D4A-8FBC-07E8D67B5A3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10488" y="5043343"/>
            <a:ext cx="4571023" cy="147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002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8A206-D73A-824A-BDDB-3819BAAC3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D88753-8788-A442-824E-E47017AFD4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0A6869-9AF8-6F4E-85CB-B9C339DF12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FFC8A4-34D5-1748-A422-9D0F14308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CFD87-660E-9042-8D0D-BA6F297DA14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110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13AE3-55BE-0E4B-B6E5-F1596BAE3F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t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7AC252-A3DE-5D42-80B1-B2B3F3289F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0200"/>
            <a:ext cx="10515600" cy="429915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938A64-539F-4020-B88D-97ED8FFAD0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8627" y="6125377"/>
            <a:ext cx="638316" cy="653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50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13AE3-55BE-0E4B-B6E5-F1596BAE3F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t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7AC252-A3DE-5D42-80B1-B2B3F3289F6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616242"/>
            <a:ext cx="5257800" cy="4094747"/>
          </a:xfrm>
        </p:spPr>
        <p:txBody>
          <a:bodyPr/>
          <a:lstStyle>
            <a:lvl1pPr marL="0" indent="0">
              <a:buNone/>
              <a:defRPr b="1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800100" indent="-342900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91DD61-DC67-C044-83EA-4464C5269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2158" y="6227760"/>
            <a:ext cx="694389" cy="365125"/>
          </a:xfrm>
        </p:spPr>
        <p:txBody>
          <a:bodyPr/>
          <a:lstStyle/>
          <a:p>
            <a:fld id="{A650D29D-2C2E-9447-A86C-77F5B1ADEA1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67814D1-0914-7F4B-862A-E2AF28CC177A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116052" y="1616242"/>
            <a:ext cx="5257800" cy="4094747"/>
          </a:xfrm>
        </p:spPr>
        <p:txBody>
          <a:bodyPr/>
          <a:lstStyle>
            <a:lvl1pPr marL="0" indent="0">
              <a:buNone/>
              <a:defRPr b="1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800100" indent="-342900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58D5B1-5E9B-4282-A9DB-BCA8D27353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8252" y="6082777"/>
            <a:ext cx="694390" cy="71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705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E1FAFC7-FEAE-4342-AFCD-DE8515DAF64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AF0D3C-580A-D14E-859C-92A4E45D96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869844"/>
            <a:ext cx="10515600" cy="951269"/>
          </a:xfrm>
        </p:spPr>
        <p:txBody>
          <a:bodyPr anchor="ctr" anchorCtr="1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 IN ALL CAPS</a:t>
            </a:r>
          </a:p>
        </p:txBody>
      </p:sp>
    </p:spTree>
    <p:extLst>
      <p:ext uri="{BB962C8B-B14F-4D97-AF65-F5344CB8AC3E}">
        <p14:creationId xmlns:p14="http://schemas.microsoft.com/office/powerpoint/2010/main" val="3999331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ub-Section Or Quote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B9513-E976-F44A-B1E9-D369DBF3F0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905198"/>
            <a:ext cx="10515600" cy="693113"/>
          </a:xfrm>
        </p:spPr>
        <p:txBody>
          <a:bodyPr anchor="ctr" anchorCtr="1">
            <a:normAutofit/>
          </a:bodyPr>
          <a:lstStyle>
            <a:lvl1pPr>
              <a:defRPr sz="3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QUOTE IN ALL CAPS</a:t>
            </a:r>
          </a:p>
        </p:txBody>
      </p:sp>
    </p:spTree>
    <p:extLst>
      <p:ext uri="{BB962C8B-B14F-4D97-AF65-F5344CB8AC3E}">
        <p14:creationId xmlns:p14="http://schemas.microsoft.com/office/powerpoint/2010/main" val="15775376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hoto w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9372BA-A282-4C46-A11B-DD0462AFB5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9C57DD-9FF2-6240-AB11-97A6DC75642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45344" y="457200"/>
            <a:ext cx="5250656" cy="505512"/>
          </a:xfrm>
          <a:solidFill>
            <a:schemeClr val="bg1"/>
          </a:solidFill>
        </p:spPr>
        <p:txBody>
          <a:bodyPr anchor="ctr" anchorCtr="0">
            <a:noAutofit/>
          </a:bodyPr>
          <a:lstStyle>
            <a:lvl1pPr marL="0" indent="0" algn="l">
              <a:buNone/>
              <a:defRPr sz="2400" b="1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HEADLINE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619EAB-3978-1543-8503-F6CBE65A7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CFD87-660E-9042-8D0D-BA6F297DA14A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8AB88A-4610-45E9-A0E4-A6DA2F0731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0708" y="6079533"/>
            <a:ext cx="693293" cy="709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23021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9372BA-A282-4C46-A11B-DD0462AFB5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8200" y="1600200"/>
            <a:ext cx="5026269" cy="431403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9C57DD-9FF2-6240-AB11-97A6DC75642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45344" y="457200"/>
            <a:ext cx="5250656" cy="505512"/>
          </a:xfrm>
          <a:solidFill>
            <a:schemeClr val="bg1"/>
          </a:solidFill>
        </p:spPr>
        <p:txBody>
          <a:bodyPr anchor="ctr" anchorCtr="0">
            <a:noAutofit/>
          </a:bodyPr>
          <a:lstStyle>
            <a:lvl1pPr marL="0" indent="0" algn="l">
              <a:buNone/>
              <a:defRPr sz="2400" b="1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HEADLINE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619EAB-3978-1543-8503-F6CBE65A7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CFD87-660E-9042-8D0D-BA6F297DA14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AE504FF9-A913-4041-B9CC-AB9E32364134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104792" y="1600200"/>
            <a:ext cx="5257800" cy="431403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93995D-6E21-4DBD-A8C4-B46C909CFC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9498" y="6083876"/>
            <a:ext cx="619209" cy="633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95037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1CE11-80DA-1F45-99A8-A8E22F939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FBA794-EC54-A64E-8208-BE35E08B97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03CC69-D113-5A46-82EE-5B04606869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A57E85-9617-7F48-9031-4CBD72963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CFD87-660E-9042-8D0D-BA6F297DA14A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906F6A-94CD-42C2-84CB-ACD2785759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70087" y="6224152"/>
            <a:ext cx="492873" cy="50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343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FBE8B-40BE-084C-9E1A-318B465A7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887EBA-54C3-B947-934E-E998E0B72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3C4DF7-B703-9D4A-91BC-65404F8945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71893C-AFF8-F641-8A32-8E00F9D96F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E1323F-B98B-3D4A-BFB1-FB6A3584D4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C03660-85EE-9048-B168-018135FA7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CFD87-660E-9042-8D0D-BA6F297DA14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567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A9F905-0FFA-354D-B4F5-C9DD54A7F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7200"/>
            <a:ext cx="10515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1249D5-7AA9-3748-8A80-50F1262E72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00201"/>
            <a:ext cx="10515600" cy="4305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31EDBD-5BD6-9D48-BA0D-6E83866058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47024" y="6224152"/>
            <a:ext cx="1739001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1" i="0">
                <a:solidFill>
                  <a:schemeClr val="tx1"/>
                </a:solidFill>
                <a:latin typeface="Arial Narrow" panose="020B0604020202020204" pitchFamily="34" charset="0"/>
                <a:ea typeface="Verdana" panose="020B060403050404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GREENBRIAR LCI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3A4399-7C6C-4142-A188-9BAE1B71B15E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247993" y="5971204"/>
            <a:ext cx="2292038" cy="738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646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82" r:id="rId3"/>
    <p:sldLayoutId id="2147483675" r:id="rId4"/>
    <p:sldLayoutId id="2147483678" r:id="rId5"/>
    <p:sldLayoutId id="2147483681" r:id="rId6"/>
    <p:sldLayoutId id="2147483683" r:id="rId7"/>
    <p:sldLayoutId id="2147483676" r:id="rId8"/>
    <p:sldLayoutId id="2147483677" r:id="rId9"/>
    <p:sldLayoutId id="2147483680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i="0" kern="1200">
          <a:solidFill>
            <a:schemeClr val="tx1"/>
          </a:solidFill>
          <a:latin typeface="Arial Narrow" panose="020B0604020202020204" pitchFamily="34" charset="0"/>
          <a:ea typeface="+mj-ea"/>
          <a:cs typeface="Arial Narrow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08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3720" userDrawn="1">
          <p15:clr>
            <a:srgbClr val="F26B43"/>
          </p15:clr>
        </p15:guide>
        <p15:guide id="4" pos="528" userDrawn="1">
          <p15:clr>
            <a:srgbClr val="F26B43"/>
          </p15:clr>
        </p15:guide>
        <p15:guide id="5" orient="horz" pos="288" userDrawn="1">
          <p15:clr>
            <a:srgbClr val="F26B43"/>
          </p15:clr>
        </p15:guide>
        <p15:guide id="6" pos="7152" userDrawn="1">
          <p15:clr>
            <a:srgbClr val="F26B43"/>
          </p15:clr>
        </p15:guide>
        <p15:guide id="7" orient="horz" pos="410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coaplangis.maps.arcgis.com/apps/MapTour/index.html?appid=6bfaf54dbe854f2482a3582a2bc3a897" TargetMode="External"/><Relationship Id="rId2" Type="http://schemas.openxmlformats.org/officeDocument/2006/relationships/hyperlink" Target="http://www.atlantaga.gov/brownfields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1049824-6167-A04F-9B2A-AD2DCB07E0F1}"/>
              </a:ext>
            </a:extLst>
          </p:cNvPr>
          <p:cNvSpPr txBox="1"/>
          <p:nvPr/>
        </p:nvSpPr>
        <p:spPr>
          <a:xfrm>
            <a:off x="0" y="2072390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City of Atlanta Brownfields Program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455086-ED2B-BF47-9853-4EA0477225CB}"/>
              </a:ext>
            </a:extLst>
          </p:cNvPr>
          <p:cNvSpPr txBox="1"/>
          <p:nvPr/>
        </p:nvSpPr>
        <p:spPr>
          <a:xfrm>
            <a:off x="0" y="3446371"/>
            <a:ext cx="12192000" cy="126188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2019 GBA Brownfield Seminar </a:t>
            </a:r>
            <a:endParaRPr lang="en-US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April 23, 2019 </a:t>
            </a:r>
          </a:p>
          <a:p>
            <a:pPr algn="ctr"/>
            <a:endParaRPr lang="en-US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Jessica Lavandier</a:t>
            </a:r>
          </a:p>
        </p:txBody>
      </p:sp>
    </p:spTree>
    <p:extLst>
      <p:ext uri="{BB962C8B-B14F-4D97-AF65-F5344CB8AC3E}">
        <p14:creationId xmlns:p14="http://schemas.microsoft.com/office/powerpoint/2010/main" val="18132390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68CBF-C739-5543-9F1B-DEE36A62D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 anchorCtr="0">
            <a:noAutofit/>
          </a:bodyPr>
          <a:lstStyle/>
          <a:p>
            <a:r>
              <a:rPr lang="en-US" sz="4400" dirty="0"/>
              <a:t>RLF Program Administration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8455BF-4CB3-9E42-A856-368D661130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/>
              <a:t>City of Atlanta </a:t>
            </a:r>
            <a:r>
              <a:rPr lang="en-US" dirty="0"/>
              <a:t>– Cooperative Agreement Recipient</a:t>
            </a:r>
          </a:p>
          <a:p>
            <a:pPr lvl="2"/>
            <a:r>
              <a:rPr lang="en-US" dirty="0"/>
              <a:t>QEP – Qualified Environmental Professional coordinates and direct cleanups. </a:t>
            </a:r>
          </a:p>
          <a:p>
            <a:r>
              <a:rPr lang="en-US" b="1" dirty="0"/>
              <a:t>Invest Atlanta </a:t>
            </a:r>
            <a:r>
              <a:rPr lang="en-US" dirty="0"/>
              <a:t>– Fund Manager and Loan administrator</a:t>
            </a:r>
          </a:p>
          <a:p>
            <a:r>
              <a:rPr lang="en-US" b="1" dirty="0"/>
              <a:t>EPA Project Officer-  </a:t>
            </a:r>
            <a:r>
              <a:rPr lang="en-US" dirty="0"/>
              <a:t>Reviews and approves QAPP and substantial involvement in the process. </a:t>
            </a:r>
          </a:p>
          <a:p>
            <a:r>
              <a:rPr lang="en-US" b="1" dirty="0"/>
              <a:t>GA Environmental Protection Division </a:t>
            </a:r>
            <a:r>
              <a:rPr lang="en-US" dirty="0"/>
              <a:t>–EPA will utilize GA EPD process for CAP amendments </a:t>
            </a:r>
            <a:r>
              <a:rPr lang="en-US" dirty="0" err="1"/>
              <a:t>ie</a:t>
            </a:r>
            <a:r>
              <a:rPr lang="en-US" dirty="0"/>
              <a:t> Compliance Status Reports</a:t>
            </a:r>
          </a:p>
          <a:p>
            <a:r>
              <a:rPr lang="en-US" dirty="0"/>
              <a:t>Loans and Subgrants </a:t>
            </a:r>
            <a:r>
              <a:rPr lang="en-US" b="1" dirty="0"/>
              <a:t>recipient</a:t>
            </a:r>
          </a:p>
          <a:p>
            <a:pPr lvl="1"/>
            <a:r>
              <a:rPr lang="en-US" dirty="0"/>
              <a:t>20% match required</a:t>
            </a:r>
          </a:p>
          <a:p>
            <a:pPr lvl="1"/>
            <a:r>
              <a:rPr lang="en-US" dirty="0"/>
              <a:t>Subgrants to non-profits – limited to $200,000. </a:t>
            </a:r>
          </a:p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463300-A226-DB49-A7A7-455A6AC2C2E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227763"/>
            <a:ext cx="1016000" cy="365125"/>
          </a:xfrm>
        </p:spPr>
        <p:txBody>
          <a:bodyPr/>
          <a:lstStyle/>
          <a:p>
            <a:fld id="{A650D29D-2C2E-9447-A86C-77F5B1ADEA14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5553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E95D0-60CC-4FF7-A605-D77F1909F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281" y="457200"/>
            <a:ext cx="11436595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2005 Assessment Grant- Rankin &amp; Dallas/O4W Park</a:t>
            </a:r>
            <a:br>
              <a:rPr lang="en-US" dirty="0"/>
            </a:b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588914D-8A09-4420-BAEC-4A14E782C8A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58282" y="1825625"/>
            <a:ext cx="5181600" cy="3886200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110A45E-8958-4527-BE98-4551C505185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199" y="1825625"/>
            <a:ext cx="5822677" cy="388620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8EABBD-9ED9-466A-B2BA-0468D1B5E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CFD87-660E-9042-8D0D-BA6F297DA14A}" type="slidenum">
              <a:rPr lang="en-US" smtClean="0"/>
              <a:t>11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EBD34B-1A86-461A-A2EB-BDC42EC3B8D8}"/>
              </a:ext>
            </a:extLst>
          </p:cNvPr>
          <p:cNvSpPr txBox="1"/>
          <p:nvPr/>
        </p:nvSpPr>
        <p:spPr>
          <a:xfrm>
            <a:off x="747024" y="1296537"/>
            <a:ext cx="4575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Phase I</a:t>
            </a:r>
          </a:p>
        </p:txBody>
      </p:sp>
    </p:spTree>
    <p:extLst>
      <p:ext uri="{BB962C8B-B14F-4D97-AF65-F5344CB8AC3E}">
        <p14:creationId xmlns:p14="http://schemas.microsoft.com/office/powerpoint/2010/main" val="21281690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E95D0-60CC-4FF7-A605-D77F1909F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307" y="457200"/>
            <a:ext cx="2975212" cy="2583823"/>
          </a:xfrm>
        </p:spPr>
        <p:txBody>
          <a:bodyPr>
            <a:normAutofit/>
          </a:bodyPr>
          <a:lstStyle/>
          <a:p>
            <a:r>
              <a:rPr lang="en-US" sz="3600" dirty="0"/>
              <a:t>2005 &amp; 2010 Assessment- </a:t>
            </a:r>
            <a:br>
              <a:rPr lang="en-US" sz="3600" dirty="0"/>
            </a:br>
            <a:r>
              <a:rPr lang="en-US" sz="3600" dirty="0"/>
              <a:t>Memorial Dr. Greenway Project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8EABBD-9ED9-466A-B2BA-0468D1B5ED0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224588"/>
            <a:ext cx="1738313" cy="365125"/>
          </a:xfrm>
        </p:spPr>
        <p:txBody>
          <a:bodyPr/>
          <a:lstStyle/>
          <a:p>
            <a:fld id="{30BCFD87-660E-9042-8D0D-BA6F297DA14A}" type="slidenum">
              <a:rPr lang="en-US" smtClean="0"/>
              <a:t>12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DDCA37D-07BB-4A2B-8B9F-A0F9DDD32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6340" y="3263653"/>
            <a:ext cx="8213333" cy="33260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E344C4E-E607-4FA2-B3E1-BEE6C35DE8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6340" y="298581"/>
            <a:ext cx="8213333" cy="274244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A1F029-4FE6-4308-867D-B38592DBDE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142" y="3531940"/>
            <a:ext cx="2975212" cy="225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5909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21236AD-DB61-48E1-A3FF-2DB472B1F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2013 Grant- Lifecycle Building Center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64FB6CC-F33E-4720-89B8-D335B6D937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457325"/>
            <a:ext cx="5257800" cy="3943350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E3F8BB44-6415-4B37-B852-06EB73D1CB06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/>
          <a:stretch>
            <a:fillRect/>
          </a:stretch>
        </p:blipFill>
        <p:spPr>
          <a:xfrm>
            <a:off x="6471201" y="1457325"/>
            <a:ext cx="5257800" cy="2957512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06385CC-9351-4160-AE66-E71ACDCC1148}"/>
              </a:ext>
            </a:extLst>
          </p:cNvPr>
          <p:cNvSpPr txBox="1"/>
          <p:nvPr/>
        </p:nvSpPr>
        <p:spPr>
          <a:xfrm>
            <a:off x="6471201" y="4599296"/>
            <a:ext cx="54705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Phase I</a:t>
            </a:r>
          </a:p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Phase II</a:t>
            </a:r>
          </a:p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Supplemental Phase II</a:t>
            </a:r>
          </a:p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Cleanup Plan</a:t>
            </a:r>
          </a:p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Positioned site for EPA Cleanup Grant</a:t>
            </a:r>
          </a:p>
        </p:txBody>
      </p:sp>
    </p:spTree>
    <p:extLst>
      <p:ext uri="{BB962C8B-B14F-4D97-AF65-F5344CB8AC3E}">
        <p14:creationId xmlns:p14="http://schemas.microsoft.com/office/powerpoint/2010/main" val="37865781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21236AD-DB61-48E1-A3FF-2DB472B1F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501" y="457200"/>
            <a:ext cx="11128499" cy="1143000"/>
          </a:xfrm>
        </p:spPr>
        <p:txBody>
          <a:bodyPr>
            <a:normAutofit/>
          </a:bodyPr>
          <a:lstStyle/>
          <a:p>
            <a:r>
              <a:rPr lang="en-US" dirty="0"/>
              <a:t>2017 Assessment Grant-105 McDonough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64FB6CC-F33E-4720-89B8-D335B6D937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0501" y="1771224"/>
            <a:ext cx="5257800" cy="3943350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06385CC-9351-4160-AE66-E71ACDCC1148}"/>
              </a:ext>
            </a:extLst>
          </p:cNvPr>
          <p:cNvSpPr txBox="1"/>
          <p:nvPr/>
        </p:nvSpPr>
        <p:spPr>
          <a:xfrm>
            <a:off x="6258410" y="4885868"/>
            <a:ext cx="54705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Phase II</a:t>
            </a:r>
          </a:p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UST Tank Removal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21B990-BD9E-4A4E-8469-5B8A7B8AFC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6052" y="1648966"/>
            <a:ext cx="5508313" cy="3089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256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21236AD-DB61-48E1-A3FF-2DB472B1F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501" y="457200"/>
            <a:ext cx="11128499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2017 Assessment Grant-CSX Rail/Church Line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6385CC-9351-4160-AE66-E71ACDCC1148}"/>
              </a:ext>
            </a:extLst>
          </p:cNvPr>
          <p:cNvSpPr txBox="1"/>
          <p:nvPr/>
        </p:nvSpPr>
        <p:spPr>
          <a:xfrm>
            <a:off x="8403547" y="4888468"/>
            <a:ext cx="3635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Phase II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21B990-BD9E-4A4E-8469-5B8A7B8AFC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250736" y="1986341"/>
            <a:ext cx="3089122" cy="23168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00031B8-4488-4F5D-8D78-66313C96B9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015" y="1325801"/>
            <a:ext cx="7457581" cy="507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904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21236AD-DB61-48E1-A3FF-2DB472B1F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838" y="179475"/>
            <a:ext cx="10515600" cy="792488"/>
          </a:xfrm>
        </p:spPr>
        <p:txBody>
          <a:bodyPr>
            <a:normAutofit/>
          </a:bodyPr>
          <a:lstStyle/>
          <a:p>
            <a:r>
              <a:rPr lang="en-US" dirty="0"/>
              <a:t>BRLF: BeltLine Eastside and Westside Trail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6385CC-9351-4160-AE66-E71ACDCC1148}"/>
              </a:ext>
            </a:extLst>
          </p:cNvPr>
          <p:cNvSpPr txBox="1"/>
          <p:nvPr/>
        </p:nvSpPr>
        <p:spPr>
          <a:xfrm>
            <a:off x="5880944" y="4950904"/>
            <a:ext cx="5470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Phase II &amp; BRLF Loans</a:t>
            </a:r>
          </a:p>
        </p:txBody>
      </p:sp>
      <p:pic>
        <p:nvPicPr>
          <p:cNvPr id="9" name="Content Placeholder 3" descr="Northeast corridor 11-09.JPG">
            <a:extLst>
              <a:ext uri="{FF2B5EF4-FFF2-40B4-BE49-F238E27FC236}">
                <a16:creationId xmlns:a16="http://schemas.microsoft.com/office/drawing/2014/main" id="{D1EB736D-2C69-45C1-A9FD-B45721626B50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06034" y="971963"/>
            <a:ext cx="3659156" cy="2926809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2BD77859-0D49-42C6-9054-AC9217D7D14F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/>
          <a:stretch>
            <a:fillRect/>
          </a:stretch>
        </p:blipFill>
        <p:spPr>
          <a:xfrm>
            <a:off x="5428788" y="971962"/>
            <a:ext cx="5763824" cy="3819493"/>
          </a:xfrm>
        </p:spPr>
      </p:pic>
      <p:pic>
        <p:nvPicPr>
          <p:cNvPr id="12" name="Picture 11" descr="Adams Drive Bridge Replacement.bmp">
            <a:extLst>
              <a:ext uri="{FF2B5EF4-FFF2-40B4-BE49-F238E27FC236}">
                <a16:creationId xmlns:a16="http://schemas.microsoft.com/office/drawing/2014/main" id="{6BFFCA2C-2918-4326-9ED8-A0ECCC1A6F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034" y="4018649"/>
            <a:ext cx="3659156" cy="2745614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3118369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24069-C9EF-4540-8866-8EB545C20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Assessment and BRLF: PULLMAN YARD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B5A9F5-09D2-436F-BBC7-E09E5CEB79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615" y="1616243"/>
            <a:ext cx="2462329" cy="3255318"/>
          </a:xfrm>
        </p:spPr>
        <p:txBody>
          <a:bodyPr/>
          <a:lstStyle/>
          <a:p>
            <a:r>
              <a:rPr lang="en-US" dirty="0"/>
              <a:t>Cleanup Planning</a:t>
            </a:r>
          </a:p>
          <a:p>
            <a:r>
              <a:rPr lang="en-US" dirty="0"/>
              <a:t>Lead and Asbestos Abatement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2DF32B-C503-4671-BA9C-806A64136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0D29D-2C2E-9447-A86C-77F5B1ADEA14}" type="slidenum">
              <a:rPr lang="en-US" smtClean="0"/>
              <a:t>17</a:t>
            </a:fld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121E520-F25C-4600-B431-E6D657F239CD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3424606" y="1545336"/>
            <a:ext cx="8767394" cy="332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8023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68CBF-C739-5543-9F1B-DEE36A62D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7200"/>
            <a:ext cx="5473700" cy="1143000"/>
          </a:xfrm>
        </p:spPr>
        <p:txBody>
          <a:bodyPr anchor="t" anchorCtr="0">
            <a:noAutofit/>
          </a:bodyPr>
          <a:lstStyle/>
          <a:p>
            <a:r>
              <a:rPr lang="en-US" sz="3200" dirty="0"/>
              <a:t>More Information-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8455BF-4CB3-9E42-A856-368D661130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6100" y="1357745"/>
            <a:ext cx="5473700" cy="4770100"/>
          </a:xfrm>
        </p:spPr>
        <p:txBody>
          <a:bodyPr>
            <a:normAutofit fontScale="32500" lnSpcReduction="20000"/>
          </a:bodyPr>
          <a:lstStyle/>
          <a:p>
            <a:pPr marL="0" indent="0">
              <a:lnSpc>
                <a:spcPct val="100000"/>
              </a:lnSpc>
              <a:buNone/>
            </a:pPr>
            <a:endParaRPr lang="en-US" sz="2400" dirty="0"/>
          </a:p>
          <a:p>
            <a:pPr marL="0" indent="0">
              <a:lnSpc>
                <a:spcPct val="100000"/>
              </a:lnSpc>
              <a:buNone/>
            </a:pPr>
            <a:r>
              <a:rPr lang="en-US" sz="5500" b="1" dirty="0"/>
              <a:t>Visit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55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www.atlantaga.gov/brownfields</a:t>
            </a:r>
            <a:endParaRPr lang="en-US" sz="5500" dirty="0"/>
          </a:p>
          <a:p>
            <a:pPr>
              <a:lnSpc>
                <a:spcPct val="100000"/>
              </a:lnSpc>
            </a:pPr>
            <a:r>
              <a:rPr lang="en-US" sz="5500" dirty="0"/>
              <a:t>Fact Sheet</a:t>
            </a:r>
          </a:p>
          <a:p>
            <a:pPr>
              <a:lnSpc>
                <a:spcPct val="100000"/>
              </a:lnSpc>
            </a:pPr>
            <a:r>
              <a:rPr lang="en-US" sz="5500" dirty="0"/>
              <a:t>Application</a:t>
            </a:r>
          </a:p>
          <a:p>
            <a:pPr marL="0" indent="0">
              <a:lnSpc>
                <a:spcPct val="100000"/>
              </a:lnSpc>
              <a:buNone/>
            </a:pPr>
            <a:endParaRPr lang="en-US" sz="5500" dirty="0"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5500" b="1" u="sng" dirty="0">
                <a:uFill>
                  <a:solidFill>
                    <a:schemeClr val="bg1"/>
                  </a:solidFill>
                </a:uFill>
              </a:rPr>
              <a:t>Story Map</a:t>
            </a:r>
            <a:endParaRPr lang="en-US" sz="5500" u="sng" dirty="0">
              <a:uFill>
                <a:solidFill>
                  <a:schemeClr val="bg1"/>
                </a:solidFill>
              </a:u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5500" dirty="0"/>
              <a:t>https://coaplangis.maps.arcgis.com/apps/MapTour/index.html?appid=6bfaf54dbe854f2482a3582a2bc3a897</a:t>
            </a:r>
          </a:p>
          <a:p>
            <a:pPr marL="0" indent="0">
              <a:lnSpc>
                <a:spcPct val="100000"/>
              </a:lnSpc>
              <a:buNone/>
            </a:pPr>
            <a:endParaRPr lang="en-US" sz="5500" dirty="0"/>
          </a:p>
          <a:p>
            <a:pPr marL="0" indent="0">
              <a:lnSpc>
                <a:spcPct val="100000"/>
              </a:lnSpc>
              <a:buNone/>
            </a:pPr>
            <a:r>
              <a:rPr lang="en-US" sz="5500" b="1" dirty="0"/>
              <a:t>Contact</a:t>
            </a:r>
            <a:r>
              <a:rPr lang="en-US" sz="5500" dirty="0"/>
              <a:t>: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5500" dirty="0"/>
              <a:t>Jessica Lavandier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5500" dirty="0"/>
              <a:t>jlavandier@atlantaga.gov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400" dirty="0"/>
          </a:p>
          <a:p>
            <a:pPr>
              <a:lnSpc>
                <a:spcPct val="100000"/>
              </a:lnSpc>
            </a:pPr>
            <a:endParaRPr lang="en-US" sz="24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463300-A226-DB49-A7A7-455A6AC2C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0D29D-2C2E-9447-A86C-77F5B1ADEA14}" type="slidenum">
              <a:rPr lang="en-US" smtClean="0"/>
              <a:t>18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51338A-BF17-4330-A90A-64565A300C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4372" y="104775"/>
            <a:ext cx="5091714" cy="658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5518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3B876-EDCD-46EB-A570-E56414012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EPA Brownfield Grants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8B64C-FBB6-4857-8819-FA01FD7322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u="sng" dirty="0"/>
              <a:t>Assessment Grants </a:t>
            </a:r>
            <a:r>
              <a:rPr lang="en-US" dirty="0"/>
              <a:t>provide funding for brownfield inventories, site specific cleanup plans, environmental assessments, and community outreach. 3 year period.</a:t>
            </a:r>
          </a:p>
          <a:p>
            <a:pPr lvl="1"/>
            <a:r>
              <a:rPr lang="en-US" dirty="0"/>
              <a:t>Community-wide Assessment Grants</a:t>
            </a:r>
          </a:p>
          <a:p>
            <a:pPr lvl="1"/>
            <a:r>
              <a:rPr lang="en-US" dirty="0"/>
              <a:t>Site-specific Assessment Grants</a:t>
            </a:r>
          </a:p>
          <a:p>
            <a:r>
              <a:rPr lang="en-US" b="1" u="sng" dirty="0"/>
              <a:t>Revolving Loan Fund (RLF) Grants </a:t>
            </a:r>
            <a:r>
              <a:rPr lang="en-US" dirty="0"/>
              <a:t>provide funding to capitalize loans that are used to clean up brownfield sites.</a:t>
            </a:r>
          </a:p>
          <a:p>
            <a:r>
              <a:rPr lang="en-US" b="1" u="sng" dirty="0"/>
              <a:t>Cleanup Grants </a:t>
            </a:r>
            <a:r>
              <a:rPr lang="en-US" dirty="0"/>
              <a:t>provide funding to carry out cleanup activities at brownfield sites owned by the applicant.</a:t>
            </a:r>
          </a:p>
        </p:txBody>
      </p:sp>
    </p:spTree>
    <p:extLst>
      <p:ext uri="{BB962C8B-B14F-4D97-AF65-F5344CB8AC3E}">
        <p14:creationId xmlns:p14="http://schemas.microsoft.com/office/powerpoint/2010/main" val="39194568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CoA Brownfield Program 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9837" y="1287625"/>
            <a:ext cx="11159411" cy="4907902"/>
          </a:xfrm>
        </p:spPr>
        <p:txBody>
          <a:bodyPr>
            <a:normAutofit/>
          </a:bodyPr>
          <a:lstStyle/>
          <a:p>
            <a:endParaRPr lang="en-US" dirty="0"/>
          </a:p>
          <a:p>
            <a:pPr lvl="1"/>
            <a:r>
              <a:rPr lang="en-US" dirty="0"/>
              <a:t>Improve the quality of life; </a:t>
            </a:r>
          </a:p>
          <a:p>
            <a:pPr lvl="1"/>
            <a:r>
              <a:rPr lang="en-US" dirty="0"/>
              <a:t>Revitalize neighborhoods;</a:t>
            </a:r>
          </a:p>
          <a:p>
            <a:pPr lvl="1"/>
            <a:r>
              <a:rPr lang="en-US" dirty="0"/>
              <a:t>Encourage sustainable redevelopment of brownfield sites;</a:t>
            </a:r>
          </a:p>
          <a:p>
            <a:pPr lvl="1"/>
            <a:r>
              <a:rPr lang="en-US" dirty="0"/>
              <a:t>Protect human health and the environment; </a:t>
            </a:r>
          </a:p>
          <a:p>
            <a:pPr lvl="1"/>
            <a:r>
              <a:rPr lang="en-US" dirty="0"/>
              <a:t>Support the retention and attraction of jobs; </a:t>
            </a:r>
          </a:p>
          <a:p>
            <a:pPr lvl="1"/>
            <a:r>
              <a:rPr lang="en-US" dirty="0"/>
              <a:t>Maximize the effectiveness of the Brownfield Program through collaborative efforts; and </a:t>
            </a:r>
          </a:p>
          <a:p>
            <a:pPr lvl="1"/>
            <a:r>
              <a:rPr lang="en-US" dirty="0"/>
              <a:t>Educate and engage with the community.</a:t>
            </a:r>
          </a:p>
          <a:p>
            <a:r>
              <a:rPr lang="en-US" dirty="0"/>
              <a:t>Promote the redevelopment of brownfields sites in Target Areas.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7628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8944A-3E75-40B6-981F-285349073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1105"/>
            <a:ext cx="10515600" cy="807200"/>
          </a:xfrm>
        </p:spPr>
        <p:txBody>
          <a:bodyPr/>
          <a:lstStyle/>
          <a:p>
            <a:r>
              <a:rPr lang="en-US" dirty="0"/>
              <a:t>City of Atlanta EPA Brownfield Grants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95153F8F-A329-45BE-9FA8-BA55F0FE43E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27339908"/>
              </p:ext>
            </p:extLst>
          </p:nvPr>
        </p:nvGraphicFramePr>
        <p:xfrm>
          <a:off x="332874" y="878305"/>
          <a:ext cx="11526251" cy="4968332"/>
        </p:xfrm>
        <a:graphic>
          <a:graphicData uri="http://schemas.openxmlformats.org/drawingml/2006/table">
            <a:tbl>
              <a:tblPr/>
              <a:tblGrid>
                <a:gridCol w="2364360">
                  <a:extLst>
                    <a:ext uri="{9D8B030D-6E8A-4147-A177-3AD203B41FA5}">
                      <a16:colId xmlns:a16="http://schemas.microsoft.com/office/drawing/2014/main" val="2167138547"/>
                    </a:ext>
                  </a:extLst>
                </a:gridCol>
                <a:gridCol w="1517424">
                  <a:extLst>
                    <a:ext uri="{9D8B030D-6E8A-4147-A177-3AD203B41FA5}">
                      <a16:colId xmlns:a16="http://schemas.microsoft.com/office/drawing/2014/main" val="3135339245"/>
                    </a:ext>
                  </a:extLst>
                </a:gridCol>
                <a:gridCol w="846935">
                  <a:extLst>
                    <a:ext uri="{9D8B030D-6E8A-4147-A177-3AD203B41FA5}">
                      <a16:colId xmlns:a16="http://schemas.microsoft.com/office/drawing/2014/main" val="3075730758"/>
                    </a:ext>
                  </a:extLst>
                </a:gridCol>
                <a:gridCol w="864579">
                  <a:extLst>
                    <a:ext uri="{9D8B030D-6E8A-4147-A177-3AD203B41FA5}">
                      <a16:colId xmlns:a16="http://schemas.microsoft.com/office/drawing/2014/main" val="1669747522"/>
                    </a:ext>
                  </a:extLst>
                </a:gridCol>
                <a:gridCol w="1041024">
                  <a:extLst>
                    <a:ext uri="{9D8B030D-6E8A-4147-A177-3AD203B41FA5}">
                      <a16:colId xmlns:a16="http://schemas.microsoft.com/office/drawing/2014/main" val="1847770313"/>
                    </a:ext>
                  </a:extLst>
                </a:gridCol>
                <a:gridCol w="1098367">
                  <a:extLst>
                    <a:ext uri="{9D8B030D-6E8A-4147-A177-3AD203B41FA5}">
                      <a16:colId xmlns:a16="http://schemas.microsoft.com/office/drawing/2014/main" val="2769606886"/>
                    </a:ext>
                  </a:extLst>
                </a:gridCol>
                <a:gridCol w="864579">
                  <a:extLst>
                    <a:ext uri="{9D8B030D-6E8A-4147-A177-3AD203B41FA5}">
                      <a16:colId xmlns:a16="http://schemas.microsoft.com/office/drawing/2014/main" val="1395830609"/>
                    </a:ext>
                  </a:extLst>
                </a:gridCol>
                <a:gridCol w="2928983">
                  <a:extLst>
                    <a:ext uri="{9D8B030D-6E8A-4147-A177-3AD203B41FA5}">
                      <a16:colId xmlns:a16="http://schemas.microsoft.com/office/drawing/2014/main" val="3095027451"/>
                    </a:ext>
                  </a:extLst>
                </a:gridCol>
              </a:tblGrid>
              <a:tr h="7200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Grant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Grant Amount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Phase 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Phase II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Facilities Assessment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Preliminary Assessments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Clean up plan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Notable Assessments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949634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1996 Pilot Grant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$100,000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Beltline Survey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7388433"/>
                  </a:ext>
                </a:extLst>
              </a:tr>
              <a:tr h="7200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2005 Assessment Grant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$400,000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O4W Park, Memorial Dr. Greenway Project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3788143"/>
                  </a:ext>
                </a:extLst>
              </a:tr>
              <a:tr h="7200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2009 Brownfield Revolving Loan Fund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$2,450,000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East Side and West side trails RDA to Cascade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519418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2010 Assessment Grant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$400,000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Greenspace, Westside Trail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413616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2010 Area Wide Planning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$175,000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Murphy Triangle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518481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2013 Assessment Grant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$400,000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Lifecycle Building,  BeltLine park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9242763"/>
                  </a:ext>
                </a:extLst>
              </a:tr>
              <a:tr h="6119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2017 Assessment Grant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$300,000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Beltline rail corridor, Pullman Site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556545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$4,225,000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98206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75794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3200" y="457200"/>
            <a:ext cx="4800600" cy="1143000"/>
          </a:xfrm>
        </p:spPr>
        <p:txBody>
          <a:bodyPr>
            <a:normAutofit/>
          </a:bodyPr>
          <a:lstStyle/>
          <a:p>
            <a:r>
              <a:rPr lang="en-US" dirty="0"/>
              <a:t>Target Areas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FDC6A13-1D24-48F8-9DDD-C820F046ED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138" y="0"/>
            <a:ext cx="5191413" cy="6718300"/>
          </a:xfrm>
        </p:spPr>
      </p:pic>
      <p:pic>
        <p:nvPicPr>
          <p:cNvPr id="8" name="Content Placeholder 3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973295" y="1139040"/>
            <a:ext cx="6218705" cy="480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0581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68CBF-C739-5543-9F1B-DEE36A62D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7200"/>
            <a:ext cx="10515600" cy="822960"/>
          </a:xfrm>
        </p:spPr>
        <p:txBody>
          <a:bodyPr anchor="t" anchorCtr="0">
            <a:noAutofit/>
          </a:bodyPr>
          <a:lstStyle/>
          <a:p>
            <a:r>
              <a:rPr lang="en-US" sz="4400" dirty="0"/>
              <a:t>Assessment Grant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8455BF-4CB3-9E42-A856-368D661130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0160"/>
            <a:ext cx="10515600" cy="4299155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Project Management and Reporting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Community Involvement- </a:t>
            </a:r>
          </a:p>
          <a:p>
            <a:pPr marL="1143000" lvl="1">
              <a:lnSpc>
                <a:spcPct val="100000"/>
              </a:lnSpc>
            </a:pPr>
            <a:r>
              <a:rPr lang="en-US" sz="2800" dirty="0"/>
              <a:t>Stakeholder Advisory Committee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Brownfield Assessment</a:t>
            </a:r>
          </a:p>
          <a:p>
            <a:pPr marL="1143000" lvl="1">
              <a:lnSpc>
                <a:spcPct val="100000"/>
              </a:lnSpc>
            </a:pPr>
            <a:r>
              <a:rPr lang="en-US" sz="2800" dirty="0"/>
              <a:t>Phase I</a:t>
            </a:r>
          </a:p>
          <a:p>
            <a:pPr marL="1143000" lvl="1">
              <a:lnSpc>
                <a:spcPct val="100000"/>
              </a:lnSpc>
            </a:pPr>
            <a:r>
              <a:rPr lang="en-US" sz="2800" dirty="0"/>
              <a:t>Phase II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Cleanup and Development Planning </a:t>
            </a:r>
          </a:p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463300-A226-DB49-A7A7-455A6AC2C2E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227763"/>
            <a:ext cx="693738" cy="365125"/>
          </a:xfrm>
        </p:spPr>
        <p:txBody>
          <a:bodyPr/>
          <a:lstStyle/>
          <a:p>
            <a:fld id="{A650D29D-2C2E-9447-A86C-77F5B1ADEA14}" type="slidenum">
              <a:rPr lang="en-US" smtClean="0"/>
              <a:t>6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728451-B348-4C61-8FDA-906068236260}"/>
              </a:ext>
            </a:extLst>
          </p:cNvPr>
          <p:cNvSpPr txBox="1"/>
          <p:nvPr/>
        </p:nvSpPr>
        <p:spPr>
          <a:xfrm>
            <a:off x="1199147" y="5185716"/>
            <a:ext cx="979370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 Goal is to Position Sites for </a:t>
            </a:r>
            <a:r>
              <a:rPr lang="en-AU" sz="2800" b="1" dirty="0" err="1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Cleanup</a:t>
            </a:r>
            <a:r>
              <a:rPr lang="en-AU" sz="2800" b="1" dirty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Grants and Future Redevelopment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9057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46A9A-8EF4-42ED-A4D6-4245F59C4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Assessment Nomination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21FACB-B44C-49C9-9FC1-57D86AE32A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0200"/>
            <a:ext cx="4743734" cy="4299155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Site must be a Brownfield</a:t>
            </a:r>
          </a:p>
          <a:p>
            <a:r>
              <a:rPr lang="en-US" dirty="0"/>
              <a:t>Target Area Location</a:t>
            </a:r>
          </a:p>
          <a:p>
            <a:r>
              <a:rPr lang="en-US" dirty="0"/>
              <a:t>Previous Use</a:t>
            </a:r>
          </a:p>
          <a:p>
            <a:r>
              <a:rPr lang="en-US" dirty="0"/>
              <a:t>Redevelopment Time Frame</a:t>
            </a:r>
          </a:p>
          <a:p>
            <a:r>
              <a:rPr lang="en-US" dirty="0"/>
              <a:t>Proposed Use</a:t>
            </a:r>
          </a:p>
          <a:p>
            <a:r>
              <a:rPr lang="en-US" dirty="0"/>
              <a:t>Leverage Brownfield Program</a:t>
            </a:r>
          </a:p>
          <a:p>
            <a:r>
              <a:rPr lang="en-US" dirty="0"/>
              <a:t>Preservation of historic buildings</a:t>
            </a:r>
          </a:p>
          <a:p>
            <a:r>
              <a:rPr lang="en-US" dirty="0"/>
              <a:t>Transit Oriented Development	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B81BD0-5ABA-4C4D-ABCE-0175929DB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3063" y="280141"/>
            <a:ext cx="4954136" cy="6297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6496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68CBF-C739-5543-9F1B-DEE36A62D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7200"/>
            <a:ext cx="10515600" cy="1143000"/>
          </a:xfrm>
        </p:spPr>
        <p:txBody>
          <a:bodyPr anchor="t" anchorCtr="0">
            <a:noAutofit/>
          </a:bodyPr>
          <a:lstStyle/>
          <a:p>
            <a:r>
              <a:rPr lang="en-US" sz="4400" dirty="0"/>
              <a:t>Site Access Agreement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8455BF-4CB3-9E42-A856-368D661130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2472" y="1600199"/>
            <a:ext cx="5788028" cy="440344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 dirty="0"/>
              <a:t>Site access approval from the property owner is needed to conduct the Environmental Site Assessment</a:t>
            </a:r>
            <a:r>
              <a:rPr lang="en-US" dirty="0"/>
              <a:t>.</a:t>
            </a:r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US" sz="2400" dirty="0"/>
              <a:t>ESA are subject to Open Records and are can’t be confidential.</a:t>
            </a:r>
            <a:r>
              <a:rPr lang="en-US" sz="1600" dirty="0"/>
              <a:t>	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463300-A226-DB49-A7A7-455A6AC2C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2472" y="6227760"/>
            <a:ext cx="1016655" cy="365125"/>
          </a:xfrm>
        </p:spPr>
        <p:txBody>
          <a:bodyPr/>
          <a:lstStyle/>
          <a:p>
            <a:fld id="{A650D29D-2C2E-9447-A86C-77F5B1ADEA14}" type="slidenum">
              <a:rPr lang="en-US" smtClean="0"/>
              <a:t>8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C4E8C4-4329-40A9-8864-2AF8C32690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3900" y="457200"/>
            <a:ext cx="3946599" cy="5107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4090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E90413E-79B3-404E-AB26-726ABA172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414" y="265115"/>
            <a:ext cx="4949588" cy="689811"/>
          </a:xfrm>
        </p:spPr>
        <p:txBody>
          <a:bodyPr>
            <a:normAutofit fontScale="90000"/>
          </a:bodyPr>
          <a:lstStyle/>
          <a:p>
            <a:r>
              <a:rPr lang="en-US" dirty="0"/>
              <a:t>Revolving Loan Fund</a:t>
            </a:r>
            <a:br>
              <a:rPr lang="en-US" dirty="0"/>
            </a:b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42E833F-A9F5-4F06-A872-B88706C4AA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148" y="1616242"/>
            <a:ext cx="4818377" cy="3526659"/>
          </a:xfrm>
        </p:spPr>
        <p:txBody>
          <a:bodyPr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0" dirty="0">
                <a:latin typeface="Verdana" panose="020B0604030504040204" pitchFamily="34" charset="0"/>
              </a:rPr>
              <a:t>Partnership with Invest Atlanta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0" dirty="0">
                <a:latin typeface="Verdana" panose="020B0604030504040204" pitchFamily="34" charset="0"/>
              </a:rPr>
              <a:t>Loan for 80% of remediation cost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0" dirty="0">
                <a:latin typeface="Verdana" panose="020B0604030504040204" pitchFamily="34" charset="0"/>
              </a:rPr>
              <a:t>Requires  GA EPD Corrective Action Plan (CAP) or Prospective Purchaser Corrective Action Plan (PPCAP)</a:t>
            </a:r>
          </a:p>
          <a:p>
            <a:endParaRPr lang="en-US" sz="2400" dirty="0">
              <a:latin typeface="Verdana" panose="020B060403050404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9A4126-5494-4ACF-9371-C8C6FC822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0D29D-2C2E-9447-A86C-77F5B1ADEA14}" type="slidenum">
              <a:rPr lang="en-US" smtClean="0"/>
              <a:t>9</a:t>
            </a:fld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770B0D1-D6AF-4F45-84C7-BC0D5EF67478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D0BBD90A-247F-423E-AC34-B906A2CA5A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5002" y="0"/>
            <a:ext cx="583932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8296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DCP Pallett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B2830"/>
      </a:accent1>
      <a:accent2>
        <a:srgbClr val="00A488"/>
      </a:accent2>
      <a:accent3>
        <a:srgbClr val="29519E"/>
      </a:accent3>
      <a:accent4>
        <a:srgbClr val="F5C76B"/>
      </a:accent4>
      <a:accent5>
        <a:srgbClr val="954291"/>
      </a:accent5>
      <a:accent6>
        <a:srgbClr val="383838"/>
      </a:accent6>
      <a:hlink>
        <a:srgbClr val="FFFFFF"/>
      </a:hlink>
      <a:folHlink>
        <a:srgbClr val="002436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CP_Greenbriar_Template" id="{12830AF4-0BE4-2148-B112-9AA01551E777}" vid="{34A29E06-3DA5-6E42-8D5C-CB094775B2F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754</TotalTime>
  <Words>649</Words>
  <Application>Microsoft Macintosh PowerPoint</Application>
  <PresentationFormat>Widescreen</PresentationFormat>
  <Paragraphs>181</Paragraphs>
  <Slides>18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Arial Narrow</vt:lpstr>
      <vt:lpstr>Calibri</vt:lpstr>
      <vt:lpstr>Times New Roman</vt:lpstr>
      <vt:lpstr>Verdana</vt:lpstr>
      <vt:lpstr>Office Theme</vt:lpstr>
      <vt:lpstr>PowerPoint Presentation</vt:lpstr>
      <vt:lpstr>EPA Brownfield Grants </vt:lpstr>
      <vt:lpstr>CoA Brownfield Program Goals</vt:lpstr>
      <vt:lpstr>City of Atlanta EPA Brownfield Grants</vt:lpstr>
      <vt:lpstr>Target Areas</vt:lpstr>
      <vt:lpstr>Assessment Grant </vt:lpstr>
      <vt:lpstr>Assessment Nomination </vt:lpstr>
      <vt:lpstr>Site Access Agreement</vt:lpstr>
      <vt:lpstr>Revolving Loan Fund </vt:lpstr>
      <vt:lpstr>RLF Program Administration</vt:lpstr>
      <vt:lpstr>2005 Assessment Grant- Rankin &amp; Dallas/O4W Park </vt:lpstr>
      <vt:lpstr>2005 &amp; 2010 Assessment-  Memorial Dr. Greenway Project</vt:lpstr>
      <vt:lpstr>2013 Grant- Lifecycle Building Center</vt:lpstr>
      <vt:lpstr>2017 Assessment Grant-105 McDonough</vt:lpstr>
      <vt:lpstr>2017 Assessment Grant-CSX Rail/Church Line</vt:lpstr>
      <vt:lpstr>BRLF: BeltLine Eastside and Westside Trail</vt:lpstr>
      <vt:lpstr>Assessment and BRLF: PULLMAN YARD</vt:lpstr>
      <vt:lpstr>More Information-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Lavandier, Jessica</dc:creator>
  <cp:lastModifiedBy>Microsoft Office User</cp:lastModifiedBy>
  <cp:revision>6</cp:revision>
  <cp:lastPrinted>2019-04-19T18:09:12Z</cp:lastPrinted>
  <dcterms:created xsi:type="dcterms:W3CDTF">2018-09-11T12:46:26Z</dcterms:created>
  <dcterms:modified xsi:type="dcterms:W3CDTF">2019-04-23T10:49:42Z</dcterms:modified>
</cp:coreProperties>
</file>