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</p:sldMasterIdLst>
  <p:notesMasterIdLst>
    <p:notesMasterId r:id="rId20"/>
  </p:notesMasterIdLst>
  <p:sldIdLst>
    <p:sldId id="277" r:id="rId6"/>
    <p:sldId id="274" r:id="rId7"/>
    <p:sldId id="876" r:id="rId8"/>
    <p:sldId id="877" r:id="rId9"/>
    <p:sldId id="878" r:id="rId10"/>
    <p:sldId id="879" r:id="rId11"/>
    <p:sldId id="887" r:id="rId12"/>
    <p:sldId id="882" r:id="rId13"/>
    <p:sldId id="885" r:id="rId14"/>
    <p:sldId id="881" r:id="rId15"/>
    <p:sldId id="880" r:id="rId16"/>
    <p:sldId id="267" r:id="rId17"/>
    <p:sldId id="886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A"/>
    <a:srgbClr val="005EB8"/>
    <a:srgbClr val="404040"/>
    <a:srgbClr val="43B02A"/>
    <a:srgbClr val="3B3B3B"/>
    <a:srgbClr val="D9D9D9"/>
    <a:srgbClr val="BFBFBF"/>
    <a:srgbClr val="757575"/>
    <a:srgbClr val="0D0D0D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89435" autoAdjust="0"/>
  </p:normalViewPr>
  <p:slideViewPr>
    <p:cSldViewPr snapToGrid="0">
      <p:cViewPr varScale="1">
        <p:scale>
          <a:sx n="65" d="100"/>
          <a:sy n="65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927EF-319E-4ACF-9B26-26A56A42CFB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E742D-97E2-40C7-980A-2F79CC95B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cumentcloud.org/documents/5772321-DOD-v-States.html#document/p13/a48723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people are likely to have background levels of PFOS, PFOA and </a:t>
            </a:r>
            <a:r>
              <a:rPr lang="en-US" dirty="0" err="1"/>
              <a:t>PFHxS</a:t>
            </a:r>
            <a:r>
              <a:rPr lang="en-US" dirty="0"/>
              <a:t> in their blood. Class of about 3500 chemical compounds. </a:t>
            </a:r>
            <a:r>
              <a:rPr lang="en-US" dirty="0" err="1"/>
              <a:t>Bioaccumulative</a:t>
            </a:r>
            <a:r>
              <a:rPr lang="en-US" dirty="0"/>
              <a:t> in animals and humans, </a:t>
            </a:r>
            <a:r>
              <a:rPr lang="en-US" dirty="0" err="1"/>
              <a:t>biopersistent</a:t>
            </a:r>
            <a:r>
              <a:rPr lang="en-US" dirty="0"/>
              <a:t>, loves water and can travel long distances. So ingestion is the primary route of exposure (house dust, food packaging, our diet, or drinking water)</a:t>
            </a:r>
          </a:p>
          <a:p>
            <a:r>
              <a:rPr lang="en-US" dirty="0"/>
              <a:t>- Seeing PFOS levels as high as 300,000 in MI in surface water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E742D-97E2-40C7-980A-2F79CC95B3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48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 to see more legislative activity and lawsuits over health impacts.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E742D-97E2-40C7-980A-2F79CC95B3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1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Hematological effects?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to date suggests that exposure to PFAS may pose a number of potential health risks. </a:t>
            </a:r>
            <a:r>
              <a:rPr lang="en-US" dirty="0"/>
              <a:t>Similar effects observed in animal studies. </a:t>
            </a:r>
          </a:p>
          <a:p>
            <a:r>
              <a:rPr lang="en-US" dirty="0"/>
              <a:t>We know there are over 3000 PFAS, they’re ubiquitous in the environment (food packaging, house dust and drinking water), </a:t>
            </a:r>
            <a:r>
              <a:rPr lang="en-US" dirty="0" err="1"/>
              <a:t>bioaccumulative</a:t>
            </a:r>
            <a:r>
              <a:rPr lang="en-US" dirty="0"/>
              <a:t>, and </a:t>
            </a:r>
            <a:r>
              <a:rPr lang="en-US" dirty="0" err="1"/>
              <a:t>biopersistent</a:t>
            </a:r>
            <a:endParaRPr lang="en-US" dirty="0"/>
          </a:p>
          <a:p>
            <a:r>
              <a:rPr lang="en-US" dirty="0"/>
              <a:t>Binds to proteins (loves cell membrane surfaces and highly perfused tissues); low affinity to fats</a:t>
            </a:r>
          </a:p>
          <a:p>
            <a:r>
              <a:rPr lang="en-US" dirty="0"/>
              <a:t>PFOS and PFOA do not metabolize well in animals and humans.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Air Force filed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 suit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seeking relief in the U.S. District Court of New Mexico, calling the state standard ‘arbitrary, capricious, an abuse of discretion, and not supported by substantial evidence.’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E742D-97E2-40C7-980A-2F79CC95B3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1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 McNaughton (child affected by the Wolverine site in utero) tested at 4 years old at 47000 ppt. </a:t>
            </a:r>
          </a:p>
          <a:p>
            <a:r>
              <a:rPr lang="en-US" dirty="0"/>
              <a:t>Male rats show higher levels than females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E742D-97E2-40C7-980A-2F79CC95B30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29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Higher the </a:t>
            </a:r>
            <a:r>
              <a:rPr lang="en-US" dirty="0" err="1"/>
              <a:t>RfDo</a:t>
            </a:r>
            <a:r>
              <a:rPr lang="en-US" dirty="0"/>
              <a:t> the less toxic the compound so GENX is less toxic that PFOS and PFOA; characterizing the uncertainty is an issue. EPA guidelines looks at whether the appropriate endpoints are being studied. </a:t>
            </a:r>
          </a:p>
          <a:p>
            <a:r>
              <a:rPr lang="en-US" dirty="0"/>
              <a:t>- Shorter the chain the less </a:t>
            </a:r>
            <a:r>
              <a:rPr lang="en-US" dirty="0" err="1"/>
              <a:t>bioaccumulative</a:t>
            </a:r>
            <a:r>
              <a:rPr lang="en-US" dirty="0"/>
              <a:t> and toxic the compound.</a:t>
            </a:r>
          </a:p>
          <a:p>
            <a:r>
              <a:rPr lang="en-US" dirty="0"/>
              <a:t>Toxicity is only one piece of information public health officials look at. Other factors like exposure must also be considered.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combination of PFOA, PFOS,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PFHxS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PFHpA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PFNA.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E742D-97E2-40C7-980A-2F79CC95B3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1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States with numerical PFAS limits. These are precautionary measures as wait for EPA to promulgate MCLs.  PFAS is an emerging global issue; lots of legislative activity but slow on the science front.  Will all boil down to the science… the chemists and the toxicologists/risk communicators. Is there a risk and at what level?  We need numbers backed by sound science and not just based on policy and fear mongering. </a:t>
            </a:r>
          </a:p>
          <a:p>
            <a:r>
              <a:rPr lang="en-US" dirty="0"/>
              <a:t>ATSDR recommends contacting your state and local authority. “Coincidentally”, EPA makes plan in same week to establish MCLs. Cooperative partnership?</a:t>
            </a:r>
          </a:p>
          <a:p>
            <a:r>
              <a:rPr lang="en-US" dirty="0"/>
              <a:t>MI:</a:t>
            </a:r>
          </a:p>
          <a:p>
            <a:pPr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PFOA: 9-ppt</a:t>
            </a:r>
          </a:p>
          <a:p>
            <a:pPr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PFOS: 8-ppt</a:t>
            </a:r>
          </a:p>
          <a:p>
            <a:pPr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PFNA: 9-ppt</a:t>
            </a:r>
          </a:p>
          <a:p>
            <a:pPr fontAlgn="base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PFHxS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84-ppt</a:t>
            </a:r>
          </a:p>
          <a:p>
            <a:pPr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PFBS: 1,000-ppt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E742D-97E2-40C7-980A-2F79CC95B3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27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 Linear No threshold dose relationship theory and model vs Canada’s threshold dose approach.  </a:t>
            </a:r>
          </a:p>
          <a:p>
            <a:r>
              <a:rPr lang="en-US" dirty="0"/>
              <a:t>Problem with the US ancient low dose approach is that at the low dose you often get imprecise data and conflicting results.  The theory itself implies proportionality </a:t>
            </a:r>
          </a:p>
          <a:p>
            <a:r>
              <a:rPr lang="en-US" dirty="0"/>
              <a:t>between dose and cancer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E742D-97E2-40C7-980A-2F79CC95B3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53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OECD study test methods and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E742D-97E2-40C7-980A-2F79CC95B3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rat study; rats preferred over smaller rodents; the smaller the rodent the more subjected you are to see increased variability due to technical challenges of dissecting smaller organs</a:t>
            </a:r>
          </a:p>
          <a:p>
            <a:r>
              <a:rPr lang="en-US" dirty="0"/>
              <a:t>What is the appropriate endpoint? Reduced body weight, liver, heart, lung, or kidney effects, etc.? Or are we seeing other changes that may not be a toxic response such as liver inflammation</a:t>
            </a:r>
          </a:p>
          <a:p>
            <a:r>
              <a:rPr lang="en-US" dirty="0"/>
              <a:t>Reduced food intake or liver enlargement.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E742D-97E2-40C7-980A-2F79CC95B3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3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CompTox</a:t>
            </a:r>
            <a:r>
              <a:rPr lang="en-US" dirty="0"/>
              <a:t> Program and endocrine disruption programs turned 10 this year; but still fighting for broader acceptance in regulatory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E742D-97E2-40C7-980A-2F79CC95B3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6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5386192" y="0"/>
            <a:ext cx="6805808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5608" y="1891435"/>
            <a:ext cx="6166981" cy="1657357"/>
          </a:xfrm>
          <a:solidFill>
            <a:srgbClr val="43B02A"/>
          </a:solidFill>
        </p:spPr>
        <p:txBody>
          <a:bodyPr anchor="ctr">
            <a:normAutofit/>
          </a:bodyPr>
          <a:lstStyle>
            <a:lvl1pPr algn="ctr"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6066" y="3643087"/>
            <a:ext cx="5096527" cy="365125"/>
          </a:xfrm>
          <a:noFill/>
        </p:spPr>
        <p:txBody>
          <a:bodyPr lIns="0" anchor="ctr">
            <a:normAutofit/>
          </a:bodyPr>
          <a:lstStyle>
            <a:lvl1pPr marL="0" indent="0" algn="r">
              <a:buNone/>
              <a:defRPr sz="1351" b="0" cap="all" baseline="0">
                <a:solidFill>
                  <a:schemeClr val="bg1"/>
                </a:solidFill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7" y="730624"/>
            <a:ext cx="5047428" cy="116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814D66-F00F-0D44-AD03-889FEE787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1701514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9B990C-5D9C-4A90-AC73-5889BC9F7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4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5" y="246186"/>
            <a:ext cx="7390196" cy="1037492"/>
          </a:xfrm>
        </p:spPr>
        <p:txBody>
          <a:bodyPr lIns="0" tIns="0" rIns="0" bIns="0" anchor="ctr">
            <a:noAutofit/>
          </a:bodyPr>
          <a:lstStyle>
            <a:lvl1pPr>
              <a:defRPr sz="2600" b="1" cap="all" baseline="0"/>
            </a:lvl1pPr>
          </a:lstStyle>
          <a:p>
            <a:r>
              <a:rPr lang="en-US"/>
              <a:t>Title here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D9B6D-CE43-4FB1-87C0-D3565E73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0992" y="1577976"/>
            <a:ext cx="3672625" cy="601087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accent1"/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D73CD-EB11-4ED6-80CF-B68320D57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0985" y="2304798"/>
            <a:ext cx="3672627" cy="3745281"/>
          </a:xfrm>
        </p:spPr>
        <p:txBody>
          <a:bodyPr lIns="0" tIns="0" rIns="0" bIns="0">
            <a:noAutofit/>
          </a:bodyPr>
          <a:lstStyle>
            <a:lvl1pPr>
              <a:defRPr sz="1200"/>
            </a:lvl1pPr>
            <a:lvl2pPr>
              <a:defRPr sz="1051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74"/>
            <a:ext cx="3385227" cy="134113"/>
            <a:chOff x="-24055" y="1452565"/>
            <a:chExt cx="2374534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09F60F9-61AE-4464-B369-1CF86DB708D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081724" y="1577976"/>
            <a:ext cx="3580008" cy="601087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351" b="1">
                <a:solidFill>
                  <a:schemeClr val="accent1"/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24CEF01-2C7C-4568-8A45-5F5A058ECFC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81729" y="2304798"/>
            <a:ext cx="3580009" cy="3745281"/>
          </a:xfrm>
        </p:spPr>
        <p:txBody>
          <a:bodyPr lIns="0" tIns="0" rIns="0" bIns="0">
            <a:noAutofit/>
          </a:bodyPr>
          <a:lstStyle>
            <a:lvl1pPr>
              <a:defRPr sz="1200"/>
            </a:lvl1pPr>
            <a:lvl2pPr>
              <a:defRPr sz="1051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-23812" y="1577975"/>
            <a:ext cx="3663951" cy="46116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1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ctr">
            <a:noAutofit/>
          </a:bodyPr>
          <a:lstStyle>
            <a:lvl1pPr>
              <a:defRPr sz="24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2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51" y="1452565"/>
            <a:ext cx="54573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7" y="1429129"/>
            <a:ext cx="9737559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E22FA8C-3243-4716-A6BD-F37D6058F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381" y="1825625"/>
            <a:ext cx="548120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BE3FD8-339C-4F75-876F-8347ADE67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417" y="1825625"/>
            <a:ext cx="548120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657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ctr">
            <a:noAutofit/>
          </a:bodyPr>
          <a:lstStyle>
            <a:lvl1pPr>
              <a:defRPr sz="24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2" y="1452565"/>
            <a:ext cx="1717831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51" y="1452565"/>
            <a:ext cx="545735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7" y="1429129"/>
            <a:ext cx="9737559" cy="15383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73353B-C50B-4A8A-87CF-657C1EB89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7381" y="1681163"/>
            <a:ext cx="5481203" cy="823912"/>
          </a:xfrm>
        </p:spPr>
        <p:txBody>
          <a:bodyPr anchor="ctr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5EFF7F5E-3221-4390-9B17-D1944365B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7381" y="2586215"/>
            <a:ext cx="5481203" cy="3603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506B516-77C1-431B-A8A5-68FA5D4B6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7" y="1681163"/>
            <a:ext cx="5481203" cy="823912"/>
          </a:xfrm>
        </p:spPr>
        <p:txBody>
          <a:bodyPr anchor="ctr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860F1452-CAB9-4154-ADCC-9245E71D0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417" y="2586215"/>
            <a:ext cx="5481203" cy="3603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87649" y="1681163"/>
            <a:ext cx="0" cy="4508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43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91"/>
            <a:ext cx="3494600" cy="983455"/>
          </a:xfrm>
        </p:spPr>
        <p:txBody>
          <a:bodyPr lIns="0" tIns="0" rIns="0" bIns="0" anchor="ctr">
            <a:noAutofit/>
          </a:bodyPr>
          <a:lstStyle>
            <a:lvl1pPr>
              <a:defRPr sz="2400" b="1" cap="all" baseline="0"/>
            </a:lvl1pPr>
          </a:lstStyle>
          <a:p>
            <a:r>
              <a:rPr lang="en-US"/>
              <a:t>Title here</a:t>
            </a:r>
            <a:endParaRPr lang="en-IN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B247C0B-04BA-4D5C-A41D-AEA602172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416" y="1890481"/>
            <a:ext cx="3494600" cy="4193501"/>
          </a:xfrm>
        </p:spPr>
        <p:txBody>
          <a:bodyPr/>
          <a:lstStyle>
            <a:lvl1pPr marL="0" indent="0">
              <a:buNone/>
              <a:defRPr sz="1200"/>
            </a:lvl1pPr>
            <a:lvl2pPr marL="342883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7" indent="0">
              <a:buNone/>
              <a:defRPr sz="751"/>
            </a:lvl7pPr>
            <a:lvl8pPr marL="2400180" indent="0">
              <a:buNone/>
              <a:defRPr sz="751"/>
            </a:lvl8pPr>
            <a:lvl9pPr marL="2743063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94C619D-34F6-4A29-857A-D76007218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813" y="469114"/>
            <a:ext cx="7535653" cy="561486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1"/>
            </a:lvl2pPr>
            <a:lvl3pPr>
              <a:defRPr sz="1200"/>
            </a:lvl3pPr>
            <a:lvl4pPr>
              <a:defRPr sz="1051"/>
            </a:lvl4pPr>
            <a:lvl5pPr>
              <a:defRPr sz="1051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58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3" y="3483980"/>
            <a:ext cx="10515600" cy="823232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IN" sz="2700" b="1" cap="all" baseline="0"/>
            </a:lvl1pPr>
          </a:lstStyle>
          <a:p>
            <a:pPr lvl="0"/>
            <a:r>
              <a:rPr lang="en-US"/>
              <a:t>TITLE HERE</a:t>
            </a:r>
            <a:endParaRPr lang="en-I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18292" y="3483980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E0573A-023B-4D1C-8224-56A5D0DDF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4" y="4493945"/>
            <a:ext cx="10507663" cy="1651123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b="0" cap="none" baseline="0"/>
            </a:lvl1pPr>
          </a:lstStyle>
          <a:p>
            <a:pPr marL="171442" lvl="0" indent="-171442" algn="ctr">
              <a:lnSpc>
                <a:spcPct val="10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2087456-C0E8-4AA6-81E8-996CEC037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75375"/>
            <a:ext cx="12192000" cy="2935153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250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ctr">
            <a:noAutofit/>
          </a:bodyPr>
          <a:lstStyle>
            <a:lvl1pPr>
              <a:defRPr sz="30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2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51" y="1452565"/>
            <a:ext cx="54573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7" y="1429129"/>
            <a:ext cx="9737559" cy="15383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0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ABAC-B403-4354-A27F-4C38B08C1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060146"/>
            <a:ext cx="5528152" cy="1947419"/>
          </a:xfrm>
          <a:solidFill>
            <a:srgbClr val="005EB8">
              <a:alpha val="89804"/>
            </a:srgbClr>
          </a:solidFill>
        </p:spPr>
        <p:txBody>
          <a:bodyPr anchor="ctr">
            <a:normAutofit/>
          </a:bodyPr>
          <a:lstStyle>
            <a:lvl1pPr algn="ctr">
              <a:defRPr lang="en-US" sz="4000" b="1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535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ABAC-B403-4354-A27F-4C38B08C1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8168" y="664142"/>
            <a:ext cx="4909486" cy="1262261"/>
          </a:xfrm>
        </p:spPr>
        <p:txBody>
          <a:bodyPr anchor="ctr">
            <a:normAutofit/>
          </a:bodyPr>
          <a:lstStyle>
            <a:lvl1pPr algn="ctr">
              <a:defRPr lang="en-US" sz="4000" b="1" kern="1200" cap="all" baseline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" name="Graphic 2" descr="Link">
            <a:extLst>
              <a:ext uri="{FF2B5EF4-FFF2-40B4-BE49-F238E27FC236}">
                <a16:creationId xmlns:a16="http://schemas.microsoft.com/office/drawing/2014/main" id="{16E3F5A0-978F-8D46-BBFB-19A7F7883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6668" b="-16668"/>
          <a:stretch/>
        </p:blipFill>
        <p:spPr>
          <a:xfrm>
            <a:off x="4607148" y="2298881"/>
            <a:ext cx="542088" cy="54208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149236" y="2419817"/>
            <a:ext cx="1647350" cy="3002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42" lvl="0" indent="-171442"/>
            <a:r>
              <a:rPr lang="en-US" sz="1351">
                <a:solidFill>
                  <a:srgbClr val="005EB8"/>
                </a:solidFill>
              </a:rPr>
              <a:t>www.earthcon.com</a:t>
            </a:r>
          </a:p>
        </p:txBody>
      </p:sp>
    </p:spTree>
    <p:extLst>
      <p:ext uri="{BB962C8B-B14F-4D97-AF65-F5344CB8AC3E}">
        <p14:creationId xmlns:p14="http://schemas.microsoft.com/office/powerpoint/2010/main" val="189824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9791" y="3277854"/>
            <a:ext cx="6832209" cy="1894795"/>
          </a:xfrm>
          <a:solidFill>
            <a:srgbClr val="404040">
              <a:alpha val="70000"/>
            </a:srgbClr>
          </a:solidFill>
        </p:spPr>
        <p:txBody>
          <a:bodyPr anchor="ctr">
            <a:normAutofit/>
          </a:bodyPr>
          <a:lstStyle>
            <a:lvl1pPr algn="ctr">
              <a:defRPr sz="41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883" y="5172649"/>
            <a:ext cx="5566117" cy="538834"/>
          </a:xfrm>
          <a:solidFill>
            <a:srgbClr val="005EB8">
              <a:alpha val="85000"/>
            </a:srgb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1" y="333669"/>
            <a:ext cx="3779508" cy="11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8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Vertica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6495" y="0"/>
            <a:ext cx="6875511" cy="6858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36DA47-61AF-4CF1-8DF3-3721934D13E3}"/>
              </a:ext>
            </a:extLst>
          </p:cNvPr>
          <p:cNvSpPr/>
          <p:nvPr userDrawn="1"/>
        </p:nvSpPr>
        <p:spPr>
          <a:xfrm>
            <a:off x="0" y="4"/>
            <a:ext cx="531648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FD760-FBDC-4410-A039-469F7931D3A3}"/>
              </a:ext>
            </a:extLst>
          </p:cNvPr>
          <p:cNvSpPr/>
          <p:nvPr userDrawn="1"/>
        </p:nvSpPr>
        <p:spPr>
          <a:xfrm>
            <a:off x="831855" y="1723295"/>
            <a:ext cx="5307247" cy="374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3" y="2100280"/>
            <a:ext cx="4468699" cy="1444275"/>
          </a:xfrm>
        </p:spPr>
        <p:txBody>
          <a:bodyPr vert="horz" lIns="91440" tIns="792000" rIns="91440" bIns="45720" rtlCol="0" anchor="t">
            <a:noAutofit/>
          </a:bodyPr>
          <a:lstStyle>
            <a:lvl1pPr algn="l">
              <a:defRPr lang="en-IN" sz="27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653" y="3684063"/>
            <a:ext cx="4097779" cy="1992819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351" b="0" cap="none" baseline="0" dirty="0" smtClean="0">
                <a:solidFill>
                  <a:schemeClr val="bg1"/>
                </a:solidFill>
              </a:defRPr>
            </a:lvl1pPr>
          </a:lstStyle>
          <a:p>
            <a:pPr marL="171442" lvl="0" indent="-171442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384652" y="2622533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0" y="6225437"/>
            <a:ext cx="5316488" cy="628894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900">
                <a:solidFill>
                  <a:schemeClr val="bg2">
                    <a:lumMod val="75000"/>
                  </a:schemeClr>
                </a:solidFill>
                <a:latin typeface="Arial Bold" charset="0"/>
              </a:rPr>
              <a:t>© 2019 EarthCon Consultants, Inc. All rights reserved. This material may not be reproduced, displayed, modified or distributed without the express prior written permission of the copyright holder.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7" y="267900"/>
            <a:ext cx="4638472" cy="10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, and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883" y="375782"/>
            <a:ext cx="7116000" cy="5749446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51"/>
            </a:lvl1pPr>
            <a:lvl2pPr>
              <a:lnSpc>
                <a:spcPct val="100000"/>
              </a:lnSpc>
              <a:buClr>
                <a:schemeClr val="accent1"/>
              </a:buClr>
              <a:defRPr sz="1200"/>
            </a:lvl2pPr>
            <a:lvl3pPr>
              <a:lnSpc>
                <a:spcPct val="100000"/>
              </a:lnSpc>
              <a:buClr>
                <a:schemeClr val="accent1"/>
              </a:buClr>
              <a:defRPr sz="1051"/>
            </a:lvl3pPr>
            <a:lvl4pPr>
              <a:lnSpc>
                <a:spcPct val="100000"/>
              </a:lnSpc>
              <a:buClr>
                <a:schemeClr val="accent1"/>
              </a:buClr>
              <a:defRPr sz="900"/>
            </a:lvl4pPr>
            <a:lvl5pPr>
              <a:lnSpc>
                <a:spcPct val="100000"/>
              </a:lnSpc>
              <a:buClr>
                <a:schemeClr val="accent1"/>
              </a:buCl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6" y="2392390"/>
            <a:ext cx="4275549" cy="1522120"/>
          </a:xfrm>
        </p:spPr>
        <p:txBody>
          <a:bodyPr lIns="0" tIns="0" rIns="0" bIns="0" anchor="ctr">
            <a:noAutofit/>
          </a:bodyPr>
          <a:lstStyle>
            <a:lvl1pPr>
              <a:defRPr sz="2600" b="1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473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, and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05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, and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24" y="375782"/>
            <a:ext cx="7116000" cy="5749446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51"/>
            </a:lvl1pPr>
            <a:lvl2pPr>
              <a:lnSpc>
                <a:spcPct val="100000"/>
              </a:lnSpc>
              <a:buClr>
                <a:schemeClr val="accent1"/>
              </a:buClr>
              <a:defRPr sz="1200"/>
            </a:lvl2pPr>
            <a:lvl3pPr>
              <a:lnSpc>
                <a:spcPct val="100000"/>
              </a:lnSpc>
              <a:buClr>
                <a:schemeClr val="accent1"/>
              </a:buClr>
              <a:defRPr sz="1051"/>
            </a:lvl3pPr>
            <a:lvl4pPr>
              <a:lnSpc>
                <a:spcPct val="100000"/>
              </a:lnSpc>
              <a:buClr>
                <a:schemeClr val="accent1"/>
              </a:buClr>
              <a:defRPr sz="900"/>
            </a:lvl4pPr>
            <a:lvl5pPr>
              <a:lnSpc>
                <a:spcPct val="100000"/>
              </a:lnSpc>
              <a:buClr>
                <a:schemeClr val="accent1"/>
              </a:buCl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3916" y="2489445"/>
            <a:ext cx="4275549" cy="1522120"/>
          </a:xfrm>
        </p:spPr>
        <p:txBody>
          <a:bodyPr lIns="0" tIns="0" rIns="0" bIns="0" anchor="ctr">
            <a:noAutofit/>
          </a:bodyPr>
          <a:lstStyle>
            <a:lvl1pPr>
              <a:defRPr sz="2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104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0" y="435328"/>
            <a:ext cx="5445369" cy="1114784"/>
          </a:xfrm>
        </p:spPr>
        <p:txBody>
          <a:bodyPr lIns="0" tIns="0" rIns="0" bIns="0" anchor="ctr">
            <a:noAutofit/>
          </a:bodyPr>
          <a:lstStyle>
            <a:lvl1pPr>
              <a:defRPr sz="24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29" y="1841327"/>
            <a:ext cx="5445371" cy="411986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51"/>
            </a:lvl1pPr>
            <a:lvl2pPr>
              <a:lnSpc>
                <a:spcPct val="100000"/>
              </a:lnSpc>
              <a:buClr>
                <a:schemeClr val="accent1"/>
              </a:buClr>
              <a:defRPr sz="1200"/>
            </a:lvl2pPr>
            <a:lvl3pPr>
              <a:lnSpc>
                <a:spcPct val="100000"/>
              </a:lnSpc>
              <a:buClr>
                <a:schemeClr val="accent1"/>
              </a:buClr>
              <a:defRPr sz="1051"/>
            </a:lvl3pPr>
            <a:lvl4pPr>
              <a:lnSpc>
                <a:spcPct val="100000"/>
              </a:lnSpc>
              <a:buClr>
                <a:schemeClr val="accent1"/>
              </a:buClr>
              <a:defRPr sz="900"/>
            </a:lvl4pPr>
            <a:lvl5pPr>
              <a:lnSpc>
                <a:spcPct val="100000"/>
              </a:lnSpc>
              <a:buClr>
                <a:schemeClr val="accent1"/>
              </a:buCl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2723" y="100208"/>
            <a:ext cx="5210175" cy="619417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11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66" y="661629"/>
            <a:ext cx="5445369" cy="1114784"/>
          </a:xfrm>
        </p:spPr>
        <p:txBody>
          <a:bodyPr lIns="0" tIns="0" rIns="0" bIns="0" anchor="ctr">
            <a:noAutofit/>
          </a:bodyPr>
          <a:lstStyle>
            <a:lvl1pPr>
              <a:defRPr sz="24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22" y="2144858"/>
            <a:ext cx="5364313" cy="4036676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351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1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2401" y="301211"/>
            <a:ext cx="3430408" cy="367858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7" y="196063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1842329" y="1960635"/>
            <a:ext cx="545735" cy="0"/>
          </a:xfrm>
          <a:prstGeom prst="line">
            <a:avLst/>
          </a:prstGeom>
          <a:ln w="57150">
            <a:solidFill>
              <a:srgbClr val="3B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3A2A33D-4D91-454D-A35B-6DA97069EC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2190" y="969912"/>
            <a:ext cx="2649815" cy="215424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7EC67FB7-777C-473E-95B8-585AA8E664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8220" y="4339709"/>
            <a:ext cx="5781857" cy="178601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443095" y="1096986"/>
            <a:ext cx="3084" cy="190009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 flipV="1">
            <a:off x="6494006" y="4157471"/>
            <a:ext cx="4630281" cy="4556"/>
          </a:xfrm>
          <a:prstGeom prst="line">
            <a:avLst/>
          </a:prstGeom>
          <a:ln w="76200">
            <a:solidFill>
              <a:srgbClr val="3B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10034116" y="784640"/>
            <a:ext cx="1665961" cy="0"/>
          </a:xfrm>
          <a:prstGeom prst="line">
            <a:avLst/>
          </a:prstGeom>
          <a:ln w="76200">
            <a:solidFill>
              <a:srgbClr val="3B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10034116" y="3304459"/>
            <a:ext cx="166596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25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Horizont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439617"/>
            <a:ext cx="10515600" cy="823232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IN" sz="2700" b="1" cap="all" baseline="0"/>
            </a:lvl1pPr>
          </a:lstStyle>
          <a:p>
            <a:pPr lvl="0"/>
            <a:r>
              <a:rPr lang="en-US"/>
              <a:t>TITLE HERE</a:t>
            </a:r>
            <a:endParaRPr lang="en-IN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1857" y="1477963"/>
            <a:ext cx="10515599" cy="4731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8780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" y="6625883"/>
            <a:ext cx="12191997" cy="232120"/>
          </a:xfrm>
          <a:prstGeom prst="rect">
            <a:avLst/>
          </a:prstGeom>
          <a:solidFill>
            <a:srgbClr val="0D0D0D">
              <a:alpha val="65098"/>
            </a:srgb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altLang="en-US" sz="900">
                <a:solidFill>
                  <a:schemeClr val="bg2"/>
                </a:solidFill>
                <a:latin typeface="Arial Bold" charset="0"/>
              </a:rPr>
              <a:t>© 2019 EarthCon Consultants, Inc. All rights reserved. This material may not be reproduced, displayed, modified or distributed without the express prior written permission of the copyright holder.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302718"/>
            <a:ext cx="27724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chemeClr val="bg1">
                    <a:lumMod val="65000"/>
                  </a:schemeClr>
                </a:solidFill>
              </a:rPr>
              <a:t>www.earthcon.com</a:t>
            </a:r>
          </a:p>
        </p:txBody>
      </p:sp>
    </p:spTree>
    <p:extLst>
      <p:ext uri="{BB962C8B-B14F-4D97-AF65-F5344CB8AC3E}">
        <p14:creationId xmlns:p14="http://schemas.microsoft.com/office/powerpoint/2010/main" val="320486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D79E1-5F46-41CA-85E7-44C2A6C6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365135"/>
            <a:ext cx="11465168" cy="91855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0B511-05FD-459E-AC79-A87540961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1" name="Rectangle 10"/>
          <p:cNvSpPr/>
          <p:nvPr userDrawn="1"/>
        </p:nvSpPr>
        <p:spPr>
          <a:xfrm>
            <a:off x="1" y="6626268"/>
            <a:ext cx="12191999" cy="2317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altLang="en-US" sz="750">
                <a:latin typeface="Arial Bold" charset="0"/>
              </a:rPr>
              <a:t>© 2018 EarthCon Consultants, Inc. All rights reserved. This material may not be reproduced, displayed, modified or distributed without the express prior written permission of the copyright holder.</a:t>
            </a:r>
          </a:p>
        </p:txBody>
      </p:sp>
    </p:spTree>
    <p:extLst>
      <p:ext uri="{BB962C8B-B14F-4D97-AF65-F5344CB8AC3E}">
        <p14:creationId xmlns:p14="http://schemas.microsoft.com/office/powerpoint/2010/main" val="426473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9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5EB8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4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0146" y="5587731"/>
            <a:ext cx="6871856" cy="762000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Presenter: Shanna Alexander MS, MPH, DABT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93127" y="3587175"/>
            <a:ext cx="8298873" cy="1894795"/>
          </a:xfrm>
          <a:solidFill>
            <a:srgbClr val="404040">
              <a:alpha val="70000"/>
            </a:srgbClr>
          </a:solidFill>
        </p:spPr>
        <p:txBody>
          <a:bodyPr/>
          <a:lstStyle/>
          <a:p>
            <a:r>
              <a:rPr lang="en-US" dirty="0"/>
              <a:t>Taking A Closer Look at PFAS Health Risk Implications</a:t>
            </a:r>
          </a:p>
        </p:txBody>
      </p:sp>
    </p:spTree>
    <p:extLst>
      <p:ext uri="{BB962C8B-B14F-4D97-AF65-F5344CB8AC3E}">
        <p14:creationId xmlns:p14="http://schemas.microsoft.com/office/powerpoint/2010/main" val="32507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482DF-1A7C-4DC2-8A35-735D5A81D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Extrapolation from dose-response modeling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EE5DB5-2BF7-45D9-8687-58ADA7AED2CE}"/>
              </a:ext>
            </a:extLst>
          </p:cNvPr>
          <p:cNvSpPr txBox="1"/>
          <p:nvPr/>
        </p:nvSpPr>
        <p:spPr>
          <a:xfrm>
            <a:off x="363415" y="1656576"/>
            <a:ext cx="1146516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 An important step in setting toxicity values is establishing a dose-response relationship (NOAEL vs LOAEL, linear vs non-linear, high dose vs low dose, rat study vs mice study, etc.)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68A"/>
                </a:solidFill>
              </a:rPr>
              <a:t>Dose regimen: 300 vs 1,000 mg/kg-d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 Wide range of measured effects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68A"/>
                </a:solidFill>
              </a:rPr>
              <a:t>Mortality, pathological or functional changes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 Agency guidelines for establishing reference dose values using animal bioassays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68A"/>
                </a:solidFill>
              </a:rPr>
              <a:t>Was the statistical procedures valid for determining an effect?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68A"/>
                </a:solidFill>
              </a:rPr>
              <a:t>Were the appropriate toxicological endpoints chosen for setting the toxicity value?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0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FF4F0-8703-4219-AD20-762AF205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Why so much variability in toxicity?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9AE39-EBB5-4A5D-80CB-81786DB9E574}"/>
              </a:ext>
            </a:extLst>
          </p:cNvPr>
          <p:cNvSpPr txBox="1">
            <a:spLocks/>
          </p:cNvSpPr>
          <p:nvPr/>
        </p:nvSpPr>
        <p:spPr>
          <a:xfrm>
            <a:off x="703680" y="4010460"/>
            <a:ext cx="10667326" cy="1829496"/>
          </a:xfrm>
          <a:prstGeom prst="rect">
            <a:avLst/>
          </a:prstGeom>
        </p:spPr>
        <p:txBody>
          <a:bodyPr/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600" dirty="0"/>
              <a:t> Selection of different critical effect or toxicity endpoint in animal study (ATSDR - immune effects; USEPA – developmental/reproductive)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600" dirty="0"/>
              <a:t> Use of different uncertainty factors (e.g., large safety margins)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600" dirty="0"/>
              <a:t> Use of different type of test species (rats vs mice vs monkeys)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 sz="2000" dirty="0"/>
              <a:t>	</a:t>
            </a:r>
            <a:r>
              <a:rPr lang="en-US" altLang="en-US" sz="500" dirty="0"/>
              <a:t>	</a:t>
            </a:r>
            <a:endParaRPr lang="en-US" alt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B188EA-9DAE-40CC-BF1D-9A7E57CF4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879768"/>
              </p:ext>
            </p:extLst>
          </p:nvPr>
        </p:nvGraphicFramePr>
        <p:xfrm>
          <a:off x="703681" y="1678252"/>
          <a:ext cx="10784635" cy="18294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78493">
                  <a:extLst>
                    <a:ext uri="{9D8B030D-6E8A-4147-A177-3AD203B41FA5}">
                      <a16:colId xmlns:a16="http://schemas.microsoft.com/office/drawing/2014/main" val="1437402837"/>
                    </a:ext>
                  </a:extLst>
                </a:gridCol>
                <a:gridCol w="2347474">
                  <a:extLst>
                    <a:ext uri="{9D8B030D-6E8A-4147-A177-3AD203B41FA5}">
                      <a16:colId xmlns:a16="http://schemas.microsoft.com/office/drawing/2014/main" val="2498971169"/>
                    </a:ext>
                  </a:extLst>
                </a:gridCol>
                <a:gridCol w="2515015">
                  <a:extLst>
                    <a:ext uri="{9D8B030D-6E8A-4147-A177-3AD203B41FA5}">
                      <a16:colId xmlns:a16="http://schemas.microsoft.com/office/drawing/2014/main" val="1771368748"/>
                    </a:ext>
                  </a:extLst>
                </a:gridCol>
                <a:gridCol w="2743653">
                  <a:extLst>
                    <a:ext uri="{9D8B030D-6E8A-4147-A177-3AD203B41FA5}">
                      <a16:colId xmlns:a16="http://schemas.microsoft.com/office/drawing/2014/main" val="401964139"/>
                    </a:ext>
                  </a:extLst>
                </a:gridCol>
              </a:tblGrid>
              <a:tr h="609832">
                <a:tc>
                  <a:txBody>
                    <a:bodyPr/>
                    <a:lstStyle/>
                    <a:p>
                      <a:r>
                        <a:rPr lang="en-US" sz="2400" dirty="0" err="1"/>
                        <a:t>RfD</a:t>
                      </a:r>
                      <a:r>
                        <a:rPr lang="en-US" sz="2400" dirty="0"/>
                        <a:t> (ng/kg </a:t>
                      </a:r>
                      <a:r>
                        <a:rPr lang="en-US" sz="2400" dirty="0" err="1"/>
                        <a:t>bwt</a:t>
                      </a:r>
                      <a:r>
                        <a:rPr lang="en-US" sz="2400" dirty="0"/>
                        <a:t>-day)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USEPA (2016)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ATSDR (2018)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508304"/>
                  </a:ext>
                </a:extLst>
              </a:tr>
              <a:tr h="609832">
                <a:tc>
                  <a:txBody>
                    <a:bodyPr/>
                    <a:lstStyle/>
                    <a:p>
                      <a:r>
                        <a:rPr lang="en-US" sz="2400" b="1" dirty="0"/>
                        <a:t>PFOA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7-fold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676384"/>
                  </a:ext>
                </a:extLst>
              </a:tr>
              <a:tr h="609832">
                <a:tc>
                  <a:txBody>
                    <a:bodyPr/>
                    <a:lstStyle/>
                    <a:p>
                      <a:r>
                        <a:rPr lang="en-US" sz="2400" b="1" dirty="0"/>
                        <a:t>PFOS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10-fold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27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8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Viable options for Setting Standards</a:t>
            </a:r>
            <a:endParaRPr lang="en-US" sz="3400" dirty="0">
              <a:latin typeface="Corbel" panose="020B0503020204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7484" y="1642042"/>
            <a:ext cx="11681100" cy="48325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1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3400" dirty="0"/>
              <a:t>Use of animal toxicology studies alone</a:t>
            </a:r>
          </a:p>
          <a:p>
            <a:pPr marL="342882" lvl="1" indent="0">
              <a:buNone/>
            </a:pPr>
            <a:r>
              <a:rPr lang="en-US" sz="3100" b="1" dirty="0">
                <a:solidFill>
                  <a:srgbClr val="00468A"/>
                </a:solidFill>
              </a:rPr>
              <a:t>CON: </a:t>
            </a:r>
            <a:r>
              <a:rPr lang="en-US" sz="3100" dirty="0">
                <a:solidFill>
                  <a:srgbClr val="00468A"/>
                </a:solidFill>
              </a:rPr>
              <a:t>Chronic rodent bioassay not possible for universe of PFAS compounds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468A"/>
                </a:solidFill>
              </a:rPr>
              <a:t> </a:t>
            </a:r>
            <a:r>
              <a:rPr lang="en-US" sz="3400" dirty="0"/>
              <a:t>Use of epidemiological findings </a:t>
            </a:r>
          </a:p>
          <a:p>
            <a:pPr marL="342882" lvl="1" indent="0">
              <a:buNone/>
            </a:pPr>
            <a:r>
              <a:rPr lang="en-US" sz="3100" b="1" dirty="0">
                <a:solidFill>
                  <a:srgbClr val="00468A"/>
                </a:solidFill>
              </a:rPr>
              <a:t>CON: </a:t>
            </a:r>
            <a:r>
              <a:rPr lang="en-US" sz="3100" dirty="0">
                <a:solidFill>
                  <a:srgbClr val="00468A"/>
                </a:solidFill>
              </a:rPr>
              <a:t>Largest epidemiological study is in West Virginia; but </a:t>
            </a:r>
            <a:r>
              <a:rPr lang="en-US" sz="3100" b="1" dirty="0">
                <a:solidFill>
                  <a:srgbClr val="00468A"/>
                </a:solidFill>
              </a:rPr>
              <a:t>limited</a:t>
            </a:r>
            <a:r>
              <a:rPr lang="en-US" sz="3100" dirty="0">
                <a:solidFill>
                  <a:srgbClr val="00468A"/>
                </a:solidFill>
              </a:rPr>
              <a:t> compounds</a:t>
            </a:r>
          </a:p>
          <a:p>
            <a:pPr lvl="1"/>
            <a:r>
              <a:rPr lang="en-US" sz="3100" dirty="0">
                <a:solidFill>
                  <a:srgbClr val="00468A"/>
                </a:solidFill>
              </a:rPr>
              <a:t>Biomonitoring for body burdens to see if exceed national average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468A"/>
                </a:solidFill>
              </a:rPr>
              <a:t> </a:t>
            </a:r>
            <a:r>
              <a:rPr lang="en-US" sz="3400" dirty="0"/>
              <a:t>Apply computational approaches – Structure-Activity Relationship Modeling (e.g., TOPKAT)</a:t>
            </a:r>
          </a:p>
          <a:p>
            <a:pPr marL="342882" lvl="1" indent="0">
              <a:buNone/>
            </a:pPr>
            <a:r>
              <a:rPr lang="en-US" sz="3100" b="1" dirty="0">
                <a:solidFill>
                  <a:srgbClr val="00468A"/>
                </a:solidFill>
              </a:rPr>
              <a:t>CON: </a:t>
            </a:r>
            <a:r>
              <a:rPr lang="en-US" sz="3100" dirty="0">
                <a:solidFill>
                  <a:srgbClr val="00468A"/>
                </a:solidFill>
              </a:rPr>
              <a:t>Broader regulatory acceptance needed and too few compounds studied</a:t>
            </a: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3400" dirty="0"/>
              <a:t>Use of epidemiological findings Apply computational approaches – Structure-Activity Relationship Modeling</a:t>
            </a:r>
          </a:p>
          <a:p>
            <a:pPr marL="342882" lvl="1" indent="0">
              <a:buNone/>
            </a:pPr>
            <a:r>
              <a:rPr lang="en-US" sz="3100" b="1" dirty="0">
                <a:solidFill>
                  <a:srgbClr val="00468A"/>
                </a:solidFill>
              </a:rPr>
              <a:t>CON: </a:t>
            </a:r>
            <a:r>
              <a:rPr lang="en-US" sz="3100" dirty="0">
                <a:solidFill>
                  <a:srgbClr val="00468A"/>
                </a:solidFill>
              </a:rPr>
              <a:t>Broader regulatory acceptance needed and too few compounds studied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 </a:t>
            </a:r>
            <a:r>
              <a:rPr lang="en-US" sz="3400" dirty="0"/>
              <a:t>Combine toxicological and epidemiological findings and apply scientific weight of evidence</a:t>
            </a:r>
          </a:p>
          <a:p>
            <a:pPr marL="342882" lvl="1" indent="0">
              <a:buNone/>
            </a:pPr>
            <a:r>
              <a:rPr lang="en-US" sz="3000" b="1" dirty="0">
                <a:solidFill>
                  <a:srgbClr val="00468A"/>
                </a:solidFill>
              </a:rPr>
              <a:t>CON: </a:t>
            </a:r>
            <a:r>
              <a:rPr lang="en-US" sz="3100" dirty="0">
                <a:solidFill>
                  <a:srgbClr val="00468A"/>
                </a:solidFill>
              </a:rPr>
              <a:t>Lack toxicological data</a:t>
            </a:r>
          </a:p>
          <a:p>
            <a:pPr marL="0" indent="0">
              <a:buNone/>
            </a:pPr>
            <a:endParaRPr lang="en-US" sz="3000" dirty="0"/>
          </a:p>
          <a:p>
            <a:pPr>
              <a:lnSpc>
                <a:spcPct val="110000"/>
              </a:lnSpc>
              <a:buClr>
                <a:srgbClr val="005EB8"/>
              </a:buClr>
              <a:buSzPct val="110000"/>
            </a:pP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8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1B04F-6314-4616-A415-9BB5FC1BB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Take-home message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2E764-0193-43F4-98F7-76E031E9E2B5}"/>
              </a:ext>
            </a:extLst>
          </p:cNvPr>
          <p:cNvSpPr txBox="1"/>
          <p:nvPr/>
        </p:nvSpPr>
        <p:spPr>
          <a:xfrm>
            <a:off x="363416" y="1656576"/>
            <a:ext cx="11465168" cy="46166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PFAS associated with health effects in just about every body system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68A"/>
                </a:solidFill>
              </a:rPr>
              <a:t>No recommended safe blood level for PFAS, but science evolving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68A"/>
                </a:solidFill>
              </a:rPr>
              <a:t>Cumulative effects - “Hazard Index” method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68A"/>
                </a:solidFill>
              </a:rPr>
              <a:t>Available oral reference dose values for only a few PFAS compounds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 </a:t>
            </a:r>
            <a:r>
              <a:rPr lang="en-US" sz="2800" dirty="0"/>
              <a:t>Novel approaches to addressing PFAS precursors/varieties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68A"/>
                </a:solidFill>
              </a:rPr>
              <a:t>Structure-Activity Relationship modeling, Relative Potency Factor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 </a:t>
            </a:r>
            <a:r>
              <a:rPr lang="en-US" sz="2800" dirty="0"/>
              <a:t>Still lots of uncertainty in the toxicity.  A global scientific concern, </a:t>
            </a:r>
            <a:r>
              <a:rPr lang="en-US" sz="2800" b="1" dirty="0">
                <a:solidFill>
                  <a:srgbClr val="FF0000"/>
                </a:solidFill>
              </a:rPr>
              <a:t>BUT…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68A"/>
                </a:solidFill>
              </a:rPr>
              <a:t>At </a:t>
            </a:r>
            <a:r>
              <a:rPr lang="en-US" sz="2600" b="1" u="sng" dirty="0">
                <a:solidFill>
                  <a:srgbClr val="00468A"/>
                </a:solidFill>
              </a:rPr>
              <a:t>what level</a:t>
            </a:r>
            <a:r>
              <a:rPr lang="en-US" sz="2600" b="1" dirty="0">
                <a:solidFill>
                  <a:srgbClr val="00468A"/>
                </a:solidFill>
              </a:rPr>
              <a:t> </a:t>
            </a:r>
            <a:r>
              <a:rPr lang="en-US" sz="2600" dirty="0">
                <a:solidFill>
                  <a:srgbClr val="00468A"/>
                </a:solidFill>
              </a:rPr>
              <a:t>and at </a:t>
            </a:r>
            <a:r>
              <a:rPr lang="en-US" sz="2600" b="1" u="sng" dirty="0">
                <a:solidFill>
                  <a:srgbClr val="00468A"/>
                </a:solidFill>
              </a:rPr>
              <a:t>how much of a concern </a:t>
            </a:r>
            <a:r>
              <a:rPr lang="en-US" sz="2600" dirty="0">
                <a:solidFill>
                  <a:srgbClr val="00468A"/>
                </a:solidFill>
              </a:rPr>
              <a:t>is yet to be determined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68A"/>
                </a:solidFill>
              </a:rPr>
              <a:t>Conflicting science and differences in margin of safety (revisit testing guidelines??)</a:t>
            </a:r>
          </a:p>
        </p:txBody>
      </p:sp>
    </p:spTree>
    <p:extLst>
      <p:ext uri="{BB962C8B-B14F-4D97-AF65-F5344CB8AC3E}">
        <p14:creationId xmlns:p14="http://schemas.microsoft.com/office/powerpoint/2010/main" val="28335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8046"/>
            <a:ext cx="5219700" cy="1947419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3644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619" y="1738384"/>
            <a:ext cx="6243401" cy="3354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Toxicological Effects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800" dirty="0"/>
              <a:t>Variation in Standards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800" dirty="0"/>
              <a:t>Root Cause of Uncertainty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800" dirty="0"/>
              <a:t>Challenges and Novel Approaches</a:t>
            </a:r>
            <a:endParaRPr lang="en-US" sz="2200" b="1" dirty="0">
              <a:solidFill>
                <a:srgbClr val="005EB8"/>
              </a:solidFill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39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04162D-6F5B-4880-83CB-AF0FFAF0B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09" y="1498454"/>
            <a:ext cx="5611091" cy="51133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B4B5A4-2950-4FC3-9599-F156F4624569}"/>
              </a:ext>
            </a:extLst>
          </p:cNvPr>
          <p:cNvSpPr txBox="1"/>
          <p:nvPr/>
        </p:nvSpPr>
        <p:spPr>
          <a:xfrm>
            <a:off x="9480978" y="6273259"/>
            <a:ext cx="2711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Credit: AUS Dept. of Health</a:t>
            </a:r>
          </a:p>
        </p:txBody>
      </p:sp>
    </p:spTree>
    <p:extLst>
      <p:ext uri="{BB962C8B-B14F-4D97-AF65-F5344CB8AC3E}">
        <p14:creationId xmlns:p14="http://schemas.microsoft.com/office/powerpoint/2010/main" val="256518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4E95D-6C71-4BBB-A949-110E9897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Systemic toxicity effects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4F1015-B429-44B3-ACE7-3D9C1999D973}"/>
              </a:ext>
            </a:extLst>
          </p:cNvPr>
          <p:cNvSpPr/>
          <p:nvPr/>
        </p:nvSpPr>
        <p:spPr>
          <a:xfrm>
            <a:off x="193965" y="1946236"/>
            <a:ext cx="57634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/>
              <a:t>Endocrine disruption</a:t>
            </a:r>
            <a:r>
              <a:rPr lang="en-US" sz="2400" dirty="0"/>
              <a:t> (thyroid disease)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/>
              <a:t>Increased risk of cancer </a:t>
            </a:r>
            <a:r>
              <a:rPr lang="en-US" sz="2400" dirty="0"/>
              <a:t>(PFOA; testicular, liver, and kidney)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/>
              <a:t>Immune response effects </a:t>
            </a:r>
            <a:r>
              <a:rPr lang="en-US" sz="2400" dirty="0"/>
              <a:t>(asthma, low vaccination response)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/>
              <a:t>Developmental effects </a:t>
            </a:r>
            <a:r>
              <a:rPr lang="en-US" sz="2400" dirty="0"/>
              <a:t>(low birth weights; largest body of animal studies)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C2A5CF-169E-4A25-9882-5563B85860E5}"/>
              </a:ext>
            </a:extLst>
          </p:cNvPr>
          <p:cNvSpPr/>
          <p:nvPr/>
        </p:nvSpPr>
        <p:spPr>
          <a:xfrm>
            <a:off x="6747164" y="1761569"/>
            <a:ext cx="50814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Cardiovascular effects/Blood </a:t>
            </a:r>
            <a:r>
              <a:rPr lang="en-US" sz="2400" dirty="0"/>
              <a:t>(hypertension in pregnancy)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Digestive effects (</a:t>
            </a:r>
            <a:r>
              <a:rPr lang="en-US" sz="2400" dirty="0"/>
              <a:t>ulcerative colitis)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Reproductive</a:t>
            </a:r>
            <a:r>
              <a:rPr lang="en-US" sz="2400" dirty="0"/>
              <a:t> (low fertility, low infant birth weights, preeclampsia due to hypertension)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Liver effects </a:t>
            </a:r>
            <a:r>
              <a:rPr lang="en-US" sz="2400" dirty="0"/>
              <a:t>(high blood cholesterol, elevated bilirubin levels)</a:t>
            </a:r>
          </a:p>
        </p:txBody>
      </p:sp>
    </p:spTree>
    <p:extLst>
      <p:ext uri="{BB962C8B-B14F-4D97-AF65-F5344CB8AC3E}">
        <p14:creationId xmlns:p14="http://schemas.microsoft.com/office/powerpoint/2010/main" val="91097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609F-197A-44E9-83A3-4B5D86D2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VULNERABLE “at risk” populations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2EDABA-2D26-44F7-878A-9BB43C994160}"/>
              </a:ext>
            </a:extLst>
          </p:cNvPr>
          <p:cNvSpPr/>
          <p:nvPr/>
        </p:nvSpPr>
        <p:spPr>
          <a:xfrm>
            <a:off x="363416" y="1880704"/>
            <a:ext cx="9739229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Pregnant women (developing fetuses) – crosses placenta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Women of reproductive age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Babies and young children (detectable levels in breast milk)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People with suppressed immune systems</a:t>
            </a:r>
          </a:p>
        </p:txBody>
      </p:sp>
    </p:spTree>
    <p:extLst>
      <p:ext uri="{BB962C8B-B14F-4D97-AF65-F5344CB8AC3E}">
        <p14:creationId xmlns:p14="http://schemas.microsoft.com/office/powerpoint/2010/main" val="10579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3E832-DFC7-4A49-9103-6A173F46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limited toxicity data</a:t>
            </a:r>
          </a:p>
        </p:txBody>
      </p:sp>
      <p:graphicFrame>
        <p:nvGraphicFramePr>
          <p:cNvPr id="3" name="Content Placeholder 10">
            <a:extLst>
              <a:ext uri="{FF2B5EF4-FFF2-40B4-BE49-F238E27FC236}">
                <a16:creationId xmlns:a16="http://schemas.microsoft.com/office/drawing/2014/main" id="{9DA86082-6972-421F-AA16-E447B72D79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454176"/>
              </p:ext>
            </p:extLst>
          </p:nvPr>
        </p:nvGraphicFramePr>
        <p:xfrm>
          <a:off x="123419" y="1780509"/>
          <a:ext cx="11867717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17579">
                  <a:extLst>
                    <a:ext uri="{9D8B030D-6E8A-4147-A177-3AD203B41FA5}">
                      <a16:colId xmlns:a16="http://schemas.microsoft.com/office/drawing/2014/main" val="1097612084"/>
                    </a:ext>
                  </a:extLst>
                </a:gridCol>
                <a:gridCol w="7697977">
                  <a:extLst>
                    <a:ext uri="{9D8B030D-6E8A-4147-A177-3AD203B41FA5}">
                      <a16:colId xmlns:a16="http://schemas.microsoft.com/office/drawing/2014/main" val="807545862"/>
                    </a:ext>
                  </a:extLst>
                </a:gridCol>
                <a:gridCol w="2352161">
                  <a:extLst>
                    <a:ext uri="{9D8B030D-6E8A-4147-A177-3AD203B41FA5}">
                      <a16:colId xmlns:a16="http://schemas.microsoft.com/office/drawing/2014/main" val="3091923017"/>
                    </a:ext>
                  </a:extLst>
                </a:gridCol>
              </a:tblGrid>
              <a:tr h="4214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PFAS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Chronic Oral </a:t>
                      </a:r>
                      <a:r>
                        <a:rPr lang="en-US" sz="2400" dirty="0" err="1"/>
                        <a:t>RfD</a:t>
                      </a:r>
                      <a:r>
                        <a:rPr lang="en-US" sz="2400" dirty="0"/>
                        <a:t> (mg/kg-day) / Critical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77434"/>
                  </a:ext>
                </a:extLst>
              </a:tr>
              <a:tr h="421495">
                <a:tc>
                  <a:txBody>
                    <a:bodyPr/>
                    <a:lstStyle/>
                    <a:p>
                      <a:r>
                        <a:rPr lang="en-US" sz="2400" dirty="0"/>
                        <a:t>PFOS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0.00002 (developmental effects; reduced growth)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PPRTV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412414"/>
                  </a:ext>
                </a:extLst>
              </a:tr>
              <a:tr h="758692">
                <a:tc>
                  <a:txBody>
                    <a:bodyPr/>
                    <a:lstStyle/>
                    <a:p>
                      <a:r>
                        <a:rPr lang="en-US" sz="2400" dirty="0"/>
                        <a:t>PFOA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0.00002 (developmental effects; early puberty in male mice)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PPRTV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492907"/>
                  </a:ext>
                </a:extLst>
              </a:tr>
              <a:tr h="1095888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GenX</a:t>
                      </a:r>
                      <a:r>
                        <a:rPr lang="en-US" sz="2400" dirty="0"/>
                        <a:t> (HFPO)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0.00008; NOAEL = 3 mg/kg-d (liver toxicity in male mice) vs 30 mg/kg-d for female mice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Draft PPRTV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64714"/>
                  </a:ext>
                </a:extLst>
              </a:tr>
              <a:tr h="758692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PFBS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0.01 (thyroid and kidney effects)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Draft PPRTV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108831"/>
                  </a:ext>
                </a:extLst>
              </a:tr>
              <a:tr h="758692">
                <a:tc>
                  <a:txBody>
                    <a:bodyPr/>
                    <a:lstStyle/>
                    <a:p>
                      <a:r>
                        <a:rPr lang="en-US" sz="2400" dirty="0" err="1"/>
                        <a:t>PFHxA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 0.25 (bench dose modeling of renal papillary necrosis; chronic female rat bioassay)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Luz, Anderson, et al. (2018)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103954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04B0DDBC-9C44-4F91-AE5D-F8800AC92ED8}"/>
              </a:ext>
            </a:extLst>
          </p:cNvPr>
          <p:cNvSpPr/>
          <p:nvPr/>
        </p:nvSpPr>
        <p:spPr>
          <a:xfrm>
            <a:off x="123419" y="5352190"/>
            <a:ext cx="1200233" cy="8568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8CEB-E38A-4B14-B011-A4790A20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survey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02A6F-92CC-4FC5-A04B-BCE2362D2263}"/>
              </a:ext>
            </a:extLst>
          </p:cNvPr>
          <p:cNvSpPr txBox="1">
            <a:spLocks/>
          </p:cNvSpPr>
          <p:nvPr/>
        </p:nvSpPr>
        <p:spPr>
          <a:xfrm>
            <a:off x="144942" y="1821815"/>
            <a:ext cx="11683642" cy="4298766"/>
          </a:xfrm>
          <a:prstGeom prst="rect">
            <a:avLst/>
          </a:prstGeom>
        </p:spPr>
        <p:txBody>
          <a:bodyPr/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mes" panose="02020603050405020304" pitchFamily="18" charset="0"/>
              <a:buNone/>
            </a:pPr>
            <a:r>
              <a:rPr lang="en-US" altLang="en-US" sz="3000" dirty="0"/>
              <a:t>A former manufacturing plant discharged PFOS to a nearby surface water body that resulted in contamination of groundwater downstream.  PFOS was detected between </a:t>
            </a:r>
            <a:r>
              <a:rPr lang="en-US" altLang="en-US" sz="3000" dirty="0">
                <a:solidFill>
                  <a:srgbClr val="FF0000"/>
                </a:solidFill>
              </a:rPr>
              <a:t>50 to 65 ppt </a:t>
            </a:r>
            <a:r>
              <a:rPr lang="en-US" altLang="en-US" sz="3000" dirty="0"/>
              <a:t>in several private drinking water wells in a residential neighborhood.  What action(s) should ensue? </a:t>
            </a:r>
          </a:p>
        </p:txBody>
      </p:sp>
    </p:spTree>
    <p:extLst>
      <p:ext uri="{BB962C8B-B14F-4D97-AF65-F5344CB8AC3E}">
        <p14:creationId xmlns:p14="http://schemas.microsoft.com/office/powerpoint/2010/main" val="15977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FE13-5227-4A56-8C8A-CDB61A98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And the answer is…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0AEE0A-FA2D-401F-8976-D153AC4CFCE0}"/>
              </a:ext>
            </a:extLst>
          </p:cNvPr>
          <p:cNvSpPr txBox="1"/>
          <p:nvPr/>
        </p:nvSpPr>
        <p:spPr>
          <a:xfrm>
            <a:off x="363416" y="1932039"/>
            <a:ext cx="1064833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It depends…</a:t>
            </a:r>
          </a:p>
          <a:p>
            <a:endParaRPr lang="en-US" sz="2800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dirty="0"/>
              <a:t>How is “action” being defined and is it legally enforceable?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dirty="0"/>
              <a:t>What state or region did the release occur?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dirty="0"/>
              <a:t>What is the comparison criteria and is it a health </a:t>
            </a:r>
            <a:r>
              <a:rPr lang="en-US" sz="3200" i="1" dirty="0"/>
              <a:t>screening </a:t>
            </a:r>
            <a:r>
              <a:rPr lang="en-US" sz="3200" dirty="0"/>
              <a:t>or</a:t>
            </a:r>
            <a:r>
              <a:rPr lang="en-US" sz="3200" i="1" dirty="0"/>
              <a:t> advisory</a:t>
            </a:r>
            <a:r>
              <a:rPr lang="en-US" sz="3200" dirty="0"/>
              <a:t> level or an </a:t>
            </a:r>
            <a:r>
              <a:rPr lang="en-US" sz="3200" i="1" dirty="0"/>
              <a:t>action</a:t>
            </a:r>
            <a:r>
              <a:rPr lang="en-US" sz="3200" dirty="0"/>
              <a:t> level?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01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9859E-709B-4837-9DDC-05012997E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Variation in drinking water guidelines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880F30-CD70-4CF2-8E2C-9F06EA31D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460614"/>
              </p:ext>
            </p:extLst>
          </p:nvPr>
        </p:nvGraphicFramePr>
        <p:xfrm>
          <a:off x="137651" y="1613094"/>
          <a:ext cx="11916697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5586">
                  <a:extLst>
                    <a:ext uri="{9D8B030D-6E8A-4147-A177-3AD203B41FA5}">
                      <a16:colId xmlns:a16="http://schemas.microsoft.com/office/drawing/2014/main" val="2268961311"/>
                    </a:ext>
                  </a:extLst>
                </a:gridCol>
                <a:gridCol w="3744865">
                  <a:extLst>
                    <a:ext uri="{9D8B030D-6E8A-4147-A177-3AD203B41FA5}">
                      <a16:colId xmlns:a16="http://schemas.microsoft.com/office/drawing/2014/main" val="2725334423"/>
                    </a:ext>
                  </a:extLst>
                </a:gridCol>
                <a:gridCol w="4376246">
                  <a:extLst>
                    <a:ext uri="{9D8B030D-6E8A-4147-A177-3AD203B41FA5}">
                      <a16:colId xmlns:a16="http://schemas.microsoft.com/office/drawing/2014/main" val="3024861609"/>
                    </a:ext>
                  </a:extLst>
                </a:gridCol>
              </a:tblGrid>
              <a:tr h="412272">
                <a:tc>
                  <a:txBody>
                    <a:bodyPr/>
                    <a:lstStyle/>
                    <a:p>
                      <a:r>
                        <a:rPr lang="en-US" sz="2200" dirty="0"/>
                        <a:t>Region/State (Framework)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PFOA (ppt)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PFOS (ppt)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61734"/>
                  </a:ext>
                </a:extLst>
              </a:tr>
              <a:tr h="441720">
                <a:tc>
                  <a:txBody>
                    <a:bodyPr/>
                    <a:lstStyle/>
                    <a:p>
                      <a:r>
                        <a:rPr lang="en-US" sz="2400" dirty="0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791288"/>
                  </a:ext>
                </a:extLst>
              </a:tr>
              <a:tr h="441720">
                <a:tc>
                  <a:txBody>
                    <a:bodyPr/>
                    <a:lstStyle/>
                    <a:p>
                      <a:r>
                        <a:rPr lang="en-US" sz="2400" dirty="0"/>
                        <a:t>Australia (health advisory)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 (PFOS and </a:t>
                      </a:r>
                      <a:r>
                        <a:rPr lang="en-US" sz="2400" dirty="0" err="1"/>
                        <a:t>PFHxS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70866"/>
                  </a:ext>
                </a:extLst>
              </a:tr>
              <a:tr h="441720">
                <a:tc>
                  <a:txBody>
                    <a:bodyPr/>
                    <a:lstStyle/>
                    <a:p>
                      <a:r>
                        <a:rPr lang="en-US" sz="2400" dirty="0"/>
                        <a:t>ATSDR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386230"/>
                  </a:ext>
                </a:extLst>
              </a:tr>
              <a:tr h="441720">
                <a:tc>
                  <a:txBody>
                    <a:bodyPr/>
                    <a:lstStyle/>
                    <a:p>
                      <a:r>
                        <a:rPr lang="en-US" sz="2400" dirty="0"/>
                        <a:t>Michigan (screening; 4/19)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419682"/>
                  </a:ext>
                </a:extLst>
              </a:tr>
              <a:tr h="441720">
                <a:tc>
                  <a:txBody>
                    <a:bodyPr/>
                    <a:lstStyle/>
                    <a:p>
                      <a:r>
                        <a:rPr lang="en-US" sz="2400" dirty="0"/>
                        <a:t>Vermont (health advisory)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 (5 PFAS)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20 (5 PFAS)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097771"/>
                  </a:ext>
                </a:extLst>
              </a:tr>
              <a:tr h="441720">
                <a:tc>
                  <a:txBody>
                    <a:bodyPr/>
                    <a:lstStyle/>
                    <a:p>
                      <a:r>
                        <a:rPr lang="en-US" sz="2400" dirty="0"/>
                        <a:t>New Jersey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441382"/>
                  </a:ext>
                </a:extLst>
              </a:tr>
              <a:tr h="441720">
                <a:tc>
                  <a:txBody>
                    <a:bodyPr/>
                    <a:lstStyle/>
                    <a:p>
                      <a:r>
                        <a:rPr lang="en-US" sz="2400" dirty="0"/>
                        <a:t>Alaska (action levels)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 (6 PFAS)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 (6 PFAS)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387042"/>
                  </a:ext>
                </a:extLst>
              </a:tr>
              <a:tr h="441720">
                <a:tc>
                  <a:txBody>
                    <a:bodyPr/>
                    <a:lstStyle/>
                    <a:p>
                      <a:r>
                        <a:rPr lang="en-US" sz="2400" dirty="0"/>
                        <a:t>Minnesota (screening)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 (4/19 update)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900053"/>
                  </a:ext>
                </a:extLst>
              </a:tr>
              <a:tr h="441720">
                <a:tc>
                  <a:txBody>
                    <a:bodyPr/>
                    <a:lstStyle/>
                    <a:p>
                      <a:r>
                        <a:rPr lang="en-US" sz="2400" dirty="0"/>
                        <a:t>New York (proposed MCL)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 (PFOS/PFOA)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 (PFOS/PFOA)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019473"/>
                  </a:ext>
                </a:extLst>
              </a:tr>
              <a:tr h="333222">
                <a:tc>
                  <a:txBody>
                    <a:bodyPr/>
                    <a:lstStyle/>
                    <a:p>
                      <a:r>
                        <a:rPr lang="en-US" sz="2400" dirty="0"/>
                        <a:t>California  (notification)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373938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C54D944E-49A8-4CB2-A885-B53E0F43309C}"/>
              </a:ext>
            </a:extLst>
          </p:cNvPr>
          <p:cNvSpPr/>
          <p:nvPr/>
        </p:nvSpPr>
        <p:spPr>
          <a:xfrm>
            <a:off x="0" y="1976284"/>
            <a:ext cx="11690932" cy="56044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2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076A-B1F7-494A-9487-FBA837DAD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8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Dose-response relationship 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6CB1CFBB-0A90-4AE4-AEE5-39BEBA22D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1935739"/>
            <a:ext cx="10525125" cy="413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4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Custom 9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5EB8"/>
      </a:accent1>
      <a:accent2>
        <a:srgbClr val="005EB8"/>
      </a:accent2>
      <a:accent3>
        <a:srgbClr val="3A3A3A"/>
      </a:accent3>
      <a:accent4>
        <a:srgbClr val="002F5C"/>
      </a:accent4>
      <a:accent5>
        <a:srgbClr val="005EB8"/>
      </a:accent5>
      <a:accent6>
        <a:srgbClr val="A5A5A5"/>
      </a:accent6>
      <a:hlink>
        <a:srgbClr val="005EB8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9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5EB8"/>
      </a:accent1>
      <a:accent2>
        <a:srgbClr val="005EB8"/>
      </a:accent2>
      <a:accent3>
        <a:srgbClr val="3A3A3A"/>
      </a:accent3>
      <a:accent4>
        <a:srgbClr val="002F5C"/>
      </a:accent4>
      <a:accent5>
        <a:srgbClr val="005EB8"/>
      </a:accent5>
      <a:accent6>
        <a:srgbClr val="A5A5A5"/>
      </a:accent6>
      <a:hlink>
        <a:srgbClr val="005EB8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_03_CA - v5" id="{676C8139-D340-432F-9674-2FA823DFFDED}" vid="{F880323A-559C-41C8-8579-8950CC3EC8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C0E8BE108CE24B8550685E49770198" ma:contentTypeVersion="2" ma:contentTypeDescription="Create a new document." ma:contentTypeScope="" ma:versionID="736ef8712f74071eda772ac952686efb">
  <xsd:schema xmlns:xsd="http://www.w3.org/2001/XMLSchema" xmlns:xs="http://www.w3.org/2001/XMLSchema" xmlns:p="http://schemas.microsoft.com/office/2006/metadata/properties" xmlns:ns2="6ea1147c-f948-47ea-a038-8d8a175fafdc" targetNamespace="http://schemas.microsoft.com/office/2006/metadata/properties" ma:root="true" ma:fieldsID="ef43dfae80a3ca74ca1251734ae9b17c" ns2:_="">
    <xsd:import namespace="6ea1147c-f948-47ea-a038-8d8a175faf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1147c-f948-47ea-a038-8d8a175faf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A077F5-4C18-4CF6-A9B1-E0C7666BB3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A282F7-37A6-4985-9CBB-95E83F659A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a1147c-f948-47ea-a038-8d8a175faf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D3C9E4-8BBE-47EF-BCDC-525B26BDDB73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6ea1147c-f948-47ea-a038-8d8a175fafdc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1380</Words>
  <Application>Microsoft Office PowerPoint</Application>
  <PresentationFormat>Widescreen</PresentationFormat>
  <Paragraphs>183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Bold</vt:lpstr>
      <vt:lpstr>Calibri</vt:lpstr>
      <vt:lpstr>Corbel</vt:lpstr>
      <vt:lpstr>Times</vt:lpstr>
      <vt:lpstr>Wingdings</vt:lpstr>
      <vt:lpstr>Custom Design</vt:lpstr>
      <vt:lpstr>1_Office Theme</vt:lpstr>
      <vt:lpstr>Taking A Closer Look at PFAS Health Risk Implications</vt:lpstr>
      <vt:lpstr>overview</vt:lpstr>
      <vt:lpstr>Systemic toxicity effects</vt:lpstr>
      <vt:lpstr>VULNERABLE “at risk” populations</vt:lpstr>
      <vt:lpstr>limited toxicity data</vt:lpstr>
      <vt:lpstr>survey question</vt:lpstr>
      <vt:lpstr>And the answer is…</vt:lpstr>
      <vt:lpstr>Variation in drinking water guidelines</vt:lpstr>
      <vt:lpstr>Dose-response relationship </vt:lpstr>
      <vt:lpstr>Extrapolation from dose-response modeling</vt:lpstr>
      <vt:lpstr>Why so much variability in toxicity?</vt:lpstr>
      <vt:lpstr>Viable options for Setting Standards</vt:lpstr>
      <vt:lpstr>Take-home message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A Closer Look at PFAS Health Risk Implications</dc:title>
  <dc:creator>Shanna Alexander</dc:creator>
  <cp:lastModifiedBy>Shanna Alexander</cp:lastModifiedBy>
  <cp:revision>100</cp:revision>
  <dcterms:created xsi:type="dcterms:W3CDTF">2019-04-21T19:20:04Z</dcterms:created>
  <dcterms:modified xsi:type="dcterms:W3CDTF">2019-04-22T21:17:46Z</dcterms:modified>
</cp:coreProperties>
</file>