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19" r:id="rId1"/>
    <p:sldMasterId id="2147484079" r:id="rId2"/>
  </p:sldMasterIdLst>
  <p:notesMasterIdLst>
    <p:notesMasterId r:id="rId16"/>
  </p:notesMasterIdLst>
  <p:handoutMasterIdLst>
    <p:handoutMasterId r:id="rId17"/>
  </p:handoutMasterIdLst>
  <p:sldIdLst>
    <p:sldId id="804" r:id="rId3"/>
    <p:sldId id="256" r:id="rId4"/>
    <p:sldId id="427" r:id="rId5"/>
    <p:sldId id="452" r:id="rId6"/>
    <p:sldId id="431" r:id="rId7"/>
    <p:sldId id="454" r:id="rId8"/>
    <p:sldId id="437" r:id="rId9"/>
    <p:sldId id="445" r:id="rId10"/>
    <p:sldId id="455" r:id="rId11"/>
    <p:sldId id="429" r:id="rId12"/>
    <p:sldId id="441" r:id="rId13"/>
    <p:sldId id="442" r:id="rId14"/>
    <p:sldId id="457"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stin Carr" initials="JC" lastIdx="5" clrIdx="0">
    <p:extLst>
      <p:ext uri="{19B8F6BF-5375-455C-9EA6-DF929625EA0E}">
        <p15:presenceInfo xmlns:p15="http://schemas.microsoft.com/office/powerpoint/2012/main" userId="S-1-5-21-3228947988-2664938910-3423874576-11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BD511"/>
    <a:srgbClr val="FBDA33"/>
    <a:srgbClr val="424142"/>
    <a:srgbClr val="0D7C79"/>
    <a:srgbClr val="FDEEA1"/>
    <a:srgbClr val="F6D118"/>
    <a:srgbClr val="595959"/>
    <a:srgbClr val="E6E6E6"/>
    <a:srgbClr val="27ACE3"/>
    <a:srgbClr val="F47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02" autoAdjust="0"/>
    <p:restoredTop sz="96338" autoAdjust="0"/>
  </p:normalViewPr>
  <p:slideViewPr>
    <p:cSldViewPr snapToGrid="0" snapToObjects="1">
      <p:cViewPr varScale="1">
        <p:scale>
          <a:sx n="126" d="100"/>
          <a:sy n="126" d="100"/>
        </p:scale>
        <p:origin x="640" y="192"/>
      </p:cViewPr>
      <p:guideLst>
        <p:guide orient="horz" pos="2184"/>
        <p:guide pos="384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46" tIns="46574" rIns="93146" bIns="46574" rtlCol="0"/>
          <a:lstStyle>
            <a:lvl1pPr algn="l">
              <a:defRPr sz="1200"/>
            </a:lvl1pPr>
          </a:lstStyle>
          <a:p>
            <a:endParaRPr lang="en-US" dirty="0"/>
          </a:p>
        </p:txBody>
      </p:sp>
      <p:sp>
        <p:nvSpPr>
          <p:cNvPr id="3" name="Date Placeholder 2"/>
          <p:cNvSpPr>
            <a:spLocks noGrp="1"/>
          </p:cNvSpPr>
          <p:nvPr>
            <p:ph type="dt" sz="quarter" idx="1"/>
          </p:nvPr>
        </p:nvSpPr>
        <p:spPr>
          <a:xfrm>
            <a:off x="3970939" y="1"/>
            <a:ext cx="3037840" cy="466434"/>
          </a:xfrm>
          <a:prstGeom prst="rect">
            <a:avLst/>
          </a:prstGeom>
        </p:spPr>
        <p:txBody>
          <a:bodyPr vert="horz" lIns="93146" tIns="46574" rIns="93146" bIns="46574" rtlCol="0"/>
          <a:lstStyle>
            <a:lvl1pPr algn="r">
              <a:defRPr sz="1200"/>
            </a:lvl1pPr>
          </a:lstStyle>
          <a:p>
            <a:fld id="{AB02E684-2346-FB4A-92F0-8DE0C9822F7D}" type="datetimeFigureOut">
              <a:rPr lang="en-US" smtClean="0"/>
              <a:t>11/8/19</a:t>
            </a:fld>
            <a:endParaRPr lang="en-US" dirty="0"/>
          </a:p>
        </p:txBody>
      </p:sp>
      <p:sp>
        <p:nvSpPr>
          <p:cNvPr id="4" name="Footer Placeholder 3"/>
          <p:cNvSpPr>
            <a:spLocks noGrp="1"/>
          </p:cNvSpPr>
          <p:nvPr>
            <p:ph type="ftr" sz="quarter" idx="2"/>
          </p:nvPr>
        </p:nvSpPr>
        <p:spPr>
          <a:xfrm>
            <a:off x="0" y="8829969"/>
            <a:ext cx="3037840" cy="466433"/>
          </a:xfrm>
          <a:prstGeom prst="rect">
            <a:avLst/>
          </a:prstGeom>
        </p:spPr>
        <p:txBody>
          <a:bodyPr vert="horz" lIns="93146" tIns="46574" rIns="93146" bIns="4657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9"/>
            <a:ext cx="3037840" cy="466433"/>
          </a:xfrm>
          <a:prstGeom prst="rect">
            <a:avLst/>
          </a:prstGeom>
        </p:spPr>
        <p:txBody>
          <a:bodyPr vert="horz" lIns="93146" tIns="46574" rIns="93146" bIns="46574" rtlCol="0" anchor="b"/>
          <a:lstStyle>
            <a:lvl1pPr algn="r">
              <a:defRPr sz="1200"/>
            </a:lvl1pPr>
          </a:lstStyle>
          <a:p>
            <a:fld id="{DFE62BEB-3E68-1747-834E-E2C1561F4591}" type="slidenum">
              <a:rPr lang="en-US" smtClean="0"/>
              <a:t>‹#›</a:t>
            </a:fld>
            <a:endParaRPr lang="en-US" dirty="0"/>
          </a:p>
        </p:txBody>
      </p:sp>
    </p:spTree>
    <p:extLst>
      <p:ext uri="{BB962C8B-B14F-4D97-AF65-F5344CB8AC3E}">
        <p14:creationId xmlns:p14="http://schemas.microsoft.com/office/powerpoint/2010/main" val="1645031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46" tIns="46574" rIns="93146" bIns="46574" rtlCol="0"/>
          <a:lstStyle>
            <a:lvl1pPr algn="l">
              <a:defRPr sz="1200"/>
            </a:lvl1pPr>
          </a:lstStyle>
          <a:p>
            <a:endParaRPr lang="en-US" dirty="0"/>
          </a:p>
        </p:txBody>
      </p:sp>
      <p:sp>
        <p:nvSpPr>
          <p:cNvPr id="3" name="Date Placeholder 2"/>
          <p:cNvSpPr>
            <a:spLocks noGrp="1"/>
          </p:cNvSpPr>
          <p:nvPr>
            <p:ph type="dt" idx="1"/>
          </p:nvPr>
        </p:nvSpPr>
        <p:spPr>
          <a:xfrm>
            <a:off x="3970939" y="1"/>
            <a:ext cx="3037840" cy="466434"/>
          </a:xfrm>
          <a:prstGeom prst="rect">
            <a:avLst/>
          </a:prstGeom>
        </p:spPr>
        <p:txBody>
          <a:bodyPr vert="horz" lIns="93146" tIns="46574" rIns="93146" bIns="46574" rtlCol="0"/>
          <a:lstStyle>
            <a:lvl1pPr algn="r">
              <a:defRPr sz="1200"/>
            </a:lvl1pPr>
          </a:lstStyle>
          <a:p>
            <a:fld id="{26C4E4C7-DF82-5D47-BBB4-AFCF14C8C166}" type="datetimeFigureOut">
              <a:rPr lang="en-US" smtClean="0"/>
              <a:t>11/8/19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46" tIns="46574" rIns="93146" bIns="46574" rtlCol="0" anchor="ctr"/>
          <a:lstStyle/>
          <a:p>
            <a:endParaRPr lang="en-US" dirty="0"/>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3146" tIns="46574" rIns="93146" bIns="465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46" tIns="46574" rIns="93146" bIns="4657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3146" tIns="46574" rIns="93146" bIns="46574" rtlCol="0" anchor="b"/>
          <a:lstStyle>
            <a:lvl1pPr algn="r">
              <a:defRPr sz="1200"/>
            </a:lvl1pPr>
          </a:lstStyle>
          <a:p>
            <a:fld id="{1E7A5755-FEEF-0B44-9C40-B93C8A9C65DB}" type="slidenum">
              <a:rPr lang="en-US" smtClean="0"/>
              <a:t>‹#›</a:t>
            </a:fld>
            <a:endParaRPr lang="en-US" dirty="0"/>
          </a:p>
        </p:txBody>
      </p:sp>
    </p:spTree>
    <p:extLst>
      <p:ext uri="{BB962C8B-B14F-4D97-AF65-F5344CB8AC3E}">
        <p14:creationId xmlns:p14="http://schemas.microsoft.com/office/powerpoint/2010/main" val="1220449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lvl="1" indent="-174708" defTabSz="931774">
              <a:defRPr/>
            </a:pPr>
            <a:endParaRPr lang="en-US" dirty="0"/>
          </a:p>
        </p:txBody>
      </p:sp>
      <p:sp>
        <p:nvSpPr>
          <p:cNvPr id="4" name="Slide Number Placeholder 3"/>
          <p:cNvSpPr>
            <a:spLocks noGrp="1"/>
          </p:cNvSpPr>
          <p:nvPr>
            <p:ph type="sldNum" sz="quarter" idx="10"/>
          </p:nvPr>
        </p:nvSpPr>
        <p:spPr/>
        <p:txBody>
          <a:bodyPr/>
          <a:lstStyle/>
          <a:p>
            <a:fld id="{1E7A5755-FEEF-0B44-9C40-B93C8A9C65DB}" type="slidenum">
              <a:rPr lang="en-US" smtClean="0"/>
              <a:t>1</a:t>
            </a:fld>
            <a:endParaRPr lang="en-US" dirty="0"/>
          </a:p>
        </p:txBody>
      </p:sp>
    </p:spTree>
    <p:extLst>
      <p:ext uri="{BB962C8B-B14F-4D97-AF65-F5344CB8AC3E}">
        <p14:creationId xmlns:p14="http://schemas.microsoft.com/office/powerpoint/2010/main" val="3013927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PNA Study and impacts of flooding on community.</a:t>
            </a:r>
          </a:p>
          <a:p>
            <a:r>
              <a:rPr lang="en-US" dirty="0"/>
              <a:t>Photos are of streets surrounding KJMP and park property (bottom pic)</a:t>
            </a:r>
          </a:p>
        </p:txBody>
      </p:sp>
      <p:sp>
        <p:nvSpPr>
          <p:cNvPr id="4" name="Slide Number Placeholder 3"/>
          <p:cNvSpPr>
            <a:spLocks noGrp="1"/>
          </p:cNvSpPr>
          <p:nvPr>
            <p:ph type="sldNum" sz="quarter" idx="10"/>
          </p:nvPr>
        </p:nvSpPr>
        <p:spPr/>
        <p:txBody>
          <a:bodyPr/>
          <a:lstStyle/>
          <a:p>
            <a:fld id="{712BD343-8D35-44C5-9A50-338E7EAA1345}" type="slidenum">
              <a:rPr lang="en-US" smtClean="0"/>
              <a:t>10</a:t>
            </a:fld>
            <a:endParaRPr lang="en-US"/>
          </a:p>
        </p:txBody>
      </p:sp>
    </p:spTree>
    <p:extLst>
      <p:ext uri="{BB962C8B-B14F-4D97-AF65-F5344CB8AC3E}">
        <p14:creationId xmlns:p14="http://schemas.microsoft.com/office/powerpoint/2010/main" val="2245807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 to cover</a:t>
            </a:r>
          </a:p>
          <a:p>
            <a:r>
              <a:rPr lang="en-US"/>
              <a:t>Multiple GI projects to date throughout the community for real impact</a:t>
            </a:r>
          </a:p>
          <a:p>
            <a:r>
              <a:rPr lang="en-US"/>
              <a:t>Highlight two previous projects and upcoming restoration at Greensferry, in partnership with City and EIB</a:t>
            </a:r>
          </a:p>
          <a:p>
            <a:r>
              <a:rPr lang="en-US"/>
              <a:t>1500 feet of concrete channel to be removed, significant restoration and naturalization of a Federally listed urban stream</a:t>
            </a:r>
          </a:p>
        </p:txBody>
      </p:sp>
      <p:sp>
        <p:nvSpPr>
          <p:cNvPr id="4" name="Slide Number Placeholder 3"/>
          <p:cNvSpPr>
            <a:spLocks noGrp="1"/>
          </p:cNvSpPr>
          <p:nvPr>
            <p:ph type="sldNum" sz="quarter" idx="10"/>
          </p:nvPr>
        </p:nvSpPr>
        <p:spPr/>
        <p:txBody>
          <a:bodyPr/>
          <a:lstStyle/>
          <a:p>
            <a:fld id="{712BD343-8D35-44C5-9A50-338E7EAA1345}" type="slidenum">
              <a:rPr lang="en-US" smtClean="0"/>
              <a:t>11</a:t>
            </a:fld>
            <a:endParaRPr lang="en-US"/>
          </a:p>
        </p:txBody>
      </p:sp>
    </p:spTree>
    <p:extLst>
      <p:ext uri="{BB962C8B-B14F-4D97-AF65-F5344CB8AC3E}">
        <p14:creationId xmlns:p14="http://schemas.microsoft.com/office/powerpoint/2010/main" val="3709801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Andrew to cover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Basic overview of park features including openspace, playground, fitness area, seating, and paths.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712BD343-8D35-44C5-9A50-338E7EAA1345}" type="slidenum">
              <a:rPr lang="en-US" smtClean="0"/>
              <a:t>12</a:t>
            </a:fld>
            <a:endParaRPr lang="en-US"/>
          </a:p>
        </p:txBody>
      </p:sp>
    </p:spTree>
    <p:extLst>
      <p:ext uri="{BB962C8B-B14F-4D97-AF65-F5344CB8AC3E}">
        <p14:creationId xmlns:p14="http://schemas.microsoft.com/office/powerpoint/2010/main" val="261708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Andrew to cover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Overview of process to get to final community vision. Ribbon cutting event with Mayor Bottoms</a:t>
            </a:r>
          </a:p>
          <a:p>
            <a:endParaRPr lang="en-US"/>
          </a:p>
        </p:txBody>
      </p:sp>
      <p:sp>
        <p:nvSpPr>
          <p:cNvPr id="4" name="Slide Number Placeholder 3"/>
          <p:cNvSpPr>
            <a:spLocks noGrp="1"/>
          </p:cNvSpPr>
          <p:nvPr>
            <p:ph type="sldNum" sz="quarter" idx="10"/>
          </p:nvPr>
        </p:nvSpPr>
        <p:spPr/>
        <p:txBody>
          <a:bodyPr/>
          <a:lstStyle/>
          <a:p>
            <a:fld id="{712BD343-8D35-44C5-9A50-338E7EAA1345}" type="slidenum">
              <a:rPr lang="en-US" smtClean="0"/>
              <a:t>13</a:t>
            </a:fld>
            <a:endParaRPr lang="en-US"/>
          </a:p>
        </p:txBody>
      </p:sp>
    </p:spTree>
    <p:extLst>
      <p:ext uri="{BB962C8B-B14F-4D97-AF65-F5344CB8AC3E}">
        <p14:creationId xmlns:p14="http://schemas.microsoft.com/office/powerpoint/2010/main" val="2397112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 you for inviting me to share some of the story of KJMP</a:t>
            </a:r>
          </a:p>
          <a:p>
            <a:r>
              <a:rPr lang="en-US" dirty="0">
                <a:cs typeface="Calibri"/>
              </a:rPr>
              <a:t>Name, title, org</a:t>
            </a:r>
          </a:p>
          <a:p>
            <a:endParaRPr lang="en-US" dirty="0">
              <a:cs typeface="Calibri"/>
            </a:endParaRPr>
          </a:p>
        </p:txBody>
      </p:sp>
      <p:sp>
        <p:nvSpPr>
          <p:cNvPr id="4" name="Slide Number Placeholder 3"/>
          <p:cNvSpPr>
            <a:spLocks noGrp="1"/>
          </p:cNvSpPr>
          <p:nvPr>
            <p:ph type="sldNum" sz="quarter" idx="5"/>
          </p:nvPr>
        </p:nvSpPr>
        <p:spPr/>
        <p:txBody>
          <a:bodyPr/>
          <a:lstStyle/>
          <a:p>
            <a:fld id="{712BD343-8D35-44C5-9A50-338E7EAA1345}" type="slidenum">
              <a:rPr lang="en-US" smtClean="0"/>
              <a:t>2</a:t>
            </a:fld>
            <a:endParaRPr lang="en-US"/>
          </a:p>
        </p:txBody>
      </p:sp>
    </p:spTree>
    <p:extLst>
      <p:ext uri="{BB962C8B-B14F-4D97-AF65-F5344CB8AC3E}">
        <p14:creationId xmlns:p14="http://schemas.microsoft.com/office/powerpoint/2010/main" val="43483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wanted to acknowledge that this project was a collaboration between many different partner organizations</a:t>
            </a:r>
          </a:p>
          <a:p>
            <a:r>
              <a:rPr lang="en-US" dirty="0">
                <a:cs typeface="Calibri"/>
              </a:rPr>
              <a:t>None of this work would have been possible without the contributions of the many great partners we have</a:t>
            </a:r>
          </a:p>
        </p:txBody>
      </p:sp>
      <p:sp>
        <p:nvSpPr>
          <p:cNvPr id="4" name="Slide Number Placeholder 3"/>
          <p:cNvSpPr>
            <a:spLocks noGrp="1"/>
          </p:cNvSpPr>
          <p:nvPr>
            <p:ph type="sldNum" sz="quarter" idx="10"/>
          </p:nvPr>
        </p:nvSpPr>
        <p:spPr/>
        <p:txBody>
          <a:bodyPr/>
          <a:lstStyle/>
          <a:p>
            <a:fld id="{712BD343-8D35-44C5-9A50-338E7EAA1345}" type="slidenum">
              <a:rPr lang="en-US" smtClean="0"/>
              <a:t>3</a:t>
            </a:fld>
            <a:endParaRPr lang="en-US"/>
          </a:p>
        </p:txBody>
      </p:sp>
    </p:spTree>
    <p:extLst>
      <p:ext uri="{BB962C8B-B14F-4D97-AF65-F5344CB8AC3E}">
        <p14:creationId xmlns:p14="http://schemas.microsoft.com/office/powerpoint/2010/main" val="2003810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I begin talking about the park project, it's important to acknowledge the context of environmental injustices that have been visited on black and brown Americans by white power structures and systems in this country. </a:t>
            </a:r>
          </a:p>
          <a:p>
            <a:r>
              <a:rPr lang="en-US" dirty="0">
                <a:cs typeface="Calibri"/>
              </a:rPr>
              <a:t>I'm going to be talking about some environmental and social issues that are present in many of the neighborhoods we work in, and almost all of these issues can be traced back to intentional discriminatory policies and practices that continue to this day. A presentation on environmental injustice could take the whole rest of the time we have, and candidly I'm a novice when it comes to the larger environmental justice issues in this country. However, I do want to take this opportunity to share the work of Dr. Robert Bollard, who is known as the Father of Environmental Justice. He has been fighting for environmental justice as a civil rights issue for longer than I've been alive, and he has an excellent website where he makes available many resources and studies. But, the key concept I want you guys to hear today is that race is the most significant predictor of a person living near contaminated air, water, or soil, and there are many peer-reviewed studies that back up this claim.</a:t>
            </a:r>
          </a:p>
        </p:txBody>
      </p:sp>
      <p:sp>
        <p:nvSpPr>
          <p:cNvPr id="4" name="Slide Number Placeholder 3"/>
          <p:cNvSpPr>
            <a:spLocks noGrp="1"/>
          </p:cNvSpPr>
          <p:nvPr>
            <p:ph type="sldNum" sz="quarter" idx="10"/>
          </p:nvPr>
        </p:nvSpPr>
        <p:spPr/>
        <p:txBody>
          <a:bodyPr/>
          <a:lstStyle/>
          <a:p>
            <a:fld id="{712BD343-8D35-44C5-9A50-338E7EAA1345}" type="slidenum">
              <a:rPr lang="en-US" smtClean="0"/>
              <a:t>4</a:t>
            </a:fld>
            <a:endParaRPr lang="en-US"/>
          </a:p>
        </p:txBody>
      </p:sp>
    </p:spTree>
    <p:extLst>
      <p:ext uri="{BB962C8B-B14F-4D97-AF65-F5344CB8AC3E}">
        <p14:creationId xmlns:p14="http://schemas.microsoft.com/office/powerpoint/2010/main" val="208360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 in red is KJMP</a:t>
            </a:r>
          </a:p>
          <a:p>
            <a:r>
              <a:rPr lang="en-US" dirty="0"/>
              <a:t>Historically Proctor Creek flowed through area, but has since been piped into the combined sewer</a:t>
            </a:r>
          </a:p>
          <a:p>
            <a:r>
              <a:rPr lang="en-US" dirty="0"/>
              <a:t>Once important for fishing, recreation, even baptism</a:t>
            </a:r>
          </a:p>
        </p:txBody>
      </p:sp>
      <p:sp>
        <p:nvSpPr>
          <p:cNvPr id="4" name="Slide Number Placeholder 3"/>
          <p:cNvSpPr>
            <a:spLocks noGrp="1"/>
          </p:cNvSpPr>
          <p:nvPr>
            <p:ph type="sldNum" sz="quarter" idx="10"/>
          </p:nvPr>
        </p:nvSpPr>
        <p:spPr/>
        <p:txBody>
          <a:bodyPr/>
          <a:lstStyle/>
          <a:p>
            <a:fld id="{712BD343-8D35-44C5-9A50-338E7EAA1345}" type="slidenum">
              <a:rPr lang="en-US" smtClean="0"/>
              <a:t>5</a:t>
            </a:fld>
            <a:endParaRPr lang="en-US"/>
          </a:p>
        </p:txBody>
      </p:sp>
    </p:spTree>
    <p:extLst>
      <p:ext uri="{BB962C8B-B14F-4D97-AF65-F5344CB8AC3E}">
        <p14:creationId xmlns:p14="http://schemas.microsoft.com/office/powerpoint/2010/main" val="10985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justice – shows discriminatory land use practices</a:t>
            </a:r>
          </a:p>
        </p:txBody>
      </p:sp>
      <p:sp>
        <p:nvSpPr>
          <p:cNvPr id="4" name="Slide Number Placeholder 3"/>
          <p:cNvSpPr>
            <a:spLocks noGrp="1"/>
          </p:cNvSpPr>
          <p:nvPr>
            <p:ph type="sldNum" sz="quarter" idx="10"/>
          </p:nvPr>
        </p:nvSpPr>
        <p:spPr/>
        <p:txBody>
          <a:bodyPr/>
          <a:lstStyle/>
          <a:p>
            <a:fld id="{712BD343-8D35-44C5-9A50-338E7EAA1345}" type="slidenum">
              <a:rPr lang="en-US" smtClean="0"/>
              <a:t>6</a:t>
            </a:fld>
            <a:endParaRPr lang="en-US"/>
          </a:p>
        </p:txBody>
      </p:sp>
    </p:spTree>
    <p:extLst>
      <p:ext uri="{BB962C8B-B14F-4D97-AF65-F5344CB8AC3E}">
        <p14:creationId xmlns:p14="http://schemas.microsoft.com/office/powerpoint/2010/main" val="1933014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800"/>
              </a:lnSpc>
              <a:spcAft>
                <a:spcPts val="500"/>
              </a:spcAft>
              <a:buFont typeface="Arial" pitchFamily="34" charset="0"/>
              <a:buChar char="•"/>
            </a:pPr>
            <a:r>
              <a:rPr lang="en-US" sz="1200" dirty="0">
                <a:solidFill>
                  <a:srgbClr val="095A85"/>
                </a:solidFill>
                <a:latin typeface="Open Sans" pitchFamily="34" charset="0"/>
                <a:ea typeface="Open Sans" pitchFamily="34" charset="0"/>
                <a:cs typeface="Open Sans" pitchFamily="34" charset="0"/>
              </a:rPr>
              <a:t>Risk of gentrification &amp; displacement</a:t>
            </a:r>
            <a:endParaRPr lang="en-US" sz="1100" dirty="0">
              <a:latin typeface="Open Sans" pitchFamily="34" charset="0"/>
            </a:endParaRPr>
          </a:p>
          <a:p>
            <a:pPr>
              <a:lnSpc>
                <a:spcPts val="2800"/>
              </a:lnSpc>
              <a:spcAft>
                <a:spcPts val="500"/>
              </a:spcAft>
              <a:buFont typeface="Arial" pitchFamily="34" charset="0"/>
              <a:buChar char="•"/>
            </a:pPr>
            <a:r>
              <a:rPr lang="en-US" sz="1200" dirty="0">
                <a:solidFill>
                  <a:srgbClr val="095A85"/>
                </a:solidFill>
                <a:latin typeface="Open Sans" pitchFamily="34" charset="0"/>
                <a:ea typeface="Open Sans" pitchFamily="34" charset="0"/>
                <a:cs typeface="Open Sans" pitchFamily="34" charset="0"/>
              </a:rPr>
              <a:t>Highest poverty, vacancy and crime rates </a:t>
            </a:r>
          </a:p>
          <a:p>
            <a:pPr>
              <a:lnSpc>
                <a:spcPts val="2800"/>
              </a:lnSpc>
              <a:spcAft>
                <a:spcPts val="500"/>
              </a:spcAft>
              <a:buFont typeface="Arial" pitchFamily="34" charset="0"/>
              <a:buChar char="•"/>
            </a:pPr>
            <a:r>
              <a:rPr lang="en-US" sz="1200" dirty="0">
                <a:solidFill>
                  <a:srgbClr val="095A85"/>
                </a:solidFill>
                <a:latin typeface="Open Sans" pitchFamily="34" charset="0"/>
                <a:ea typeface="Open Sans" pitchFamily="34" charset="0"/>
                <a:cs typeface="Open Sans" pitchFamily="34" charset="0"/>
              </a:rPr>
              <a:t>40% foreclosure rate</a:t>
            </a:r>
          </a:p>
          <a:p>
            <a:pPr>
              <a:lnSpc>
                <a:spcPts val="2800"/>
              </a:lnSpc>
              <a:spcAft>
                <a:spcPts val="500"/>
              </a:spcAft>
              <a:buFont typeface="Arial" pitchFamily="34" charset="0"/>
              <a:buChar char="•"/>
            </a:pPr>
            <a:r>
              <a:rPr lang="en-US" sz="1200" dirty="0">
                <a:solidFill>
                  <a:srgbClr val="095A85"/>
                </a:solidFill>
                <a:latin typeface="Open Sans" pitchFamily="34" charset="0"/>
                <a:ea typeface="Open Sans" pitchFamily="34" charset="0"/>
                <a:cs typeface="Open Sans" pitchFamily="34" charset="0"/>
              </a:rPr>
              <a:t>Average household income $22,474</a:t>
            </a:r>
          </a:p>
          <a:p>
            <a:pPr>
              <a:lnSpc>
                <a:spcPts val="2800"/>
              </a:lnSpc>
              <a:spcAft>
                <a:spcPts val="500"/>
              </a:spcAft>
              <a:buFont typeface="Arial" pitchFamily="34" charset="0"/>
              <a:buChar char="•"/>
            </a:pPr>
            <a:r>
              <a:rPr lang="en-US" sz="1200" dirty="0">
                <a:solidFill>
                  <a:srgbClr val="095A85"/>
                </a:solidFill>
                <a:latin typeface="Open Sans" pitchFamily="34" charset="0"/>
                <a:ea typeface="Open Sans" pitchFamily="34" charset="0"/>
                <a:cs typeface="Open Sans" pitchFamily="34" charset="0"/>
              </a:rPr>
              <a:t>Natural creek obliterated by development</a:t>
            </a:r>
          </a:p>
          <a:p>
            <a:pPr>
              <a:lnSpc>
                <a:spcPts val="2800"/>
              </a:lnSpc>
              <a:spcAft>
                <a:spcPts val="500"/>
              </a:spcAft>
              <a:buFont typeface="Arial" pitchFamily="34" charset="0"/>
              <a:buChar char="•"/>
            </a:pPr>
            <a:r>
              <a:rPr lang="en-US" sz="1200" dirty="0">
                <a:solidFill>
                  <a:srgbClr val="095A85"/>
                </a:solidFill>
                <a:latin typeface="Open Sans" pitchFamily="34" charset="0"/>
                <a:ea typeface="Open Sans" pitchFamily="34" charset="0"/>
                <a:cs typeface="Open Sans" pitchFamily="34" charset="0"/>
              </a:rPr>
              <a:t>Severe stormwater flooding</a:t>
            </a:r>
          </a:p>
          <a:p>
            <a:pPr>
              <a:lnSpc>
                <a:spcPts val="2800"/>
              </a:lnSpc>
              <a:spcAft>
                <a:spcPts val="500"/>
              </a:spcAft>
              <a:buFont typeface="Arial" pitchFamily="34" charset="0"/>
              <a:buChar char="•"/>
            </a:pPr>
            <a:r>
              <a:rPr lang="en-US" sz="1200" dirty="0">
                <a:solidFill>
                  <a:srgbClr val="095A85"/>
                </a:solidFill>
                <a:latin typeface="Open Sans" pitchFamily="34" charset="0"/>
                <a:ea typeface="Open Sans" pitchFamily="34" charset="0"/>
                <a:cs typeface="Open Sans" pitchFamily="34" charset="0"/>
              </a:rPr>
              <a:t>Combined sewer area</a:t>
            </a:r>
          </a:p>
          <a:p>
            <a:pPr>
              <a:lnSpc>
                <a:spcPts val="2800"/>
              </a:lnSpc>
              <a:spcAft>
                <a:spcPts val="500"/>
              </a:spcAft>
              <a:buFont typeface="Arial" pitchFamily="34" charset="0"/>
              <a:buChar char="•"/>
            </a:pPr>
            <a:r>
              <a:rPr lang="en-US" sz="1200" dirty="0">
                <a:solidFill>
                  <a:srgbClr val="095A85"/>
                </a:solidFill>
                <a:latin typeface="Open Sans" pitchFamily="34" charset="0"/>
                <a:ea typeface="Open Sans" pitchFamily="34" charset="0"/>
                <a:cs typeface="Open Sans" pitchFamily="34" charset="0"/>
              </a:rPr>
              <a:t>29 EPA identified hotspots along the creek</a:t>
            </a:r>
          </a:p>
          <a:p>
            <a:pPr>
              <a:lnSpc>
                <a:spcPts val="2800"/>
              </a:lnSpc>
              <a:spcAft>
                <a:spcPts val="500"/>
              </a:spcAft>
              <a:buFont typeface="Arial" pitchFamily="34" charset="0"/>
              <a:buChar char="•"/>
            </a:pPr>
            <a:r>
              <a:rPr lang="en-US" sz="1200" dirty="0">
                <a:solidFill>
                  <a:srgbClr val="095A85"/>
                </a:solidFill>
                <a:latin typeface="Open Sans" pitchFamily="34" charset="0"/>
                <a:ea typeface="Open Sans" pitchFamily="34" charset="0"/>
                <a:cs typeface="Open Sans" pitchFamily="34" charset="0"/>
              </a:rPr>
              <a:t>Feeds directly into the Chattahoochee River</a:t>
            </a:r>
          </a:p>
          <a:p>
            <a:endParaRPr lang="en-US" sz="800" dirty="0">
              <a:latin typeface="Open Sans" pitchFamily="34" charset="0"/>
            </a:endParaRPr>
          </a:p>
          <a:p>
            <a:endParaRPr lang="en-US" dirty="0"/>
          </a:p>
        </p:txBody>
      </p:sp>
      <p:sp>
        <p:nvSpPr>
          <p:cNvPr id="4" name="Slide Number Placeholder 3"/>
          <p:cNvSpPr>
            <a:spLocks noGrp="1"/>
          </p:cNvSpPr>
          <p:nvPr>
            <p:ph type="sldNum" sz="quarter" idx="10"/>
          </p:nvPr>
        </p:nvSpPr>
        <p:spPr/>
        <p:txBody>
          <a:bodyPr/>
          <a:lstStyle/>
          <a:p>
            <a:fld id="{712BD343-8D35-44C5-9A50-338E7EAA1345}" type="slidenum">
              <a:rPr lang="en-US" smtClean="0"/>
              <a:t>7</a:t>
            </a:fld>
            <a:endParaRPr lang="en-US"/>
          </a:p>
        </p:txBody>
      </p:sp>
    </p:spTree>
    <p:extLst>
      <p:ext uri="{BB962C8B-B14F-4D97-AF65-F5344CB8AC3E}">
        <p14:creationId xmlns:p14="http://schemas.microsoft.com/office/powerpoint/2010/main" val="3264031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Cultural history of the community</a:t>
            </a:r>
          </a:p>
          <a:p>
            <a:endParaRPr lang="en-US" dirty="0"/>
          </a:p>
        </p:txBody>
      </p:sp>
      <p:sp>
        <p:nvSpPr>
          <p:cNvPr id="4" name="Slide Number Placeholder 3"/>
          <p:cNvSpPr>
            <a:spLocks noGrp="1"/>
          </p:cNvSpPr>
          <p:nvPr>
            <p:ph type="sldNum" sz="quarter" idx="10"/>
          </p:nvPr>
        </p:nvSpPr>
        <p:spPr/>
        <p:txBody>
          <a:bodyPr/>
          <a:lstStyle/>
          <a:p>
            <a:fld id="{712BD343-8D35-44C5-9A50-338E7EAA1345}" type="slidenum">
              <a:rPr lang="en-US" smtClean="0"/>
              <a:t>8</a:t>
            </a:fld>
            <a:endParaRPr lang="en-US"/>
          </a:p>
        </p:txBody>
      </p:sp>
    </p:spTree>
    <p:extLst>
      <p:ext uri="{BB962C8B-B14F-4D97-AF65-F5344CB8AC3E}">
        <p14:creationId xmlns:p14="http://schemas.microsoft.com/office/powerpoint/2010/main" val="212682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Cultural history of the community</a:t>
            </a:r>
          </a:p>
          <a:p>
            <a:endParaRPr lang="en-US" dirty="0"/>
          </a:p>
        </p:txBody>
      </p:sp>
      <p:sp>
        <p:nvSpPr>
          <p:cNvPr id="4" name="Slide Number Placeholder 3"/>
          <p:cNvSpPr>
            <a:spLocks noGrp="1"/>
          </p:cNvSpPr>
          <p:nvPr>
            <p:ph type="sldNum" sz="quarter" idx="10"/>
          </p:nvPr>
        </p:nvSpPr>
        <p:spPr/>
        <p:txBody>
          <a:bodyPr/>
          <a:lstStyle/>
          <a:p>
            <a:fld id="{712BD343-8D35-44C5-9A50-338E7EAA1345}" type="slidenum">
              <a:rPr lang="en-US" smtClean="0"/>
              <a:t>9</a:t>
            </a:fld>
            <a:endParaRPr lang="en-US"/>
          </a:p>
        </p:txBody>
      </p:sp>
    </p:spTree>
    <p:extLst>
      <p:ext uri="{BB962C8B-B14F-4D97-AF65-F5344CB8AC3E}">
        <p14:creationId xmlns:p14="http://schemas.microsoft.com/office/powerpoint/2010/main" val="308268926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3.xml"/><Relationship Id="rId7" Type="http://schemas.openxmlformats.org/officeDocument/2006/relationships/oleObject" Target="../embeddings/oleObject2.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61" y="1621"/>
          <a:ext cx="2159" cy="1619"/>
        </p:xfrm>
        <a:graphic>
          <a:graphicData uri="http://schemas.openxmlformats.org/presentationml/2006/ole">
            <mc:AlternateContent xmlns:mc="http://schemas.openxmlformats.org/markup-compatibility/2006">
              <mc:Choice xmlns:v="urn:schemas-microsoft-com:vml" Requires="v">
                <p:oleObj spid="_x0000_s15622" name="think-cell Slide" r:id="rId7" imgW="270" imgH="270" progId="TCLayout.ActiveDocument.1">
                  <p:embed/>
                </p:oleObj>
              </mc:Choice>
              <mc:Fallback>
                <p:oleObj name="think-cell Slide" r:id="rId7" imgW="270" imgH="270" progId="TCLayout.ActiveDocument.1">
                  <p:embed/>
                  <p:pic>
                    <p:nvPicPr>
                      <p:cNvPr id="3" name="Object 2" hidden="1"/>
                      <p:cNvPicPr/>
                      <p:nvPr/>
                    </p:nvPicPr>
                    <p:blipFill>
                      <a:blip r:embed="rId8"/>
                      <a:stretch>
                        <a:fillRect/>
                      </a:stretch>
                    </p:blipFill>
                    <p:spPr>
                      <a:xfrm>
                        <a:off x="2161" y="1621"/>
                        <a:ext cx="2159" cy="1619"/>
                      </a:xfrm>
                      <a:prstGeom prst="rect">
                        <a:avLst/>
                      </a:prstGeom>
                    </p:spPr>
                  </p:pic>
                </p:oleObj>
              </mc:Fallback>
            </mc:AlternateContent>
          </a:graphicData>
        </a:graphic>
      </p:graphicFrame>
      <p:sp>
        <p:nvSpPr>
          <p:cNvPr id="5" name="doc id"/>
          <p:cNvSpPr txBox="1">
            <a:spLocks noChangeArrowheads="1"/>
          </p:cNvSpPr>
          <p:nvPr/>
        </p:nvSpPr>
        <p:spPr bwMode="auto">
          <a:xfrm>
            <a:off x="11485750"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16" dirty="0">
              <a:solidFill>
                <a:srgbClr val="000000"/>
              </a:solidFill>
              <a:latin typeface="Arial"/>
            </a:endParaRPr>
          </a:p>
        </p:txBody>
      </p:sp>
      <p:grpSp>
        <p:nvGrpSpPr>
          <p:cNvPr id="2" name="Title Elements"/>
          <p:cNvGrpSpPr/>
          <p:nvPr userDrawn="1"/>
        </p:nvGrpSpPr>
        <p:grpSpPr>
          <a:xfrm>
            <a:off x="0" y="1"/>
            <a:ext cx="12187682" cy="6859620"/>
            <a:chOff x="0" y="0"/>
            <a:chExt cx="8958264" cy="6723063"/>
          </a:xfrm>
        </p:grpSpPr>
        <p:sp>
          <p:nvSpPr>
            <p:cNvPr id="9" name="Document type" hidden="1"/>
            <p:cNvSpPr txBox="1">
              <a:spLocks noChangeArrowheads="1"/>
            </p:cNvSpPr>
            <p:nvPr/>
          </p:nvSpPr>
          <p:spPr bwMode="auto">
            <a:xfrm>
              <a:off x="2640013" y="4926935"/>
              <a:ext cx="4935538"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1428" dirty="0">
                  <a:solidFill>
                    <a:srgbClr val="000000"/>
                  </a:solidFill>
                  <a:latin typeface="Arial"/>
                </a:rPr>
                <a:t>Document type</a:t>
              </a:r>
            </a:p>
          </p:txBody>
        </p:sp>
        <p:sp>
          <p:nvSpPr>
            <p:cNvPr id="10" name="Date" hidden="1"/>
            <p:cNvSpPr txBox="1">
              <a:spLocks noChangeArrowheads="1"/>
            </p:cNvSpPr>
            <p:nvPr/>
          </p:nvSpPr>
          <p:spPr bwMode="auto">
            <a:xfrm>
              <a:off x="2640013" y="5199063"/>
              <a:ext cx="4935538"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1428" dirty="0">
                  <a:solidFill>
                    <a:srgbClr val="000000"/>
                  </a:solidFill>
                  <a:latin typeface="Arial"/>
                </a:rPr>
                <a:t>Date</a:t>
              </a:r>
            </a:p>
          </p:txBody>
        </p:sp>
        <p:sp>
          <p:nvSpPr>
            <p:cNvPr id="11" name="Disclaimer" hidden="1"/>
            <p:cNvSpPr>
              <a:spLocks noChangeArrowheads="1"/>
            </p:cNvSpPr>
            <p:nvPr/>
          </p:nvSpPr>
          <p:spPr bwMode="auto">
            <a:xfrm>
              <a:off x="2640013" y="5889356"/>
              <a:ext cx="5121275" cy="251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21202" eaLnBrk="0" fontAlgn="base" hangingPunct="0">
                <a:spcBef>
                  <a:spcPct val="0"/>
                </a:spcBef>
                <a:spcAft>
                  <a:spcPct val="0"/>
                </a:spcAft>
              </a:pPr>
              <a:r>
                <a:rPr lang="en-US" sz="816" dirty="0">
                  <a:solidFill>
                    <a:srgbClr val="000000"/>
                  </a:solidFill>
                </a:rPr>
                <a:t>CONFIDENTIAL AND PROPRIETARY</a:t>
              </a:r>
            </a:p>
            <a:p>
              <a:pPr defTabSz="821202" eaLnBrk="0" fontAlgn="base" hangingPunct="0">
                <a:spcBef>
                  <a:spcPct val="0"/>
                </a:spcBef>
                <a:spcAft>
                  <a:spcPct val="0"/>
                </a:spcAft>
              </a:pPr>
              <a:r>
                <a:rPr lang="en-US" sz="816" dirty="0">
                  <a:solidFill>
                    <a:srgbClr val="000000"/>
                  </a:solidFil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32" dirty="0">
                <a:solidFill>
                  <a:srgbClr val="000000"/>
                </a:solidFil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32" dirty="0">
                <a:solidFill>
                  <a:srgbClr val="000000"/>
                </a:solidFil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32" dirty="0">
                <a:solidFill>
                  <a:srgbClr val="000000"/>
                </a:solidFill>
              </a:endParaRPr>
            </a:p>
          </p:txBody>
        </p:sp>
      </p:grpSp>
      <p:sp>
        <p:nvSpPr>
          <p:cNvPr id="16" name="Rectangle 1134"/>
          <p:cNvSpPr>
            <a:spLocks noChangeArrowheads="1"/>
          </p:cNvSpPr>
          <p:nvPr>
            <p:custDataLst>
              <p:tags r:id="rId3"/>
            </p:custDataLst>
          </p:nvPr>
        </p:nvSpPr>
        <p:spPr bwMode="gray">
          <a:xfrm>
            <a:off x="2982667" y="6433627"/>
            <a:ext cx="9207173" cy="429233"/>
          </a:xfrm>
          <a:prstGeom prst="rect">
            <a:avLst/>
          </a:prstGeom>
          <a:solidFill>
            <a:srgbClr val="00296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32" dirty="0">
              <a:solidFill>
                <a:srgbClr val="000000"/>
              </a:solidFill>
            </a:endParaRPr>
          </a:p>
        </p:txBody>
      </p:sp>
      <p:pic>
        <p:nvPicPr>
          <p:cNvPr id="18" name="TitleBottomBarBW" hidden="1"/>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760080" y="6574545"/>
            <a:ext cx="2226740"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3591728" y="2176938"/>
            <a:ext cx="6714778" cy="502445"/>
          </a:xfrm>
          <a:prstGeom prst="rect">
            <a:avLst/>
          </a:prstGeom>
        </p:spPr>
        <p:txBody>
          <a:bodyPr/>
          <a:lstStyle>
            <a:lvl1pPr>
              <a:defRPr sz="3265" b="0" baseline="0">
                <a:latin typeface="+mj-lt"/>
                <a:ea typeface="+mj-ea"/>
              </a:defRPr>
            </a:lvl1pPr>
          </a:lstStyle>
          <a:p>
            <a:pPr lvl="0"/>
            <a:r>
              <a:rPr lang="en-US" noProof="0"/>
              <a:t>Click to edit Master title style</a:t>
            </a:r>
            <a:endParaRPr lang="en-US" noProof="0" dirty="0"/>
          </a:p>
        </p:txBody>
      </p:sp>
      <p:sp>
        <p:nvSpPr>
          <p:cNvPr id="13315" name="Rectangle 1027"/>
          <p:cNvSpPr>
            <a:spLocks noGrp="1" noChangeArrowheads="1"/>
          </p:cNvSpPr>
          <p:nvPr>
            <p:ph type="subTitle" idx="1"/>
          </p:nvPr>
        </p:nvSpPr>
        <p:spPr>
          <a:xfrm>
            <a:off x="3591728" y="3945699"/>
            <a:ext cx="6714778" cy="219820"/>
          </a:xfrm>
          <a:prstGeom prst="rect">
            <a:avLst/>
          </a:prstGeom>
        </p:spPr>
        <p:txBody>
          <a:bodyPr>
            <a:spAutoFit/>
          </a:bodyPr>
          <a:lstStyle>
            <a:lvl1pPr>
              <a:defRPr sz="1428" baseline="0">
                <a:latin typeface="+mn-lt"/>
                <a:ea typeface="+mn-ea"/>
              </a:defRPr>
            </a:lvl1pPr>
          </a:lstStyle>
          <a:p>
            <a:pPr lvl="0"/>
            <a:r>
              <a:rPr lang="en-US" noProof="0"/>
              <a:t>Click to edit Master subtitle style</a:t>
            </a:r>
            <a:endParaRPr lang="en-US" noProof="0" dirty="0"/>
          </a:p>
        </p:txBody>
      </p:sp>
      <p:sp>
        <p:nvSpPr>
          <p:cNvPr id="20" name="SlideLogoText"/>
          <p:cNvSpPr>
            <a:spLocks noChangeArrowheads="1"/>
          </p:cNvSpPr>
          <p:nvPr userDrawn="1">
            <p:custDataLst>
              <p:tags r:id="rId4"/>
            </p:custDataLst>
          </p:nvPr>
        </p:nvSpPr>
        <p:spPr bwMode="auto">
          <a:xfrm>
            <a:off x="10052719" y="6565711"/>
            <a:ext cx="1284005" cy="15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913526" fontAlgn="base">
              <a:spcBef>
                <a:spcPct val="0"/>
              </a:spcBef>
              <a:spcAft>
                <a:spcPct val="0"/>
              </a:spcAft>
            </a:pPr>
            <a:r>
              <a:rPr lang="en-US" sz="1020" dirty="0">
                <a:solidFill>
                  <a:srgbClr val="FFFFFF"/>
                </a:solidFill>
              </a:rPr>
              <a:t>Westside Future Fund</a:t>
            </a:r>
          </a:p>
        </p:txBody>
      </p:sp>
      <p:sp>
        <p:nvSpPr>
          <p:cNvPr id="22" name="SlideLogoText"/>
          <p:cNvSpPr>
            <a:spLocks noChangeArrowheads="1"/>
          </p:cNvSpPr>
          <p:nvPr userDrawn="1">
            <p:custDataLst>
              <p:tags r:id="rId5"/>
            </p:custDataLst>
          </p:nvPr>
        </p:nvSpPr>
        <p:spPr bwMode="auto">
          <a:xfrm>
            <a:off x="3591726" y="5816326"/>
            <a:ext cx="6714778" cy="320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defTabSz="913526" fontAlgn="base">
              <a:spcBef>
                <a:spcPct val="0"/>
              </a:spcBef>
              <a:spcAft>
                <a:spcPct val="0"/>
              </a:spcAft>
            </a:pPr>
            <a:r>
              <a:rPr lang="en-US" sz="1020" dirty="0">
                <a:solidFill>
                  <a:srgbClr val="000000"/>
                </a:solidFill>
              </a:rPr>
              <a:t>This information is confidential and was prepared by Westside Future Fund; it is not to be relied on by any 3rd party without Westside Future Fund's prior written consent.</a:t>
            </a:r>
          </a:p>
        </p:txBody>
      </p:sp>
    </p:spTree>
    <p:extLst>
      <p:ext uri="{BB962C8B-B14F-4D97-AF65-F5344CB8AC3E}">
        <p14:creationId xmlns:p14="http://schemas.microsoft.com/office/powerpoint/2010/main" val="1254604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185E3E-B3C4-EC47-BC31-BBFF9DBB453E}" type="datetimeFigureOut">
              <a:rPr lang="en-US" smtClean="0">
                <a:solidFill>
                  <a:prstClr val="black"/>
                </a:solidFill>
              </a:rPr>
              <a:pPr/>
              <a:t>11/8/19</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8" name="Slide Number Placeholder 5">
            <a:extLst>
              <a:ext uri="{FF2B5EF4-FFF2-40B4-BE49-F238E27FC236}">
                <a16:creationId xmlns:a16="http://schemas.microsoft.com/office/drawing/2014/main" id="{2CC5CF45-EACB-4F86-AE23-6EFED4DFA33F}"/>
              </a:ext>
            </a:extLst>
          </p:cNvPr>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9" name="Straight Connector 8">
            <a:extLst>
              <a:ext uri="{FF2B5EF4-FFF2-40B4-BE49-F238E27FC236}">
                <a16:creationId xmlns:a16="http://schemas.microsoft.com/office/drawing/2014/main" id="{405D1E5F-DA7E-4E5F-8142-75A4581F6C08}"/>
              </a:ext>
            </a:extLst>
          </p:cNvPr>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292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31687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55292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92356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1_Picture with Caption">
    <p:bg>
      <p:bgPr>
        <a:solidFill>
          <a:srgbClr val="424142"/>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01397" y="5652546"/>
            <a:ext cx="5449007" cy="2724504"/>
          </a:xfrm>
          <a:prstGeom prst="rect">
            <a:avLst/>
          </a:prstGeom>
        </p:spPr>
      </p:pic>
      <p:sp>
        <p:nvSpPr>
          <p:cNvPr id="2" name="Title 1"/>
          <p:cNvSpPr>
            <a:spLocks noGrp="1"/>
          </p:cNvSpPr>
          <p:nvPr>
            <p:ph type="title" hasCustomPrompt="1"/>
          </p:nvPr>
        </p:nvSpPr>
        <p:spPr>
          <a:xfrm>
            <a:off x="947854" y="781396"/>
            <a:ext cx="3932237" cy="1600200"/>
          </a:xfrm>
        </p:spPr>
        <p:txBody>
          <a:bodyPr anchor="b">
            <a:normAutofit/>
          </a:bodyPr>
          <a:lstStyle>
            <a:lvl1pPr>
              <a:defRPr sz="3400" b="0" i="0">
                <a:solidFill>
                  <a:srgbClr val="FBD511"/>
                </a:solidFill>
                <a:latin typeface="BrownStd" charset="0"/>
                <a:ea typeface="BrownStd" charset="0"/>
                <a:cs typeface="BrownStd" charset="0"/>
              </a:defRPr>
            </a:lvl1pPr>
          </a:lstStyle>
          <a:p>
            <a:r>
              <a:rPr lang="en-US" dirty="0"/>
              <a:t>Photo Title</a:t>
            </a:r>
          </a:p>
        </p:txBody>
      </p:sp>
      <p:sp>
        <p:nvSpPr>
          <p:cNvPr id="3" name="Picture Placeholder 2"/>
          <p:cNvSpPr>
            <a:spLocks noGrp="1"/>
          </p:cNvSpPr>
          <p:nvPr>
            <p:ph type="pic" idx="1"/>
          </p:nvPr>
        </p:nvSpPr>
        <p:spPr>
          <a:xfrm>
            <a:off x="6093228" y="0"/>
            <a:ext cx="6098771" cy="6857999"/>
          </a:xfr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947854" y="2381596"/>
            <a:ext cx="3932237" cy="362914"/>
          </a:xfrm>
        </p:spPr>
        <p:txBody>
          <a:bodyPr>
            <a:normAutofit/>
          </a:bodyPr>
          <a:lstStyle>
            <a:lvl1pPr marL="0" indent="0">
              <a:buNone/>
              <a:defRPr sz="1200" b="1" i="0">
                <a:solidFill>
                  <a:schemeClr val="bg1"/>
                </a:solidFill>
                <a:latin typeface="BrownStd" charset="0"/>
                <a:ea typeface="BrownStd" charset="0"/>
                <a:cs typeface="BrownStd"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THE SUBTITLE.</a:t>
            </a:r>
          </a:p>
        </p:txBody>
      </p:sp>
      <p:sp>
        <p:nvSpPr>
          <p:cNvPr id="8" name="Text Placeholder 3"/>
          <p:cNvSpPr>
            <a:spLocks noGrp="1"/>
          </p:cNvSpPr>
          <p:nvPr>
            <p:ph type="body" sz="half" idx="13" hasCustomPrompt="1"/>
          </p:nvPr>
        </p:nvSpPr>
        <p:spPr>
          <a:xfrm>
            <a:off x="947854" y="3029988"/>
            <a:ext cx="3932237" cy="1314722"/>
          </a:xfrm>
        </p:spPr>
        <p:txBody>
          <a:bodyPr>
            <a:normAutofit/>
          </a:bodyPr>
          <a:lstStyle>
            <a:lvl1pPr marL="0" indent="0">
              <a:lnSpc>
                <a:spcPct val="200000"/>
              </a:lnSpc>
              <a:buNone/>
              <a:defRPr sz="1100" b="1" i="0" baseline="0">
                <a:solidFill>
                  <a:schemeClr val="bg1"/>
                </a:solidFill>
                <a:latin typeface="Avenir Book" charset="0"/>
                <a:ea typeface="Avenir Book" charset="0"/>
                <a:cs typeface="Avenir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the information about the photograph </a:t>
            </a:r>
            <a:br>
              <a:rPr lang="en-US" dirty="0"/>
            </a:br>
            <a:r>
              <a:rPr lang="en-US" dirty="0"/>
              <a:t>underneath the subtitle.</a:t>
            </a:r>
          </a:p>
        </p:txBody>
      </p:sp>
    </p:spTree>
    <p:extLst>
      <p:ext uri="{BB962C8B-B14F-4D97-AF65-F5344CB8AC3E}">
        <p14:creationId xmlns:p14="http://schemas.microsoft.com/office/powerpoint/2010/main" val="1451508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8" name="Title 1"/>
          <p:cNvSpPr txBox="1">
            <a:spLocks/>
          </p:cNvSpPr>
          <p:nvPr userDrawn="1"/>
        </p:nvSpPr>
        <p:spPr>
          <a:xfrm>
            <a:off x="838200" y="395969"/>
            <a:ext cx="10515600" cy="996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0">
                <a:solidFill>
                  <a:schemeClr val="tx1"/>
                </a:solidFill>
                <a:latin typeface="BrownStd Light" charset="0"/>
                <a:ea typeface="BrownStd Light" charset="0"/>
                <a:cs typeface="BrownStd Light" charset="0"/>
              </a:defRPr>
            </a:lvl1pPr>
          </a:lstStyle>
          <a:p>
            <a:r>
              <a:rPr lang="en-US" sz="4000" b="1" dirty="0">
                <a:solidFill>
                  <a:srgbClr val="424142"/>
                </a:solidFill>
                <a:latin typeface="BrownStd" charset="0"/>
                <a:ea typeface="BrownStd" charset="0"/>
                <a:cs typeface="BrownStd" charset="0"/>
              </a:rPr>
              <a:t>Slide With Lots of Copy 1</a:t>
            </a:r>
          </a:p>
        </p:txBody>
      </p:sp>
      <p:sp>
        <p:nvSpPr>
          <p:cNvPr id="9" name="TextBox 8"/>
          <p:cNvSpPr txBox="1"/>
          <p:nvPr userDrawn="1"/>
        </p:nvSpPr>
        <p:spPr>
          <a:xfrm>
            <a:off x="838200" y="1309414"/>
            <a:ext cx="10299192" cy="1031244"/>
          </a:xfrm>
          <a:prstGeom prst="rect">
            <a:avLst/>
          </a:prstGeom>
          <a:noFill/>
        </p:spPr>
        <p:txBody>
          <a:bodyPr wrap="square" rtlCol="0">
            <a:spAutoFit/>
          </a:bodyPr>
          <a:lstStyle/>
          <a:p>
            <a:pPr>
              <a:lnSpc>
                <a:spcPts val="2360"/>
              </a:lnSpc>
              <a:spcAft>
                <a:spcPts val="3000"/>
              </a:spcAft>
              <a:defRPr/>
            </a:pPr>
            <a:r>
              <a:rPr lang="en-US" dirty="0">
                <a:solidFill>
                  <a:srgbClr val="595959"/>
                </a:solidFill>
                <a:latin typeface="BrownStd" charset="0"/>
                <a:ea typeface="BrownStd" charset="0"/>
                <a:cs typeface="BrownStd" charset="0"/>
              </a:rPr>
              <a:t>This layout can be used for large quantities of text. This layout can be used for large quantities of text. This layout can be used for large quantities of text. This layout can be used for large quantities of text. This layout can be used for large quantities of text. </a:t>
            </a:r>
            <a:endParaRPr lang="en-US" dirty="0">
              <a:solidFill>
                <a:prstClr val="black"/>
              </a:solidFill>
              <a:latin typeface="BrownStd" charset="0"/>
              <a:ea typeface="BrownStd" charset="0"/>
              <a:cs typeface="BrownStd" charset="0"/>
            </a:endParaRPr>
          </a:p>
        </p:txBody>
      </p:sp>
      <p:cxnSp>
        <p:nvCxnSpPr>
          <p:cNvPr id="12" name="Straight Connector 11"/>
          <p:cNvCxnSpPr/>
          <p:nvPr userDrawn="1"/>
        </p:nvCxnSpPr>
        <p:spPr>
          <a:xfrm>
            <a:off x="838200" y="6071616"/>
            <a:ext cx="1040892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
        <p:nvSpPr>
          <p:cNvPr id="16" name="TextBox 15"/>
          <p:cNvSpPr txBox="1"/>
          <p:nvPr userDrawn="1"/>
        </p:nvSpPr>
        <p:spPr>
          <a:xfrm>
            <a:off x="829056" y="3547872"/>
            <a:ext cx="10125456" cy="2199907"/>
          </a:xfrm>
          <a:prstGeom prst="rect">
            <a:avLst/>
          </a:prstGeom>
          <a:noFill/>
        </p:spPr>
        <p:txBody>
          <a:bodyPr wrap="square" numCol="2" spcCol="548640" rtlCol="0" anchor="b">
            <a:noAutofit/>
          </a:bodyPr>
          <a:lstStyle/>
          <a:p>
            <a:pPr>
              <a:lnSpc>
                <a:spcPts val="2480"/>
              </a:lnSpc>
            </a:pPr>
            <a:r>
              <a:rPr lang="en-US" sz="140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 One definition is ‘restoring strength’ and making this historic part of the heart of our city healthy and strong again is vital to the long-term success and vitality not only of the area but all.</a:t>
            </a:r>
          </a:p>
          <a:p>
            <a:pPr>
              <a:lnSpc>
                <a:spcPts val="2480"/>
              </a:lnSpc>
            </a:pPr>
            <a:r>
              <a:rPr lang="en-US" sz="140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a:t>
            </a:r>
            <a:endParaRPr lang="en-US" sz="1400" dirty="0">
              <a:solidFill>
                <a:prstClr val="black"/>
              </a:solidFill>
            </a:endParaRPr>
          </a:p>
        </p:txBody>
      </p:sp>
      <p:sp>
        <p:nvSpPr>
          <p:cNvPr id="10" name="Slide Number Placeholder 5"/>
          <p:cNvSpPr txBox="1">
            <a:spLocks/>
          </p:cNvSpPr>
          <p:nvPr userDrawn="1"/>
        </p:nvSpPr>
        <p:spPr>
          <a:xfrm>
            <a:off x="11461898" y="6311900"/>
            <a:ext cx="5319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z="1500" baseline="0" smtClean="0">
                <a:solidFill>
                  <a:srgbClr val="424142"/>
                </a:solidFill>
              </a:rPr>
              <a:pPr/>
              <a:t>‹#›</a:t>
            </a:fld>
            <a:endParaRPr lang="en-US" sz="1500" baseline="0" dirty="0">
              <a:solidFill>
                <a:srgbClr val="424142"/>
              </a:solidFill>
            </a:endParaRPr>
          </a:p>
        </p:txBody>
      </p:sp>
      <p:cxnSp>
        <p:nvCxnSpPr>
          <p:cNvPr id="11" name="Straight Connector 10"/>
          <p:cNvCxnSpPr/>
          <p:nvPr userDrawn="1"/>
        </p:nvCxnSpPr>
        <p:spPr>
          <a:xfrm flipV="1">
            <a:off x="11711351" y="6171902"/>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279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14" name="Text Placeholder 4"/>
          <p:cNvSpPr>
            <a:spLocks noGrp="1"/>
          </p:cNvSpPr>
          <p:nvPr>
            <p:ph type="body" sz="quarter" idx="12"/>
          </p:nvPr>
        </p:nvSpPr>
        <p:spPr>
          <a:xfrm>
            <a:off x="837882" y="395969"/>
            <a:ext cx="10409238" cy="1030287"/>
          </a:xfrm>
        </p:spPr>
        <p:txBody>
          <a:bodyPr anchor="ctr">
            <a:normAutofit/>
          </a:bodyPr>
          <a:lstStyle>
            <a:lvl1pPr marL="0" indent="0">
              <a:buNone/>
              <a:defRPr sz="4000" b="1">
                <a:solidFill>
                  <a:srgbClr val="424142"/>
                </a:solidFill>
                <a:latin typeface="BrownStd" charset="0"/>
                <a:ea typeface="BrownStd" charset="0"/>
                <a:cs typeface="BrownStd" charset="0"/>
              </a:defRPr>
            </a:lvl1pPr>
            <a:lvl2pPr>
              <a:defRPr>
                <a:solidFill>
                  <a:srgbClr val="595959"/>
                </a:solidFill>
                <a:latin typeface="BrownStd" charset="0"/>
                <a:ea typeface="BrownStd" charset="0"/>
                <a:cs typeface="BrownStd" charset="0"/>
              </a:defRPr>
            </a:lvl2pPr>
            <a:lvl3pPr>
              <a:defRPr>
                <a:solidFill>
                  <a:srgbClr val="595959"/>
                </a:solidFill>
                <a:latin typeface="BrownStd" charset="0"/>
                <a:ea typeface="BrownStd" charset="0"/>
                <a:cs typeface="BrownStd" charset="0"/>
              </a:defRPr>
            </a:lvl3pPr>
            <a:lvl4pPr>
              <a:defRPr>
                <a:solidFill>
                  <a:srgbClr val="595959"/>
                </a:solidFill>
                <a:latin typeface="BrownStd" charset="0"/>
                <a:ea typeface="BrownStd" charset="0"/>
                <a:cs typeface="BrownStd" charset="0"/>
              </a:defRPr>
            </a:lvl4pPr>
            <a:lvl5pPr>
              <a:defRPr>
                <a:solidFill>
                  <a:srgbClr val="595959"/>
                </a:solidFill>
                <a:latin typeface="BrownStd" charset="0"/>
                <a:ea typeface="BrownStd" charset="0"/>
                <a:cs typeface="BrownStd" charset="0"/>
              </a:defRPr>
            </a:lvl5pPr>
          </a:lstStyle>
          <a:p>
            <a:pPr lvl="0"/>
            <a:r>
              <a:rPr lang="en-US" dirty="0"/>
              <a:t>Click to edit Master text styles</a:t>
            </a:r>
          </a:p>
        </p:txBody>
      </p:sp>
      <p:sp>
        <p:nvSpPr>
          <p:cNvPr id="3" name="Content Placeholder 2"/>
          <p:cNvSpPr>
            <a:spLocks noGrp="1"/>
          </p:cNvSpPr>
          <p:nvPr>
            <p:ph sz="quarter" idx="10"/>
          </p:nvPr>
        </p:nvSpPr>
        <p:spPr>
          <a:xfrm>
            <a:off x="838201" y="2339975"/>
            <a:ext cx="10409238" cy="3565525"/>
          </a:xfrm>
        </p:spPr>
        <p:txBody>
          <a:bodyPr/>
          <a:lstStyle>
            <a:lvl1pPr>
              <a:defRPr>
                <a:solidFill>
                  <a:srgbClr val="595959"/>
                </a:solidFill>
                <a:latin typeface="BrownStd" charset="0"/>
                <a:ea typeface="BrownStd" charset="0"/>
                <a:cs typeface="BrownStd" charset="0"/>
              </a:defRPr>
            </a:lvl1pPr>
            <a:lvl2pPr>
              <a:defRPr>
                <a:solidFill>
                  <a:srgbClr val="595959"/>
                </a:solidFill>
                <a:latin typeface="BrownStd" charset="0"/>
                <a:ea typeface="BrownStd" charset="0"/>
                <a:cs typeface="BrownStd" charset="0"/>
              </a:defRPr>
            </a:lvl2pPr>
            <a:lvl3pPr>
              <a:defRPr>
                <a:solidFill>
                  <a:srgbClr val="595959"/>
                </a:solidFill>
                <a:latin typeface="BrownStd" charset="0"/>
                <a:ea typeface="BrownStd" charset="0"/>
                <a:cs typeface="BrownStd" charset="0"/>
              </a:defRPr>
            </a:lvl3pPr>
            <a:lvl4pPr>
              <a:defRPr>
                <a:solidFill>
                  <a:srgbClr val="595959"/>
                </a:solidFill>
                <a:latin typeface="BrownStd" charset="0"/>
                <a:ea typeface="BrownStd" charset="0"/>
                <a:cs typeface="BrownStd" charset="0"/>
              </a:defRPr>
            </a:lvl4pPr>
            <a:lvl5pPr>
              <a:defRPr>
                <a:solidFill>
                  <a:srgbClr val="595959"/>
                </a:solidFill>
                <a:latin typeface="BrownStd" charset="0"/>
                <a:ea typeface="BrownStd" charset="0"/>
                <a:cs typeface="Brown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p:nvPr>
        </p:nvSpPr>
        <p:spPr>
          <a:xfrm>
            <a:off x="838200" y="1309688"/>
            <a:ext cx="10409238" cy="1030287"/>
          </a:xfrm>
        </p:spPr>
        <p:txBody>
          <a:bodyPr/>
          <a:lstStyle>
            <a:lvl1pPr>
              <a:defRPr>
                <a:solidFill>
                  <a:srgbClr val="595959"/>
                </a:solidFill>
                <a:latin typeface="BrownStd" charset="0"/>
                <a:ea typeface="BrownStd" charset="0"/>
                <a:cs typeface="BrownStd" charset="0"/>
              </a:defRPr>
            </a:lvl1pPr>
            <a:lvl2pPr>
              <a:defRPr>
                <a:solidFill>
                  <a:srgbClr val="595959"/>
                </a:solidFill>
                <a:latin typeface="BrownStd" charset="0"/>
                <a:ea typeface="BrownStd" charset="0"/>
                <a:cs typeface="BrownStd" charset="0"/>
              </a:defRPr>
            </a:lvl2pPr>
            <a:lvl3pPr>
              <a:defRPr>
                <a:solidFill>
                  <a:srgbClr val="595959"/>
                </a:solidFill>
                <a:latin typeface="BrownStd" charset="0"/>
                <a:ea typeface="BrownStd" charset="0"/>
                <a:cs typeface="BrownStd" charset="0"/>
              </a:defRPr>
            </a:lvl3pPr>
            <a:lvl4pPr>
              <a:defRPr>
                <a:solidFill>
                  <a:srgbClr val="595959"/>
                </a:solidFill>
                <a:latin typeface="BrownStd" charset="0"/>
                <a:ea typeface="BrownStd" charset="0"/>
                <a:cs typeface="BrownStd" charset="0"/>
              </a:defRPr>
            </a:lvl4pPr>
            <a:lvl5pPr>
              <a:defRPr>
                <a:solidFill>
                  <a:srgbClr val="595959"/>
                </a:solidFill>
                <a:latin typeface="BrownStd" charset="0"/>
                <a:ea typeface="BrownStd" charset="0"/>
                <a:cs typeface="BrownStd"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6497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alphaModFix amt="4000"/>
            <a:extLst>
              <a:ext uri="{28A0092B-C50C-407E-A947-70E740481C1C}">
                <a14:useLocalDpi xmlns:a14="http://schemas.microsoft.com/office/drawing/2010/main"/>
              </a:ext>
            </a:extLst>
          </a:blip>
          <a:stretch>
            <a:fillRect/>
          </a:stretch>
        </p:blipFill>
        <p:spPr>
          <a:xfrm>
            <a:off x="3403688" y="1938384"/>
            <a:ext cx="8788312" cy="4919616"/>
          </a:xfrm>
          <a:prstGeom prst="rect">
            <a:avLst/>
          </a:prstGeom>
          <a:effectLst>
            <a:outerShdw blurRad="50800" dist="50800" dir="5400000" algn="ctr" rotWithShape="0">
              <a:srgbClr val="000000">
                <a:alpha val="0"/>
              </a:srgbClr>
            </a:outerShdw>
          </a:effectLst>
        </p:spPr>
      </p:pic>
      <p:pic>
        <p:nvPicPr>
          <p:cNvPr id="15" name="Picture 14"/>
          <p:cNvPicPr>
            <a:picLocks noChangeAspect="1"/>
          </p:cNvPicPr>
          <p:nvPr userDrawn="1"/>
        </p:nvPicPr>
        <p:blipFill>
          <a:blip r:embed="rId2" cstate="print">
            <a:alphaModFix amt="4000"/>
            <a:extLst>
              <a:ext uri="{28A0092B-C50C-407E-A947-70E740481C1C}">
                <a14:useLocalDpi xmlns:a14="http://schemas.microsoft.com/office/drawing/2010/main"/>
              </a:ext>
            </a:extLst>
          </a:blip>
          <a:stretch>
            <a:fillRect/>
          </a:stretch>
        </p:blipFill>
        <p:spPr>
          <a:xfrm flipH="1" flipV="1">
            <a:off x="0" y="0"/>
            <a:ext cx="3462692" cy="1938383"/>
          </a:xfrm>
          <a:prstGeom prst="rect">
            <a:avLst/>
          </a:prstGeom>
          <a:effectLst>
            <a:outerShdw blurRad="50800" dist="50800" dir="5400000" algn="ctr" rotWithShape="0">
              <a:srgbClr val="000000">
                <a:alpha val="0"/>
              </a:srgbClr>
            </a:outerShdw>
          </a:effectLst>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Tree>
    <p:extLst>
      <p:ext uri="{BB962C8B-B14F-4D97-AF65-F5344CB8AC3E}">
        <p14:creationId xmlns:p14="http://schemas.microsoft.com/office/powerpoint/2010/main" val="1996309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alphaModFix amt="4000"/>
            <a:extLst>
              <a:ext uri="{28A0092B-C50C-407E-A947-70E740481C1C}">
                <a14:useLocalDpi xmlns:a14="http://schemas.microsoft.com/office/drawing/2010/main"/>
              </a:ext>
            </a:extLst>
          </a:blip>
          <a:stretch>
            <a:fillRect/>
          </a:stretch>
        </p:blipFill>
        <p:spPr>
          <a:xfrm>
            <a:off x="3403688" y="1938384"/>
            <a:ext cx="8788312" cy="4919616"/>
          </a:xfrm>
          <a:prstGeom prst="rect">
            <a:avLst/>
          </a:prstGeom>
          <a:effectLst>
            <a:outerShdw blurRad="50800" dist="50800" dir="5400000" algn="ctr" rotWithShape="0">
              <a:srgbClr val="000000">
                <a:alpha val="0"/>
              </a:srgbClr>
            </a:outerShdw>
          </a:effectLst>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pic>
        <p:nvPicPr>
          <p:cNvPr id="11" name="Picture 10"/>
          <p:cNvPicPr>
            <a:picLocks noChangeAspect="1"/>
          </p:cNvPicPr>
          <p:nvPr userDrawn="1"/>
        </p:nvPicPr>
        <p:blipFill>
          <a:blip r:embed="rId2" cstate="print">
            <a:alphaModFix amt="4000"/>
            <a:extLst>
              <a:ext uri="{28A0092B-C50C-407E-A947-70E740481C1C}">
                <a14:useLocalDpi xmlns:a14="http://schemas.microsoft.com/office/drawing/2010/main"/>
              </a:ext>
            </a:extLst>
          </a:blip>
          <a:stretch>
            <a:fillRect/>
          </a:stretch>
        </p:blipFill>
        <p:spPr>
          <a:xfrm flipH="1" flipV="1">
            <a:off x="0" y="0"/>
            <a:ext cx="3462692" cy="1938383"/>
          </a:xfrm>
          <a:prstGeom prst="rect">
            <a:avLst/>
          </a:prstGeom>
          <a:effectLst>
            <a:outerShdw blurRad="50800" dist="50800" dir="5400000" algn="ctr" rotWithShape="0">
              <a:srgbClr val="000000">
                <a:alpha val="0"/>
              </a:srgbClr>
            </a:outerShdw>
          </a:effectLst>
        </p:spPr>
      </p:pic>
      <p:sp>
        <p:nvSpPr>
          <p:cNvPr id="8" name="TextBox 7"/>
          <p:cNvSpPr txBox="1"/>
          <p:nvPr userDrawn="1"/>
        </p:nvSpPr>
        <p:spPr>
          <a:xfrm>
            <a:off x="827566" y="630703"/>
            <a:ext cx="8071885" cy="1815882"/>
          </a:xfrm>
          <a:prstGeom prst="rect">
            <a:avLst/>
          </a:prstGeom>
          <a:noFill/>
        </p:spPr>
        <p:txBody>
          <a:bodyPr wrap="square" rtlCol="0">
            <a:spAutoFit/>
          </a:bodyPr>
          <a:lstStyle/>
          <a:p>
            <a:pPr>
              <a:defRPr/>
            </a:pPr>
            <a:r>
              <a:rPr lang="en-US" sz="3200" dirty="0">
                <a:solidFill>
                  <a:srgbClr val="595959"/>
                </a:solidFill>
                <a:latin typeface="BrownStd" charset="0"/>
                <a:ea typeface="BrownStd" charset="0"/>
                <a:cs typeface="BrownStd" charset="0"/>
              </a:rPr>
              <a:t>Restoring the strength of the Westside</a:t>
            </a:r>
          </a:p>
          <a:p>
            <a:pPr>
              <a:defRPr/>
            </a:pPr>
            <a:r>
              <a:rPr lang="en-US" sz="4800" b="1" dirty="0">
                <a:solidFill>
                  <a:srgbClr val="595959"/>
                </a:solidFill>
                <a:latin typeface="BrownStd" charset="0"/>
                <a:ea typeface="BrownStd" charset="0"/>
                <a:cs typeface="BrownStd" charset="0"/>
              </a:rPr>
              <a:t>creates opportunity</a:t>
            </a:r>
            <a:r>
              <a:rPr lang="is-IS" sz="4800" dirty="0">
                <a:solidFill>
                  <a:srgbClr val="595959"/>
                </a:solidFill>
                <a:latin typeface="BrownStd" charset="0"/>
                <a:ea typeface="BrownStd" charset="0"/>
                <a:cs typeface="BrownStd" charset="0"/>
              </a:rPr>
              <a:t>…</a:t>
            </a:r>
          </a:p>
          <a:p>
            <a:pPr>
              <a:defRPr/>
            </a:pPr>
            <a:endParaRPr lang="is-IS" sz="3200" dirty="0">
              <a:solidFill>
                <a:srgbClr val="595959"/>
              </a:solidFill>
              <a:latin typeface="BrownStd" charset="0"/>
              <a:ea typeface="BrownStd" charset="0"/>
              <a:cs typeface="BrownStd" charset="0"/>
            </a:endParaRPr>
          </a:p>
        </p:txBody>
      </p:sp>
    </p:spTree>
    <p:extLst>
      <p:ext uri="{BB962C8B-B14F-4D97-AF65-F5344CB8AC3E}">
        <p14:creationId xmlns:p14="http://schemas.microsoft.com/office/powerpoint/2010/main" val="3017227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79694" y="5763260"/>
            <a:ext cx="2169640" cy="109728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flipV="1">
            <a:off x="-1794970" y="20828"/>
            <a:ext cx="13560250" cy="6858000"/>
          </a:xfrm>
          <a:prstGeom prst="rect">
            <a:avLst/>
          </a:prstGeom>
        </p:spPr>
      </p:pic>
      <p:sp>
        <p:nvSpPr>
          <p:cNvPr id="8" name="Title 1"/>
          <p:cNvSpPr txBox="1">
            <a:spLocks/>
          </p:cNvSpPr>
          <p:nvPr userDrawn="1"/>
        </p:nvSpPr>
        <p:spPr>
          <a:xfrm>
            <a:off x="838200" y="395969"/>
            <a:ext cx="10515600" cy="996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0">
                <a:solidFill>
                  <a:schemeClr val="tx1"/>
                </a:solidFill>
                <a:latin typeface="BrownStd Light" charset="0"/>
                <a:ea typeface="BrownStd Light" charset="0"/>
                <a:cs typeface="BrownStd Light" charset="0"/>
              </a:defRPr>
            </a:lvl1pPr>
          </a:lstStyle>
          <a:p>
            <a:r>
              <a:rPr lang="en-US" sz="4000" b="1" dirty="0">
                <a:solidFill>
                  <a:srgbClr val="424142"/>
                </a:solidFill>
                <a:latin typeface="BrownStd" charset="0"/>
                <a:ea typeface="BrownStd" charset="0"/>
                <a:cs typeface="BrownStd" charset="0"/>
              </a:rPr>
              <a:t>Slide With Less Copy 2</a:t>
            </a:r>
          </a:p>
        </p:txBody>
      </p:sp>
      <p:sp>
        <p:nvSpPr>
          <p:cNvPr id="9" name="TextBox 8"/>
          <p:cNvSpPr txBox="1"/>
          <p:nvPr userDrawn="1"/>
        </p:nvSpPr>
        <p:spPr>
          <a:xfrm>
            <a:off x="838200" y="1245406"/>
            <a:ext cx="10299192" cy="400110"/>
          </a:xfrm>
          <a:prstGeom prst="rect">
            <a:avLst/>
          </a:prstGeom>
          <a:noFill/>
        </p:spPr>
        <p:txBody>
          <a:bodyPr wrap="square" rtlCol="0">
            <a:spAutoFit/>
          </a:bodyPr>
          <a:lstStyle/>
          <a:p>
            <a:pPr>
              <a:lnSpc>
                <a:spcPts val="2360"/>
              </a:lnSpc>
              <a:spcAft>
                <a:spcPts val="3000"/>
              </a:spcAft>
              <a:defRPr/>
            </a:pPr>
            <a:r>
              <a:rPr lang="en-US" dirty="0">
                <a:solidFill>
                  <a:srgbClr val="595959"/>
                </a:solidFill>
                <a:latin typeface="BrownStd" charset="0"/>
                <a:ea typeface="BrownStd" charset="0"/>
                <a:cs typeface="BrownStd" charset="0"/>
              </a:rPr>
              <a:t>This layout can be used for smaller quantities of text. </a:t>
            </a:r>
            <a:endParaRPr lang="en-US" dirty="0">
              <a:solidFill>
                <a:prstClr val="black"/>
              </a:solidFill>
              <a:latin typeface="BrownStd" charset="0"/>
              <a:ea typeface="BrownStd" charset="0"/>
              <a:cs typeface="BrownStd" charset="0"/>
            </a:endParaRPr>
          </a:p>
        </p:txBody>
      </p:sp>
      <p:cxnSp>
        <p:nvCxnSpPr>
          <p:cNvPr id="12" name="Straight Connector 11"/>
          <p:cNvCxnSpPr/>
          <p:nvPr userDrawn="1"/>
        </p:nvCxnSpPr>
        <p:spPr>
          <a:xfrm>
            <a:off x="-502920" y="1929384"/>
            <a:ext cx="1175004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829056" y="2132946"/>
            <a:ext cx="6358128" cy="2711971"/>
          </a:xfrm>
          <a:prstGeom prst="rect">
            <a:avLst/>
          </a:prstGeom>
          <a:noFill/>
        </p:spPr>
        <p:txBody>
          <a:bodyPr wrap="square" numCol="1" spcCol="548640" rtlCol="0" anchor="t">
            <a:noAutofit/>
          </a:bodyPr>
          <a:lstStyle/>
          <a:p>
            <a:pPr>
              <a:lnSpc>
                <a:spcPts val="2440"/>
              </a:lnSpc>
            </a:pPr>
            <a:r>
              <a:rPr lang="en-US" sz="140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 One definition is ‘restoring strength’ and making this historic part of the heart of our city healthy and strong again is vital to the long-term success and vitality not only of the area but all of Atlanta …”</a:t>
            </a:r>
            <a:endParaRPr lang="en-US" sz="1400" dirty="0">
              <a:solidFill>
                <a:prstClr val="black"/>
              </a:solidFill>
            </a:endParaRPr>
          </a:p>
        </p:txBody>
      </p:sp>
      <p:sp>
        <p:nvSpPr>
          <p:cNvPr id="10" name="Slide Number Placeholder 5"/>
          <p:cNvSpPr txBox="1">
            <a:spLocks/>
          </p:cNvSpPr>
          <p:nvPr userDrawn="1"/>
        </p:nvSpPr>
        <p:spPr>
          <a:xfrm>
            <a:off x="11461898" y="6311900"/>
            <a:ext cx="5319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z="1500" baseline="0" smtClean="0">
                <a:solidFill>
                  <a:srgbClr val="424142"/>
                </a:solidFill>
              </a:rPr>
              <a:pPr/>
              <a:t>‹#›</a:t>
            </a:fld>
            <a:endParaRPr lang="en-US" sz="1500" baseline="0" dirty="0">
              <a:solidFill>
                <a:srgbClr val="424142"/>
              </a:solidFill>
            </a:endParaRPr>
          </a:p>
        </p:txBody>
      </p:sp>
      <p:cxnSp>
        <p:nvCxnSpPr>
          <p:cNvPr id="11" name="Straight Connector 10"/>
          <p:cNvCxnSpPr/>
          <p:nvPr userDrawn="1"/>
        </p:nvCxnSpPr>
        <p:spPr>
          <a:xfrm flipV="1">
            <a:off x="11711351" y="6171902"/>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713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955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79694" y="5763260"/>
            <a:ext cx="2169640" cy="1097280"/>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flipV="1">
            <a:off x="-1794970" y="2540"/>
            <a:ext cx="13560250" cy="6858000"/>
          </a:xfrm>
          <a:prstGeom prst="rect">
            <a:avLst/>
          </a:prstGeom>
        </p:spPr>
      </p:pic>
      <p:cxnSp>
        <p:nvCxnSpPr>
          <p:cNvPr id="17" name="Straight Connector 16"/>
          <p:cNvCxnSpPr/>
          <p:nvPr userDrawn="1"/>
        </p:nvCxnSpPr>
        <p:spPr>
          <a:xfrm>
            <a:off x="0" y="6163056"/>
            <a:ext cx="10817352"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userDrawn="1"/>
        </p:nvSpPr>
        <p:spPr>
          <a:xfrm>
            <a:off x="838200" y="395969"/>
            <a:ext cx="10515600" cy="996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0">
                <a:solidFill>
                  <a:schemeClr val="tx1"/>
                </a:solidFill>
                <a:latin typeface="BrownStd Light" charset="0"/>
                <a:ea typeface="BrownStd Light" charset="0"/>
                <a:cs typeface="BrownStd Light" charset="0"/>
              </a:defRPr>
            </a:lvl1pPr>
          </a:lstStyle>
          <a:p>
            <a:r>
              <a:rPr lang="en-US" sz="4000" b="1" dirty="0">
                <a:solidFill>
                  <a:srgbClr val="424142"/>
                </a:solidFill>
                <a:latin typeface="BrownStd" charset="0"/>
                <a:ea typeface="BrownStd" charset="0"/>
                <a:cs typeface="BrownStd" charset="0"/>
              </a:rPr>
              <a:t>Slide With Lots of Copy 2</a:t>
            </a:r>
          </a:p>
        </p:txBody>
      </p:sp>
      <p:sp>
        <p:nvSpPr>
          <p:cNvPr id="9" name="TextBox 8"/>
          <p:cNvSpPr txBox="1"/>
          <p:nvPr userDrawn="1"/>
        </p:nvSpPr>
        <p:spPr>
          <a:xfrm>
            <a:off x="838200" y="1309414"/>
            <a:ext cx="10299192" cy="1031244"/>
          </a:xfrm>
          <a:prstGeom prst="rect">
            <a:avLst/>
          </a:prstGeom>
          <a:noFill/>
        </p:spPr>
        <p:txBody>
          <a:bodyPr wrap="square" rtlCol="0">
            <a:spAutoFit/>
          </a:bodyPr>
          <a:lstStyle/>
          <a:p>
            <a:pPr>
              <a:lnSpc>
                <a:spcPts val="2360"/>
              </a:lnSpc>
              <a:spcAft>
                <a:spcPts val="3000"/>
              </a:spcAft>
              <a:defRPr/>
            </a:pPr>
            <a:r>
              <a:rPr lang="en-US" dirty="0">
                <a:solidFill>
                  <a:srgbClr val="595959"/>
                </a:solidFill>
                <a:latin typeface="BrownStd" charset="0"/>
                <a:ea typeface="BrownStd" charset="0"/>
                <a:cs typeface="BrownStd" charset="0"/>
              </a:rPr>
              <a:t>This layout can be used for large quantities of text. This layout can be used for large quantities of text. This layout can be used for large quantities of text. This layout can be used for large quantities of text. This layout can be used for large quantities of text. </a:t>
            </a:r>
            <a:endParaRPr lang="en-US" dirty="0">
              <a:solidFill>
                <a:prstClr val="black"/>
              </a:solidFill>
              <a:latin typeface="BrownStd" charset="0"/>
              <a:ea typeface="BrownStd" charset="0"/>
              <a:cs typeface="BrownStd" charset="0"/>
            </a:endParaRP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
        <p:nvSpPr>
          <p:cNvPr id="14" name="TextBox 13"/>
          <p:cNvSpPr txBox="1"/>
          <p:nvPr userDrawn="1"/>
        </p:nvSpPr>
        <p:spPr>
          <a:xfrm>
            <a:off x="829056" y="3547872"/>
            <a:ext cx="10125456" cy="2199907"/>
          </a:xfrm>
          <a:prstGeom prst="rect">
            <a:avLst/>
          </a:prstGeom>
          <a:noFill/>
        </p:spPr>
        <p:txBody>
          <a:bodyPr wrap="square" numCol="2" spcCol="548640" rtlCol="0" anchor="b">
            <a:noAutofit/>
          </a:bodyPr>
          <a:lstStyle/>
          <a:p>
            <a:pPr>
              <a:lnSpc>
                <a:spcPts val="2480"/>
              </a:lnSpc>
            </a:pPr>
            <a:r>
              <a:rPr lang="en-US" sz="140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 One definition is ‘restoring strength’ and making this historic part of the heart of our city healthy and strong again is vital to the long-term success and vitality not only of the area but all.</a:t>
            </a:r>
          </a:p>
          <a:p>
            <a:pPr>
              <a:lnSpc>
                <a:spcPts val="2480"/>
              </a:lnSpc>
            </a:pPr>
            <a:r>
              <a:rPr lang="en-US" sz="140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a:t>
            </a:r>
            <a:endParaRPr lang="en-US" sz="1400" dirty="0">
              <a:solidFill>
                <a:prstClr val="black"/>
              </a:solidFill>
            </a:endParaRPr>
          </a:p>
        </p:txBody>
      </p:sp>
    </p:spTree>
    <p:extLst>
      <p:ext uri="{BB962C8B-B14F-4D97-AF65-F5344CB8AC3E}">
        <p14:creationId xmlns:p14="http://schemas.microsoft.com/office/powerpoint/2010/main" val="3248670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rgbClr val="FBD51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1140348" y="-73850"/>
            <a:ext cx="12387468" cy="6934390"/>
          </a:xfrm>
          <a:prstGeom prst="rect">
            <a:avLst/>
          </a:prstGeom>
        </p:spPr>
      </p:pic>
      <p:cxnSp>
        <p:nvCxnSpPr>
          <p:cNvPr id="12" name="Straight Connector 11"/>
          <p:cNvCxnSpPr/>
          <p:nvPr userDrawn="1"/>
        </p:nvCxnSpPr>
        <p:spPr>
          <a:xfrm>
            <a:off x="-502920" y="1929384"/>
            <a:ext cx="1175004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Tree>
    <p:extLst>
      <p:ext uri="{BB962C8B-B14F-4D97-AF65-F5344CB8AC3E}">
        <p14:creationId xmlns:p14="http://schemas.microsoft.com/office/powerpoint/2010/main" val="1274024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rgbClr val="FBD51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1140348" y="-73850"/>
            <a:ext cx="12387468" cy="693439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
        <p:nvSpPr>
          <p:cNvPr id="8" name="TextBox 7"/>
          <p:cNvSpPr txBox="1"/>
          <p:nvPr userDrawn="1"/>
        </p:nvSpPr>
        <p:spPr>
          <a:xfrm>
            <a:off x="827566" y="630703"/>
            <a:ext cx="8071885" cy="1815882"/>
          </a:xfrm>
          <a:prstGeom prst="rect">
            <a:avLst/>
          </a:prstGeom>
          <a:noFill/>
        </p:spPr>
        <p:txBody>
          <a:bodyPr wrap="square" rtlCol="0">
            <a:spAutoFit/>
          </a:bodyPr>
          <a:lstStyle/>
          <a:p>
            <a:pPr>
              <a:defRPr/>
            </a:pPr>
            <a:r>
              <a:rPr lang="en-US" sz="3200" dirty="0">
                <a:solidFill>
                  <a:srgbClr val="595959"/>
                </a:solidFill>
                <a:latin typeface="BrownStd" charset="0"/>
                <a:ea typeface="BrownStd" charset="0"/>
                <a:cs typeface="BrownStd" charset="0"/>
              </a:rPr>
              <a:t>Restoring the strength of the Westside</a:t>
            </a:r>
          </a:p>
          <a:p>
            <a:pPr>
              <a:defRPr/>
            </a:pPr>
            <a:r>
              <a:rPr lang="en-US" sz="4800" b="1" dirty="0">
                <a:solidFill>
                  <a:srgbClr val="595959"/>
                </a:solidFill>
                <a:latin typeface="BrownStd" charset="0"/>
                <a:ea typeface="BrownStd" charset="0"/>
                <a:cs typeface="BrownStd" charset="0"/>
              </a:rPr>
              <a:t>creates opportunity</a:t>
            </a:r>
            <a:r>
              <a:rPr lang="is-IS" sz="4800" dirty="0">
                <a:solidFill>
                  <a:srgbClr val="595959"/>
                </a:solidFill>
                <a:latin typeface="BrownStd" charset="0"/>
                <a:ea typeface="BrownStd" charset="0"/>
                <a:cs typeface="BrownStd" charset="0"/>
              </a:rPr>
              <a:t>…</a:t>
            </a:r>
          </a:p>
          <a:p>
            <a:pPr>
              <a:defRPr/>
            </a:pPr>
            <a:endParaRPr lang="is-IS" sz="3200" dirty="0">
              <a:solidFill>
                <a:srgbClr val="595959"/>
              </a:solidFill>
              <a:latin typeface="BrownStd" charset="0"/>
              <a:ea typeface="BrownStd" charset="0"/>
              <a:cs typeface="BrownStd" charset="0"/>
            </a:endParaRPr>
          </a:p>
        </p:txBody>
      </p:sp>
    </p:spTree>
    <p:extLst>
      <p:ext uri="{BB962C8B-B14F-4D97-AF65-F5344CB8AC3E}">
        <p14:creationId xmlns:p14="http://schemas.microsoft.com/office/powerpoint/2010/main" val="482040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rgbClr val="FBD51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1267673" y="-7062"/>
            <a:ext cx="12263622" cy="6865061"/>
          </a:xfrm>
          <a:prstGeom prst="rect">
            <a:avLst/>
          </a:prstGeom>
        </p:spPr>
      </p:pic>
      <p:sp>
        <p:nvSpPr>
          <p:cNvPr id="2" name="TextBox 1"/>
          <p:cNvSpPr txBox="1"/>
          <p:nvPr userDrawn="1"/>
        </p:nvSpPr>
        <p:spPr>
          <a:xfrm>
            <a:off x="11929730" y="6145619"/>
            <a:ext cx="914400" cy="914400"/>
          </a:xfrm>
          <a:prstGeom prst="rect">
            <a:avLst/>
          </a:prstGeom>
          <a:noFill/>
        </p:spPr>
        <p:txBody>
          <a:bodyPr wrap="none" numCol="2" spcCol="548640" rtlCol="0" anchor="b">
            <a:noAutofit/>
          </a:bodyPr>
          <a:lstStyle/>
          <a:p>
            <a:pPr>
              <a:lnSpc>
                <a:spcPts val="2480"/>
              </a:lnSpc>
            </a:pPr>
            <a:endParaRPr lang="en-US" sz="1400" dirty="0">
              <a:solidFill>
                <a:srgbClr val="595959"/>
              </a:solidFill>
              <a:latin typeface="BrownStd" charset="0"/>
              <a:ea typeface="BrownStd" charset="0"/>
              <a:cs typeface="BrownStd" charset="0"/>
            </a:endParaRPr>
          </a:p>
        </p:txBody>
      </p:sp>
    </p:spTree>
    <p:extLst>
      <p:ext uri="{BB962C8B-B14F-4D97-AF65-F5344CB8AC3E}">
        <p14:creationId xmlns:p14="http://schemas.microsoft.com/office/powerpoint/2010/main" val="4251514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7" name="Straight Connector 6"/>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838200" y="6071616"/>
            <a:ext cx="1040892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cxnSp>
        <p:nvCxnSpPr>
          <p:cNvPr id="15" name="Straight Connector 14"/>
          <p:cNvCxnSpPr/>
          <p:nvPr userDrawn="1"/>
        </p:nvCxnSpPr>
        <p:spPr>
          <a:xfrm>
            <a:off x="-502920" y="1929384"/>
            <a:ext cx="1175004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432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19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685" y="924529"/>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16685" y="2385023"/>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448800" y="6574019"/>
            <a:ext cx="2743200" cy="331932"/>
          </a:xfrm>
          <a:prstGeom prst="rect">
            <a:avLst/>
          </a:prstGeom>
        </p:spPr>
        <p:txBody>
          <a:bodyPr/>
          <a:lstStyle>
            <a:lvl1pPr>
              <a:defRPr>
                <a:solidFill>
                  <a:schemeClr val="bg1">
                    <a:lumMod val="65000"/>
                  </a:schemeClr>
                </a:solidFill>
              </a:defRPr>
            </a:lvl1pPr>
          </a:lstStyle>
          <a:p>
            <a:fld id="{C338A14B-E78B-4247-B4C2-C5A67939B6B4}" type="slidenum">
              <a:rPr lang="en-US" smtClean="0">
                <a:solidFill>
                  <a:prstClr val="white">
                    <a:lumMod val="65000"/>
                  </a:prstClr>
                </a:solidFill>
              </a:rPr>
              <a:pPr/>
              <a:t>‹#›</a:t>
            </a:fld>
            <a:endParaRPr lang="en-US" dirty="0">
              <a:solidFill>
                <a:prstClr val="white">
                  <a:lumMod val="65000"/>
                </a:prstClr>
              </a:solidFill>
            </a:endParaRPr>
          </a:p>
        </p:txBody>
      </p:sp>
      <p:sp>
        <p:nvSpPr>
          <p:cNvPr id="7" name="Text Placeholder 7"/>
          <p:cNvSpPr>
            <a:spLocks noGrp="1"/>
          </p:cNvSpPr>
          <p:nvPr>
            <p:ph type="body" sz="quarter" idx="13"/>
          </p:nvPr>
        </p:nvSpPr>
        <p:spPr>
          <a:xfrm>
            <a:off x="107075" y="237666"/>
            <a:ext cx="10539412" cy="524794"/>
          </a:xfrm>
          <a:prstGeom prst="rect">
            <a:avLst/>
          </a:prstGeom>
        </p:spPr>
        <p:txBody>
          <a:bodyPr>
            <a:normAutofit/>
          </a:bodyPr>
          <a:lstStyle>
            <a:lvl1pPr marL="0" indent="0">
              <a:buNone/>
              <a:defRPr sz="2025">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809448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549740" y="6311900"/>
            <a:ext cx="444062" cy="365125"/>
          </a:xfrm>
          <a:prstGeom prst="rect">
            <a:avLst/>
          </a:prstGeom>
          <a:effectLst/>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chemeClr val="bg1"/>
                </a:solidFill>
              </a:rPr>
              <a:pPr/>
              <a:t>‹#›</a:t>
            </a:fld>
            <a:endParaRPr lang="en-US" dirty="0">
              <a:solidFill>
                <a:schemeClr val="bg1"/>
              </a:solidFill>
            </a:endParaRPr>
          </a:p>
        </p:txBody>
      </p:sp>
      <p:cxnSp>
        <p:nvCxnSpPr>
          <p:cNvPr id="7" name="Straight Connector 6"/>
          <p:cNvCxnSpPr/>
          <p:nvPr userDrawn="1"/>
        </p:nvCxnSpPr>
        <p:spPr>
          <a:xfrm flipV="1">
            <a:off x="11764514" y="6235700"/>
            <a:ext cx="0" cy="1392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290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8" name="Title 1"/>
          <p:cNvSpPr txBox="1">
            <a:spLocks/>
          </p:cNvSpPr>
          <p:nvPr userDrawn="1"/>
        </p:nvSpPr>
        <p:spPr>
          <a:xfrm>
            <a:off x="838200" y="395969"/>
            <a:ext cx="10515600" cy="996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0">
                <a:solidFill>
                  <a:schemeClr val="tx1"/>
                </a:solidFill>
                <a:latin typeface="BrownStd Light" charset="0"/>
                <a:ea typeface="BrownStd Light" charset="0"/>
                <a:cs typeface="BrownStd Light" charset="0"/>
              </a:defRPr>
            </a:lvl1pPr>
          </a:lstStyle>
          <a:p>
            <a:r>
              <a:rPr lang="en-US" sz="4000" b="1" i="0" dirty="0">
                <a:solidFill>
                  <a:srgbClr val="424142"/>
                </a:solidFill>
                <a:latin typeface="BrownStd" charset="0"/>
                <a:ea typeface="BrownStd" charset="0"/>
                <a:cs typeface="BrownStd" charset="0"/>
              </a:rPr>
              <a:t>Slide With Lots</a:t>
            </a:r>
            <a:r>
              <a:rPr lang="en-US" sz="4000" b="1" i="0" baseline="0" dirty="0">
                <a:solidFill>
                  <a:srgbClr val="424142"/>
                </a:solidFill>
                <a:latin typeface="BrownStd" charset="0"/>
                <a:ea typeface="BrownStd" charset="0"/>
                <a:cs typeface="BrownStd" charset="0"/>
              </a:rPr>
              <a:t> of Copy 1</a:t>
            </a:r>
            <a:endParaRPr lang="en-US" sz="4000" b="1" i="0" dirty="0">
              <a:solidFill>
                <a:srgbClr val="424142"/>
              </a:solidFill>
              <a:latin typeface="BrownStd" charset="0"/>
              <a:ea typeface="BrownStd" charset="0"/>
              <a:cs typeface="BrownStd" charset="0"/>
            </a:endParaRPr>
          </a:p>
        </p:txBody>
      </p:sp>
      <p:sp>
        <p:nvSpPr>
          <p:cNvPr id="9" name="TextBox 8"/>
          <p:cNvSpPr txBox="1"/>
          <p:nvPr userDrawn="1"/>
        </p:nvSpPr>
        <p:spPr>
          <a:xfrm>
            <a:off x="838200" y="1309414"/>
            <a:ext cx="10299192" cy="1031244"/>
          </a:xfrm>
          <a:prstGeom prst="rect">
            <a:avLst/>
          </a:prstGeom>
          <a:noFill/>
        </p:spPr>
        <p:txBody>
          <a:bodyPr wrap="square" rtlCol="0">
            <a:spAutoFit/>
          </a:bodyPr>
          <a:lstStyle/>
          <a:p>
            <a:pPr marL="0" marR="0" indent="0" algn="l" defTabSz="914400" rtl="0" eaLnBrk="1" fontAlgn="auto" latinLnBrk="0" hangingPunct="1">
              <a:lnSpc>
                <a:spcPts val="2360"/>
              </a:lnSpc>
              <a:spcBef>
                <a:spcPts val="0"/>
              </a:spcBef>
              <a:spcAft>
                <a:spcPts val="3000"/>
              </a:spcAft>
              <a:buClrTx/>
              <a:buSzTx/>
              <a:buFontTx/>
              <a:buNone/>
              <a:tabLst/>
              <a:defRPr/>
            </a:pPr>
            <a:r>
              <a:rPr lang="en-US" sz="1800" b="0" i="0" u="none" strike="noStrike" baseline="0" dirty="0">
                <a:solidFill>
                  <a:srgbClr val="595959"/>
                </a:solidFill>
                <a:latin typeface="BrownStd" charset="0"/>
                <a:ea typeface="BrownStd" charset="0"/>
                <a:cs typeface="BrownStd" charset="0"/>
              </a:rPr>
              <a:t>This layout can be used for large quantities of text. This layout can be used for large quantities of text. This layout can be used for large quantities of text. This layout can be used for large quantities of text. This layout can be used for large quantities of text. </a:t>
            </a:r>
            <a:endParaRPr lang="en-US" sz="1800" b="0" i="0" dirty="0">
              <a:latin typeface="BrownStd" charset="0"/>
              <a:ea typeface="BrownStd" charset="0"/>
              <a:cs typeface="BrownStd" charset="0"/>
            </a:endParaRPr>
          </a:p>
        </p:txBody>
      </p:sp>
      <p:cxnSp>
        <p:nvCxnSpPr>
          <p:cNvPr id="12" name="Straight Connector 11"/>
          <p:cNvCxnSpPr/>
          <p:nvPr userDrawn="1"/>
        </p:nvCxnSpPr>
        <p:spPr>
          <a:xfrm>
            <a:off x="838200" y="6071616"/>
            <a:ext cx="1040892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
        <p:nvSpPr>
          <p:cNvPr id="16" name="TextBox 15"/>
          <p:cNvSpPr txBox="1"/>
          <p:nvPr userDrawn="1"/>
        </p:nvSpPr>
        <p:spPr>
          <a:xfrm>
            <a:off x="829056" y="3547872"/>
            <a:ext cx="10125456" cy="2199907"/>
          </a:xfrm>
          <a:prstGeom prst="rect">
            <a:avLst/>
          </a:prstGeom>
          <a:noFill/>
        </p:spPr>
        <p:txBody>
          <a:bodyPr wrap="square" numCol="2" spcCol="548640" rtlCol="0" anchor="b">
            <a:noAutofit/>
          </a:bodyPr>
          <a:lstStyle/>
          <a:p>
            <a:pPr>
              <a:lnSpc>
                <a:spcPts val="2480"/>
              </a:lnSpc>
            </a:pPr>
            <a:r>
              <a:rPr lang="en-US" sz="1400" b="0" i="0" u="none" strike="noStrike" baseline="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 One definition is ‘restoring strength’ and making this historic part of the heart of our city healthy and strong again is vital to the long-term success and vitality not only of the area but all.</a:t>
            </a:r>
          </a:p>
          <a:p>
            <a:pPr>
              <a:lnSpc>
                <a:spcPts val="2480"/>
              </a:lnSpc>
            </a:pPr>
            <a:r>
              <a:rPr lang="en-US" sz="1400" b="0" i="0" u="none" strike="noStrike" baseline="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a:t>
            </a:r>
            <a:endParaRPr lang="en-US" sz="1400" dirty="0"/>
          </a:p>
        </p:txBody>
      </p:sp>
      <p:sp>
        <p:nvSpPr>
          <p:cNvPr id="10" name="Slide Number Placeholder 5"/>
          <p:cNvSpPr txBox="1">
            <a:spLocks/>
          </p:cNvSpPr>
          <p:nvPr userDrawn="1"/>
        </p:nvSpPr>
        <p:spPr>
          <a:xfrm>
            <a:off x="11461898" y="6311900"/>
            <a:ext cx="5319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z="1500" baseline="0" smtClean="0">
                <a:solidFill>
                  <a:srgbClr val="424142"/>
                </a:solidFill>
              </a:rPr>
              <a:pPr/>
              <a:t>‹#›</a:t>
            </a:fld>
            <a:endParaRPr lang="en-US" sz="1500" baseline="0" dirty="0">
              <a:solidFill>
                <a:srgbClr val="424142"/>
              </a:solidFill>
            </a:endParaRPr>
          </a:p>
        </p:txBody>
      </p:sp>
      <p:cxnSp>
        <p:nvCxnSpPr>
          <p:cNvPr id="11" name="Straight Connector 10"/>
          <p:cNvCxnSpPr/>
          <p:nvPr userDrawn="1"/>
        </p:nvCxnSpPr>
        <p:spPr>
          <a:xfrm flipV="1">
            <a:off x="11711351" y="6171902"/>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89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14" name="Text Placeholder 4"/>
          <p:cNvSpPr>
            <a:spLocks noGrp="1"/>
          </p:cNvSpPr>
          <p:nvPr>
            <p:ph type="body" sz="quarter" idx="12"/>
          </p:nvPr>
        </p:nvSpPr>
        <p:spPr>
          <a:xfrm>
            <a:off x="837882" y="395969"/>
            <a:ext cx="10409238" cy="1030287"/>
          </a:xfrm>
        </p:spPr>
        <p:txBody>
          <a:bodyPr anchor="ctr">
            <a:normAutofit/>
          </a:bodyPr>
          <a:lstStyle>
            <a:lvl1pPr marL="0" indent="0">
              <a:buNone/>
              <a:defRPr sz="4000" b="1">
                <a:solidFill>
                  <a:srgbClr val="424142"/>
                </a:solidFill>
                <a:latin typeface="BrownStd" charset="0"/>
                <a:ea typeface="BrownStd" charset="0"/>
                <a:cs typeface="BrownStd" charset="0"/>
              </a:defRPr>
            </a:lvl1pPr>
            <a:lvl2pPr>
              <a:defRPr>
                <a:solidFill>
                  <a:srgbClr val="595959"/>
                </a:solidFill>
                <a:latin typeface="BrownStd" charset="0"/>
                <a:ea typeface="BrownStd" charset="0"/>
                <a:cs typeface="BrownStd" charset="0"/>
              </a:defRPr>
            </a:lvl2pPr>
            <a:lvl3pPr>
              <a:defRPr>
                <a:solidFill>
                  <a:srgbClr val="595959"/>
                </a:solidFill>
                <a:latin typeface="BrownStd" charset="0"/>
                <a:ea typeface="BrownStd" charset="0"/>
                <a:cs typeface="BrownStd" charset="0"/>
              </a:defRPr>
            </a:lvl3pPr>
            <a:lvl4pPr>
              <a:defRPr>
                <a:solidFill>
                  <a:srgbClr val="595959"/>
                </a:solidFill>
                <a:latin typeface="BrownStd" charset="0"/>
                <a:ea typeface="BrownStd" charset="0"/>
                <a:cs typeface="BrownStd" charset="0"/>
              </a:defRPr>
            </a:lvl4pPr>
            <a:lvl5pPr>
              <a:defRPr>
                <a:solidFill>
                  <a:srgbClr val="595959"/>
                </a:solidFill>
                <a:latin typeface="BrownStd" charset="0"/>
                <a:ea typeface="BrownStd" charset="0"/>
                <a:cs typeface="BrownStd" charset="0"/>
              </a:defRPr>
            </a:lvl5pPr>
          </a:lstStyle>
          <a:p>
            <a:pPr lvl="0"/>
            <a:r>
              <a:rPr lang="en-US" dirty="0"/>
              <a:t>Click to edit Master text styles</a:t>
            </a:r>
          </a:p>
        </p:txBody>
      </p:sp>
      <p:cxnSp>
        <p:nvCxnSpPr>
          <p:cNvPr id="12" name="Straight Connector 11"/>
          <p:cNvCxnSpPr/>
          <p:nvPr userDrawn="1"/>
        </p:nvCxnSpPr>
        <p:spPr>
          <a:xfrm>
            <a:off x="838200" y="6071616"/>
            <a:ext cx="1040892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
        <p:nvSpPr>
          <p:cNvPr id="3" name="Content Placeholder 2"/>
          <p:cNvSpPr>
            <a:spLocks noGrp="1"/>
          </p:cNvSpPr>
          <p:nvPr>
            <p:ph sz="quarter" idx="10"/>
          </p:nvPr>
        </p:nvSpPr>
        <p:spPr>
          <a:xfrm>
            <a:off x="838201" y="2339975"/>
            <a:ext cx="10409238" cy="3565525"/>
          </a:xfrm>
        </p:spPr>
        <p:txBody>
          <a:bodyPr/>
          <a:lstStyle>
            <a:lvl1pPr>
              <a:defRPr>
                <a:solidFill>
                  <a:srgbClr val="595959"/>
                </a:solidFill>
                <a:latin typeface="BrownStd" charset="0"/>
                <a:ea typeface="BrownStd" charset="0"/>
                <a:cs typeface="BrownStd" charset="0"/>
              </a:defRPr>
            </a:lvl1pPr>
            <a:lvl2pPr>
              <a:defRPr>
                <a:solidFill>
                  <a:srgbClr val="595959"/>
                </a:solidFill>
                <a:latin typeface="BrownStd" charset="0"/>
                <a:ea typeface="BrownStd" charset="0"/>
                <a:cs typeface="BrownStd" charset="0"/>
              </a:defRPr>
            </a:lvl2pPr>
            <a:lvl3pPr>
              <a:defRPr>
                <a:solidFill>
                  <a:srgbClr val="595959"/>
                </a:solidFill>
                <a:latin typeface="BrownStd" charset="0"/>
                <a:ea typeface="BrownStd" charset="0"/>
                <a:cs typeface="BrownStd" charset="0"/>
              </a:defRPr>
            </a:lvl3pPr>
            <a:lvl4pPr>
              <a:defRPr>
                <a:solidFill>
                  <a:srgbClr val="595959"/>
                </a:solidFill>
                <a:latin typeface="BrownStd" charset="0"/>
                <a:ea typeface="BrownStd" charset="0"/>
                <a:cs typeface="BrownStd" charset="0"/>
              </a:defRPr>
            </a:lvl4pPr>
            <a:lvl5pPr>
              <a:defRPr>
                <a:solidFill>
                  <a:srgbClr val="595959"/>
                </a:solidFill>
                <a:latin typeface="BrownStd" charset="0"/>
                <a:ea typeface="BrownStd" charset="0"/>
                <a:cs typeface="Brown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p:nvPr>
        </p:nvSpPr>
        <p:spPr>
          <a:xfrm>
            <a:off x="838200" y="1309688"/>
            <a:ext cx="10409238" cy="1030287"/>
          </a:xfrm>
        </p:spPr>
        <p:txBody>
          <a:bodyPr/>
          <a:lstStyle>
            <a:lvl1pPr>
              <a:defRPr>
                <a:solidFill>
                  <a:srgbClr val="595959"/>
                </a:solidFill>
                <a:latin typeface="BrownStd" charset="0"/>
                <a:ea typeface="BrownStd" charset="0"/>
                <a:cs typeface="BrownStd" charset="0"/>
              </a:defRPr>
            </a:lvl1pPr>
            <a:lvl2pPr>
              <a:defRPr>
                <a:solidFill>
                  <a:srgbClr val="595959"/>
                </a:solidFill>
                <a:latin typeface="BrownStd" charset="0"/>
                <a:ea typeface="BrownStd" charset="0"/>
                <a:cs typeface="BrownStd" charset="0"/>
              </a:defRPr>
            </a:lvl2pPr>
            <a:lvl3pPr>
              <a:defRPr>
                <a:solidFill>
                  <a:srgbClr val="595959"/>
                </a:solidFill>
                <a:latin typeface="BrownStd" charset="0"/>
                <a:ea typeface="BrownStd" charset="0"/>
                <a:cs typeface="BrownStd" charset="0"/>
              </a:defRPr>
            </a:lvl3pPr>
            <a:lvl4pPr>
              <a:defRPr>
                <a:solidFill>
                  <a:srgbClr val="595959"/>
                </a:solidFill>
                <a:latin typeface="BrownStd" charset="0"/>
                <a:ea typeface="BrownStd" charset="0"/>
                <a:cs typeface="BrownStd" charset="0"/>
              </a:defRPr>
            </a:lvl4pPr>
            <a:lvl5pPr>
              <a:defRPr>
                <a:solidFill>
                  <a:srgbClr val="595959"/>
                </a:solidFill>
                <a:latin typeface="BrownStd" charset="0"/>
                <a:ea typeface="BrownStd" charset="0"/>
                <a:cs typeface="BrownStd"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txBox="1">
            <a:spLocks/>
          </p:cNvSpPr>
          <p:nvPr userDrawn="1"/>
        </p:nvSpPr>
        <p:spPr>
          <a:xfrm>
            <a:off x="11461898" y="6311900"/>
            <a:ext cx="5319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z="1500" baseline="0" smtClean="0">
                <a:solidFill>
                  <a:srgbClr val="424142"/>
                </a:solidFill>
              </a:rPr>
              <a:pPr/>
              <a:t>‹#›</a:t>
            </a:fld>
            <a:endParaRPr lang="en-US" sz="1500" baseline="0" dirty="0">
              <a:solidFill>
                <a:srgbClr val="424142"/>
              </a:solidFill>
            </a:endParaRPr>
          </a:p>
        </p:txBody>
      </p:sp>
      <p:cxnSp>
        <p:nvCxnSpPr>
          <p:cNvPr id="10" name="Straight Connector 9"/>
          <p:cNvCxnSpPr/>
          <p:nvPr userDrawn="1"/>
        </p:nvCxnSpPr>
        <p:spPr>
          <a:xfrm flipV="1">
            <a:off x="11711351" y="6171902"/>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780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Slide Number Placeholder 5">
            <a:extLst>
              <a:ext uri="{FF2B5EF4-FFF2-40B4-BE49-F238E27FC236}">
                <a16:creationId xmlns:a16="http://schemas.microsoft.com/office/drawing/2014/main" id="{E11AF5FC-5454-4993-A025-D3DF7C6AF4F3}"/>
              </a:ext>
            </a:extLst>
          </p:cNvPr>
          <p:cNvSpPr txBox="1">
            <a:spLocks/>
          </p:cNvSpPr>
          <p:nvPr userDrawn="1"/>
        </p:nvSpPr>
        <p:spPr>
          <a:xfrm>
            <a:off x="11461898" y="6311900"/>
            <a:ext cx="5319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z="1500" baseline="0" smtClean="0">
                <a:solidFill>
                  <a:srgbClr val="424142"/>
                </a:solidFill>
              </a:rPr>
              <a:pPr/>
              <a:t>‹#›</a:t>
            </a:fld>
            <a:endParaRPr lang="en-US" sz="1500" baseline="0" dirty="0">
              <a:solidFill>
                <a:srgbClr val="424142"/>
              </a:solidFill>
            </a:endParaRPr>
          </a:p>
        </p:txBody>
      </p:sp>
      <p:cxnSp>
        <p:nvCxnSpPr>
          <p:cNvPr id="10" name="Straight Connector 9">
            <a:extLst>
              <a:ext uri="{FF2B5EF4-FFF2-40B4-BE49-F238E27FC236}">
                <a16:creationId xmlns:a16="http://schemas.microsoft.com/office/drawing/2014/main" id="{4652699B-CD36-4539-94AA-33CC37B58B40}"/>
              </a:ext>
            </a:extLst>
          </p:cNvPr>
          <p:cNvCxnSpPr/>
          <p:nvPr userDrawn="1"/>
        </p:nvCxnSpPr>
        <p:spPr>
          <a:xfrm flipV="1">
            <a:off x="11711351" y="6171902"/>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8652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alphaModFix amt="4000"/>
            <a:extLst>
              <a:ext uri="{28A0092B-C50C-407E-A947-70E740481C1C}">
                <a14:useLocalDpi xmlns:a14="http://schemas.microsoft.com/office/drawing/2010/main"/>
              </a:ext>
            </a:extLst>
          </a:blip>
          <a:stretch>
            <a:fillRect/>
          </a:stretch>
        </p:blipFill>
        <p:spPr>
          <a:xfrm>
            <a:off x="3403688" y="1938384"/>
            <a:ext cx="8788312" cy="4919616"/>
          </a:xfrm>
          <a:prstGeom prst="rect">
            <a:avLst/>
          </a:prstGeom>
          <a:effectLst>
            <a:outerShdw blurRad="50800" dist="50800" dir="5400000" algn="ctr" rotWithShape="0">
              <a:srgbClr val="000000">
                <a:alpha val="0"/>
              </a:srgbClr>
            </a:outerShdw>
          </a:effectLst>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pic>
        <p:nvPicPr>
          <p:cNvPr id="11" name="Picture 10"/>
          <p:cNvPicPr>
            <a:picLocks noChangeAspect="1"/>
          </p:cNvPicPr>
          <p:nvPr userDrawn="1"/>
        </p:nvPicPr>
        <p:blipFill>
          <a:blip r:embed="rId2" cstate="print">
            <a:alphaModFix amt="4000"/>
            <a:extLst>
              <a:ext uri="{28A0092B-C50C-407E-A947-70E740481C1C}">
                <a14:useLocalDpi xmlns:a14="http://schemas.microsoft.com/office/drawing/2010/main"/>
              </a:ext>
            </a:extLst>
          </a:blip>
          <a:stretch>
            <a:fillRect/>
          </a:stretch>
        </p:blipFill>
        <p:spPr>
          <a:xfrm flipH="1" flipV="1">
            <a:off x="0" y="0"/>
            <a:ext cx="3462692" cy="1938383"/>
          </a:xfrm>
          <a:prstGeom prst="rect">
            <a:avLst/>
          </a:prstGeom>
          <a:effectLst>
            <a:outerShdw blurRad="50800" dist="50800" dir="5400000" algn="ctr" rotWithShape="0">
              <a:srgbClr val="000000">
                <a:alpha val="0"/>
              </a:srgbClr>
            </a:outerShdw>
          </a:effectLst>
        </p:spPr>
      </p:pic>
      <p:sp>
        <p:nvSpPr>
          <p:cNvPr id="8" name="TextBox 7"/>
          <p:cNvSpPr txBox="1"/>
          <p:nvPr userDrawn="1"/>
        </p:nvSpPr>
        <p:spPr>
          <a:xfrm>
            <a:off x="827566" y="630703"/>
            <a:ext cx="8071885" cy="1815882"/>
          </a:xfrm>
          <a:prstGeom prst="rect">
            <a:avLst/>
          </a:prstGeom>
          <a:noFill/>
        </p:spPr>
        <p:txBody>
          <a:bodyPr wrap="square" rtlCol="0">
            <a:spAutoFit/>
          </a:bodyPr>
          <a:lstStyle/>
          <a:p>
            <a:pPr marL="0" marR="0" indent="0" algn="l" defTabSz="914400" rtl="0" eaLnBrk="1" fontAlgn="auto" latinLnBrk="0" hangingPunct="1">
              <a:spcBef>
                <a:spcPts val="0"/>
              </a:spcBef>
              <a:buClrTx/>
              <a:buSzTx/>
              <a:buFontTx/>
              <a:buNone/>
              <a:tabLst/>
              <a:defRPr/>
            </a:pPr>
            <a:r>
              <a:rPr lang="en-US" sz="3200" b="0" i="0" u="none" strike="noStrike" baseline="0" dirty="0">
                <a:solidFill>
                  <a:srgbClr val="595959"/>
                </a:solidFill>
                <a:latin typeface="BrownStd" charset="0"/>
                <a:ea typeface="BrownStd" charset="0"/>
                <a:cs typeface="BrownStd" charset="0"/>
              </a:rPr>
              <a:t>Restoring the strength</a:t>
            </a:r>
            <a:r>
              <a:rPr lang="en-US" sz="3200" b="0" i="0" u="none" strike="noStrike" dirty="0">
                <a:solidFill>
                  <a:srgbClr val="595959"/>
                </a:solidFill>
                <a:latin typeface="BrownStd" charset="0"/>
                <a:ea typeface="BrownStd" charset="0"/>
                <a:cs typeface="BrownStd" charset="0"/>
              </a:rPr>
              <a:t> of the Westside</a:t>
            </a:r>
          </a:p>
          <a:p>
            <a:pPr marL="0" marR="0" indent="0" algn="l" defTabSz="914400" rtl="0" eaLnBrk="1" fontAlgn="auto" latinLnBrk="0" hangingPunct="1">
              <a:spcBef>
                <a:spcPts val="0"/>
              </a:spcBef>
              <a:buClrTx/>
              <a:buSzTx/>
              <a:buFontTx/>
              <a:buNone/>
              <a:tabLst/>
              <a:defRPr/>
            </a:pPr>
            <a:r>
              <a:rPr lang="en-US" sz="4800" b="1" dirty="0">
                <a:solidFill>
                  <a:srgbClr val="595959"/>
                </a:solidFill>
                <a:latin typeface="BrownStd" charset="0"/>
                <a:ea typeface="BrownStd" charset="0"/>
                <a:cs typeface="BrownStd" charset="0"/>
              </a:rPr>
              <a:t>c</a:t>
            </a:r>
            <a:r>
              <a:rPr lang="en-US" sz="4800" b="1" u="none" strike="noStrike" dirty="0">
                <a:solidFill>
                  <a:srgbClr val="595959"/>
                </a:solidFill>
                <a:latin typeface="BrownStd" charset="0"/>
                <a:ea typeface="BrownStd" charset="0"/>
                <a:cs typeface="BrownStd" charset="0"/>
              </a:rPr>
              <a:t>reates opportunity</a:t>
            </a:r>
            <a:r>
              <a:rPr lang="is-IS" sz="4800" b="0" i="0" u="none" strike="noStrike" dirty="0">
                <a:solidFill>
                  <a:srgbClr val="595959"/>
                </a:solidFill>
                <a:latin typeface="BrownStd" charset="0"/>
                <a:ea typeface="BrownStd" charset="0"/>
                <a:cs typeface="BrownStd" charset="0"/>
              </a:rPr>
              <a:t>…</a:t>
            </a:r>
          </a:p>
          <a:p>
            <a:pPr marL="0" marR="0" indent="0" algn="l" defTabSz="914400" rtl="0" eaLnBrk="1" fontAlgn="auto" latinLnBrk="0" hangingPunct="1">
              <a:spcBef>
                <a:spcPts val="0"/>
              </a:spcBef>
              <a:buClrTx/>
              <a:buSzTx/>
              <a:buFontTx/>
              <a:buNone/>
              <a:tabLst/>
              <a:defRPr/>
            </a:pPr>
            <a:endParaRPr lang="is-IS" sz="3200" dirty="0">
              <a:solidFill>
                <a:srgbClr val="595959"/>
              </a:solidFill>
              <a:latin typeface="BrownStd" charset="0"/>
              <a:ea typeface="BrownStd" charset="0"/>
              <a:cs typeface="BrownStd" charset="0"/>
            </a:endParaRPr>
          </a:p>
        </p:txBody>
      </p:sp>
      <p:sp>
        <p:nvSpPr>
          <p:cNvPr id="6" name="Slide Number Placeholder 5"/>
          <p:cNvSpPr txBox="1">
            <a:spLocks/>
          </p:cNvSpPr>
          <p:nvPr userDrawn="1"/>
        </p:nvSpPr>
        <p:spPr>
          <a:xfrm>
            <a:off x="11461898" y="6311900"/>
            <a:ext cx="5319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z="1500" baseline="0" smtClean="0">
                <a:solidFill>
                  <a:srgbClr val="424142"/>
                </a:solidFill>
              </a:rPr>
              <a:pPr/>
              <a:t>‹#›</a:t>
            </a:fld>
            <a:endParaRPr lang="en-US" sz="1500" baseline="0" dirty="0">
              <a:solidFill>
                <a:srgbClr val="424142"/>
              </a:solidFill>
            </a:endParaRPr>
          </a:p>
        </p:txBody>
      </p:sp>
      <p:cxnSp>
        <p:nvCxnSpPr>
          <p:cNvPr id="7" name="Straight Connector 6"/>
          <p:cNvCxnSpPr/>
          <p:nvPr userDrawn="1"/>
        </p:nvCxnSpPr>
        <p:spPr>
          <a:xfrm flipV="1">
            <a:off x="11711351" y="6171902"/>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594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79694" y="5763260"/>
            <a:ext cx="2169640" cy="109728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flipV="1">
            <a:off x="-1794970" y="20828"/>
            <a:ext cx="13560250" cy="6858000"/>
          </a:xfrm>
          <a:prstGeom prst="rect">
            <a:avLst/>
          </a:prstGeom>
        </p:spPr>
      </p:pic>
      <p:sp>
        <p:nvSpPr>
          <p:cNvPr id="8" name="Title 1"/>
          <p:cNvSpPr txBox="1">
            <a:spLocks/>
          </p:cNvSpPr>
          <p:nvPr userDrawn="1"/>
        </p:nvSpPr>
        <p:spPr>
          <a:xfrm>
            <a:off x="838200" y="395969"/>
            <a:ext cx="10515600" cy="996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0">
                <a:solidFill>
                  <a:schemeClr val="tx1"/>
                </a:solidFill>
                <a:latin typeface="BrownStd Light" charset="0"/>
                <a:ea typeface="BrownStd Light" charset="0"/>
                <a:cs typeface="BrownStd Light" charset="0"/>
              </a:defRPr>
            </a:lvl1pPr>
          </a:lstStyle>
          <a:p>
            <a:r>
              <a:rPr lang="en-US" sz="4000" b="1" i="0" dirty="0">
                <a:solidFill>
                  <a:srgbClr val="424142"/>
                </a:solidFill>
                <a:latin typeface="BrownStd" charset="0"/>
                <a:ea typeface="BrownStd" charset="0"/>
                <a:cs typeface="BrownStd" charset="0"/>
              </a:rPr>
              <a:t>Slide With Less Copy</a:t>
            </a:r>
            <a:r>
              <a:rPr lang="en-US" sz="4000" b="1" i="0" baseline="0" dirty="0">
                <a:solidFill>
                  <a:srgbClr val="424142"/>
                </a:solidFill>
                <a:latin typeface="BrownStd" charset="0"/>
                <a:ea typeface="BrownStd" charset="0"/>
                <a:cs typeface="BrownStd" charset="0"/>
              </a:rPr>
              <a:t> 2</a:t>
            </a:r>
            <a:endParaRPr lang="en-US" sz="4000" b="1" i="0" dirty="0">
              <a:solidFill>
                <a:srgbClr val="424142"/>
              </a:solidFill>
              <a:latin typeface="BrownStd" charset="0"/>
              <a:ea typeface="BrownStd" charset="0"/>
              <a:cs typeface="BrownStd" charset="0"/>
            </a:endParaRPr>
          </a:p>
        </p:txBody>
      </p:sp>
      <p:sp>
        <p:nvSpPr>
          <p:cNvPr id="9" name="TextBox 8"/>
          <p:cNvSpPr txBox="1"/>
          <p:nvPr userDrawn="1"/>
        </p:nvSpPr>
        <p:spPr>
          <a:xfrm>
            <a:off x="838200" y="1245406"/>
            <a:ext cx="10299192" cy="400110"/>
          </a:xfrm>
          <a:prstGeom prst="rect">
            <a:avLst/>
          </a:prstGeom>
          <a:noFill/>
        </p:spPr>
        <p:txBody>
          <a:bodyPr wrap="square" rtlCol="0">
            <a:spAutoFit/>
          </a:bodyPr>
          <a:lstStyle/>
          <a:p>
            <a:pPr marL="0" marR="0" indent="0" algn="l" defTabSz="914400" rtl="0" eaLnBrk="1" fontAlgn="auto" latinLnBrk="0" hangingPunct="1">
              <a:lnSpc>
                <a:spcPts val="2360"/>
              </a:lnSpc>
              <a:spcBef>
                <a:spcPts val="0"/>
              </a:spcBef>
              <a:spcAft>
                <a:spcPts val="3000"/>
              </a:spcAft>
              <a:buClrTx/>
              <a:buSzTx/>
              <a:buFontTx/>
              <a:buNone/>
              <a:tabLst/>
              <a:defRPr/>
            </a:pPr>
            <a:r>
              <a:rPr lang="en-US" sz="1800" b="0" i="0" u="none" strike="noStrike" baseline="0" dirty="0">
                <a:solidFill>
                  <a:srgbClr val="595959"/>
                </a:solidFill>
                <a:latin typeface="BrownStd" charset="0"/>
                <a:ea typeface="BrownStd" charset="0"/>
                <a:cs typeface="BrownStd" charset="0"/>
              </a:rPr>
              <a:t>This layout can be used for smaller quantities of text. </a:t>
            </a:r>
            <a:endParaRPr lang="en-US" sz="1800" b="0" i="0" dirty="0">
              <a:latin typeface="BrownStd" charset="0"/>
              <a:ea typeface="BrownStd" charset="0"/>
              <a:cs typeface="BrownStd" charset="0"/>
            </a:endParaRPr>
          </a:p>
        </p:txBody>
      </p:sp>
      <p:cxnSp>
        <p:nvCxnSpPr>
          <p:cNvPr id="12" name="Straight Connector 11"/>
          <p:cNvCxnSpPr/>
          <p:nvPr userDrawn="1"/>
        </p:nvCxnSpPr>
        <p:spPr>
          <a:xfrm>
            <a:off x="-502920" y="1929384"/>
            <a:ext cx="1175004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829056" y="2132946"/>
            <a:ext cx="6358128" cy="2711971"/>
          </a:xfrm>
          <a:prstGeom prst="rect">
            <a:avLst/>
          </a:prstGeom>
          <a:noFill/>
        </p:spPr>
        <p:txBody>
          <a:bodyPr wrap="square" numCol="1" spcCol="548640" rtlCol="0" anchor="t">
            <a:noAutofit/>
          </a:bodyPr>
          <a:lstStyle/>
          <a:p>
            <a:pPr>
              <a:lnSpc>
                <a:spcPts val="2440"/>
              </a:lnSpc>
            </a:pPr>
            <a:r>
              <a:rPr lang="en-US" sz="1400" b="0" i="0" u="none" strike="noStrike" baseline="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 One definition is ‘restoring strength’ and making this historic part of the heart of our city healthy and strong again is vital to the long-term success and vitality not only of the area but all of Atlanta …”</a:t>
            </a:r>
            <a:endParaRPr lang="en-US" sz="1400" dirty="0"/>
          </a:p>
        </p:txBody>
      </p:sp>
      <p:sp>
        <p:nvSpPr>
          <p:cNvPr id="10" name="Slide Number Placeholder 5"/>
          <p:cNvSpPr txBox="1">
            <a:spLocks/>
          </p:cNvSpPr>
          <p:nvPr userDrawn="1"/>
        </p:nvSpPr>
        <p:spPr>
          <a:xfrm>
            <a:off x="11461898" y="6311900"/>
            <a:ext cx="5319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z="1500" baseline="0" smtClean="0">
                <a:solidFill>
                  <a:srgbClr val="424142"/>
                </a:solidFill>
              </a:rPr>
              <a:pPr/>
              <a:t>‹#›</a:t>
            </a:fld>
            <a:endParaRPr lang="en-US" sz="1500" baseline="0" dirty="0">
              <a:solidFill>
                <a:srgbClr val="424142"/>
              </a:solidFill>
            </a:endParaRPr>
          </a:p>
        </p:txBody>
      </p:sp>
      <p:cxnSp>
        <p:nvCxnSpPr>
          <p:cNvPr id="11" name="Straight Connector 10"/>
          <p:cNvCxnSpPr/>
          <p:nvPr userDrawn="1"/>
        </p:nvCxnSpPr>
        <p:spPr>
          <a:xfrm flipV="1">
            <a:off x="11711351" y="6171902"/>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848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Title Only">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79694" y="5763260"/>
            <a:ext cx="2169640" cy="1097280"/>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flipV="1">
            <a:off x="-1794970" y="2540"/>
            <a:ext cx="13560250" cy="6858000"/>
          </a:xfrm>
          <a:prstGeom prst="rect">
            <a:avLst/>
          </a:prstGeom>
        </p:spPr>
      </p:pic>
      <p:cxnSp>
        <p:nvCxnSpPr>
          <p:cNvPr id="17" name="Straight Connector 16"/>
          <p:cNvCxnSpPr/>
          <p:nvPr userDrawn="1"/>
        </p:nvCxnSpPr>
        <p:spPr>
          <a:xfrm>
            <a:off x="0" y="6163056"/>
            <a:ext cx="10817352"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userDrawn="1"/>
        </p:nvSpPr>
        <p:spPr>
          <a:xfrm>
            <a:off x="838200" y="395969"/>
            <a:ext cx="10515600" cy="996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0">
                <a:solidFill>
                  <a:schemeClr val="tx1"/>
                </a:solidFill>
                <a:latin typeface="BrownStd Light" charset="0"/>
                <a:ea typeface="BrownStd Light" charset="0"/>
                <a:cs typeface="BrownStd Light" charset="0"/>
              </a:defRPr>
            </a:lvl1pPr>
          </a:lstStyle>
          <a:p>
            <a:r>
              <a:rPr lang="en-US" sz="4000" b="1" i="0" dirty="0">
                <a:solidFill>
                  <a:srgbClr val="424142"/>
                </a:solidFill>
                <a:latin typeface="BrownStd" charset="0"/>
                <a:ea typeface="BrownStd" charset="0"/>
                <a:cs typeface="BrownStd" charset="0"/>
              </a:rPr>
              <a:t>Slide With Lots</a:t>
            </a:r>
            <a:r>
              <a:rPr lang="en-US" sz="4000" b="1" i="0" baseline="0" dirty="0">
                <a:solidFill>
                  <a:srgbClr val="424142"/>
                </a:solidFill>
                <a:latin typeface="BrownStd" charset="0"/>
                <a:ea typeface="BrownStd" charset="0"/>
                <a:cs typeface="BrownStd" charset="0"/>
              </a:rPr>
              <a:t> of Copy 2</a:t>
            </a:r>
            <a:endParaRPr lang="en-US" sz="4000" b="1" i="0" dirty="0">
              <a:solidFill>
                <a:srgbClr val="424142"/>
              </a:solidFill>
              <a:latin typeface="BrownStd" charset="0"/>
              <a:ea typeface="BrownStd" charset="0"/>
              <a:cs typeface="BrownStd" charset="0"/>
            </a:endParaRPr>
          </a:p>
        </p:txBody>
      </p:sp>
      <p:sp>
        <p:nvSpPr>
          <p:cNvPr id="9" name="TextBox 8"/>
          <p:cNvSpPr txBox="1"/>
          <p:nvPr userDrawn="1"/>
        </p:nvSpPr>
        <p:spPr>
          <a:xfrm>
            <a:off x="838200" y="1309414"/>
            <a:ext cx="10299192" cy="1031244"/>
          </a:xfrm>
          <a:prstGeom prst="rect">
            <a:avLst/>
          </a:prstGeom>
          <a:noFill/>
        </p:spPr>
        <p:txBody>
          <a:bodyPr wrap="square" rtlCol="0">
            <a:spAutoFit/>
          </a:bodyPr>
          <a:lstStyle/>
          <a:p>
            <a:pPr marL="0" marR="0" indent="0" algn="l" defTabSz="914400" rtl="0" eaLnBrk="1" fontAlgn="auto" latinLnBrk="0" hangingPunct="1">
              <a:lnSpc>
                <a:spcPts val="2360"/>
              </a:lnSpc>
              <a:spcBef>
                <a:spcPts val="0"/>
              </a:spcBef>
              <a:spcAft>
                <a:spcPts val="3000"/>
              </a:spcAft>
              <a:buClrTx/>
              <a:buSzTx/>
              <a:buFontTx/>
              <a:buNone/>
              <a:tabLst/>
              <a:defRPr/>
            </a:pPr>
            <a:r>
              <a:rPr lang="en-US" sz="1800" b="0" i="0" u="none" strike="noStrike" baseline="0" dirty="0">
                <a:solidFill>
                  <a:srgbClr val="595959"/>
                </a:solidFill>
                <a:latin typeface="BrownStd" charset="0"/>
                <a:ea typeface="BrownStd" charset="0"/>
                <a:cs typeface="BrownStd" charset="0"/>
              </a:rPr>
              <a:t>This layout can be used for large quantities of text. This layout can be used for large quantities of text. This layout can be used for large quantities of text. This layout can be used for large quantities of text. This layout can be used for large quantities of text. </a:t>
            </a:r>
            <a:endParaRPr lang="en-US" sz="1800" b="0" i="0" dirty="0">
              <a:latin typeface="BrownStd" charset="0"/>
              <a:ea typeface="BrownStd" charset="0"/>
              <a:cs typeface="BrownStd" charset="0"/>
            </a:endParaRP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
        <p:nvSpPr>
          <p:cNvPr id="14" name="TextBox 13"/>
          <p:cNvSpPr txBox="1"/>
          <p:nvPr userDrawn="1"/>
        </p:nvSpPr>
        <p:spPr>
          <a:xfrm>
            <a:off x="829056" y="3547872"/>
            <a:ext cx="10125456" cy="2199907"/>
          </a:xfrm>
          <a:prstGeom prst="rect">
            <a:avLst/>
          </a:prstGeom>
          <a:noFill/>
        </p:spPr>
        <p:txBody>
          <a:bodyPr wrap="square" numCol="2" spcCol="548640" rtlCol="0" anchor="b">
            <a:noAutofit/>
          </a:bodyPr>
          <a:lstStyle/>
          <a:p>
            <a:pPr>
              <a:lnSpc>
                <a:spcPts val="2480"/>
              </a:lnSpc>
            </a:pPr>
            <a:r>
              <a:rPr lang="en-US" sz="1400" b="0" i="0" u="none" strike="noStrike" baseline="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 One definition is ‘restoring strength’ and making this historic part of the heart of our city healthy and strong again is vital to the long-term success and vitality not only of the area but all.</a:t>
            </a:r>
          </a:p>
          <a:p>
            <a:pPr>
              <a:lnSpc>
                <a:spcPts val="2480"/>
              </a:lnSpc>
            </a:pPr>
            <a:r>
              <a:rPr lang="en-US" sz="1400" b="0" i="0" u="none" strike="noStrike" baseline="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a:t>
            </a:r>
            <a:endParaRPr lang="en-US" sz="1400" dirty="0"/>
          </a:p>
        </p:txBody>
      </p:sp>
    </p:spTree>
    <p:extLst>
      <p:ext uri="{BB962C8B-B14F-4D97-AF65-F5344CB8AC3E}">
        <p14:creationId xmlns:p14="http://schemas.microsoft.com/office/powerpoint/2010/main" val="394826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_Title Only">
    <p:bg>
      <p:bgPr>
        <a:solidFill>
          <a:srgbClr val="FBD51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1140348" y="-73850"/>
            <a:ext cx="12387468" cy="693439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
        <p:nvSpPr>
          <p:cNvPr id="8" name="TextBox 7"/>
          <p:cNvSpPr txBox="1"/>
          <p:nvPr userDrawn="1"/>
        </p:nvSpPr>
        <p:spPr>
          <a:xfrm>
            <a:off x="827566" y="630703"/>
            <a:ext cx="8071885" cy="1815882"/>
          </a:xfrm>
          <a:prstGeom prst="rect">
            <a:avLst/>
          </a:prstGeom>
          <a:noFill/>
        </p:spPr>
        <p:txBody>
          <a:bodyPr wrap="square" rtlCol="0">
            <a:spAutoFit/>
          </a:bodyPr>
          <a:lstStyle/>
          <a:p>
            <a:pPr marL="0" marR="0" indent="0" algn="l" defTabSz="914400" rtl="0" eaLnBrk="1" fontAlgn="auto" latinLnBrk="0" hangingPunct="1">
              <a:spcBef>
                <a:spcPts val="0"/>
              </a:spcBef>
              <a:buClrTx/>
              <a:buSzTx/>
              <a:buFontTx/>
              <a:buNone/>
              <a:tabLst/>
              <a:defRPr/>
            </a:pPr>
            <a:r>
              <a:rPr lang="en-US" sz="3200" b="0" i="0" u="none" strike="noStrike" baseline="0" dirty="0">
                <a:solidFill>
                  <a:srgbClr val="595959"/>
                </a:solidFill>
                <a:latin typeface="BrownStd" charset="0"/>
                <a:ea typeface="BrownStd" charset="0"/>
                <a:cs typeface="BrownStd" charset="0"/>
              </a:rPr>
              <a:t>Restoring the strength</a:t>
            </a:r>
            <a:r>
              <a:rPr lang="en-US" sz="3200" b="0" i="0" u="none" strike="noStrike" dirty="0">
                <a:solidFill>
                  <a:srgbClr val="595959"/>
                </a:solidFill>
                <a:latin typeface="BrownStd" charset="0"/>
                <a:ea typeface="BrownStd" charset="0"/>
                <a:cs typeface="BrownStd" charset="0"/>
              </a:rPr>
              <a:t> of the Westside</a:t>
            </a:r>
          </a:p>
          <a:p>
            <a:pPr marL="0" marR="0" indent="0" algn="l" defTabSz="914400" rtl="0" eaLnBrk="1" fontAlgn="auto" latinLnBrk="0" hangingPunct="1">
              <a:spcBef>
                <a:spcPts val="0"/>
              </a:spcBef>
              <a:buClrTx/>
              <a:buSzTx/>
              <a:buFontTx/>
              <a:buNone/>
              <a:tabLst/>
              <a:defRPr/>
            </a:pPr>
            <a:r>
              <a:rPr lang="en-US" sz="4800" b="1" dirty="0">
                <a:solidFill>
                  <a:srgbClr val="595959"/>
                </a:solidFill>
                <a:latin typeface="BrownStd" charset="0"/>
                <a:ea typeface="BrownStd" charset="0"/>
                <a:cs typeface="BrownStd" charset="0"/>
              </a:rPr>
              <a:t>c</a:t>
            </a:r>
            <a:r>
              <a:rPr lang="en-US" sz="4800" b="1" u="none" strike="noStrike" dirty="0">
                <a:solidFill>
                  <a:srgbClr val="595959"/>
                </a:solidFill>
                <a:latin typeface="BrownStd" charset="0"/>
                <a:ea typeface="BrownStd" charset="0"/>
                <a:cs typeface="BrownStd" charset="0"/>
              </a:rPr>
              <a:t>reates opportunity</a:t>
            </a:r>
            <a:r>
              <a:rPr lang="is-IS" sz="4800" b="0" i="0" u="none" strike="noStrike" dirty="0">
                <a:solidFill>
                  <a:srgbClr val="595959"/>
                </a:solidFill>
                <a:latin typeface="BrownStd" charset="0"/>
                <a:ea typeface="BrownStd" charset="0"/>
                <a:cs typeface="BrownStd" charset="0"/>
              </a:rPr>
              <a:t>…</a:t>
            </a:r>
          </a:p>
          <a:p>
            <a:pPr marL="0" marR="0" indent="0" algn="l" defTabSz="914400" rtl="0" eaLnBrk="1" fontAlgn="auto" latinLnBrk="0" hangingPunct="1">
              <a:spcBef>
                <a:spcPts val="0"/>
              </a:spcBef>
              <a:buClrTx/>
              <a:buSzTx/>
              <a:buFontTx/>
              <a:buNone/>
              <a:tabLst/>
              <a:defRPr/>
            </a:pPr>
            <a:endParaRPr lang="is-IS" sz="3200" dirty="0">
              <a:solidFill>
                <a:srgbClr val="595959"/>
              </a:solidFill>
              <a:latin typeface="BrownStd" charset="0"/>
              <a:ea typeface="BrownStd" charset="0"/>
              <a:cs typeface="BrownStd" charset="0"/>
            </a:endParaRPr>
          </a:p>
        </p:txBody>
      </p:sp>
    </p:spTree>
    <p:extLst>
      <p:ext uri="{BB962C8B-B14F-4D97-AF65-F5344CB8AC3E}">
        <p14:creationId xmlns:p14="http://schemas.microsoft.com/office/powerpoint/2010/main" val="416133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Title Only">
    <p:bg>
      <p:bgPr>
        <a:solidFill>
          <a:srgbClr val="FBD51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1267673" y="-7062"/>
            <a:ext cx="12263622" cy="6865061"/>
          </a:xfrm>
          <a:prstGeom prst="rect">
            <a:avLst/>
          </a:prstGeom>
        </p:spPr>
      </p:pic>
      <p:sp>
        <p:nvSpPr>
          <p:cNvPr id="2" name="TextBox 1"/>
          <p:cNvSpPr txBox="1"/>
          <p:nvPr userDrawn="1"/>
        </p:nvSpPr>
        <p:spPr>
          <a:xfrm>
            <a:off x="11929730" y="6145619"/>
            <a:ext cx="914400" cy="914400"/>
          </a:xfrm>
          <a:prstGeom prst="rect">
            <a:avLst/>
          </a:prstGeom>
          <a:noFill/>
        </p:spPr>
        <p:txBody>
          <a:bodyPr wrap="none" numCol="2" spcCol="548640" rtlCol="0" anchor="b">
            <a:noAutofit/>
          </a:bodyPr>
          <a:lstStyle/>
          <a:p>
            <a:pPr>
              <a:lnSpc>
                <a:spcPts val="2480"/>
              </a:lnSpc>
            </a:pPr>
            <a:endParaRPr lang="en-US" sz="1400" b="0" i="0" u="none" strike="noStrike" baseline="0" dirty="0">
              <a:solidFill>
                <a:srgbClr val="595959"/>
              </a:solidFill>
              <a:latin typeface="BrownStd" charset="0"/>
              <a:ea typeface="BrownStd" charset="0"/>
              <a:cs typeface="BrownStd" charset="0"/>
            </a:endParaRPr>
          </a:p>
        </p:txBody>
      </p:sp>
    </p:spTree>
    <p:extLst>
      <p:ext uri="{BB962C8B-B14F-4D97-AF65-F5344CB8AC3E}">
        <p14:creationId xmlns:p14="http://schemas.microsoft.com/office/powerpoint/2010/main" val="944197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3_Title Only">
    <p:spTree>
      <p:nvGrpSpPr>
        <p:cNvPr id="1" name=""/>
        <p:cNvGrpSpPr/>
        <p:nvPr/>
      </p:nvGrpSpPr>
      <p:grpSpPr>
        <a:xfrm>
          <a:off x="0" y="0"/>
          <a:ext cx="0" cy="0"/>
          <a:chOff x="0" y="0"/>
          <a:chExt cx="0" cy="0"/>
        </a:xfrm>
      </p:grpSpPr>
      <p:cxnSp>
        <p:nvCxnSpPr>
          <p:cNvPr id="10" name="Straight Connector 9"/>
          <p:cNvCxnSpPr/>
          <p:nvPr userDrawn="1"/>
        </p:nvCxnSpPr>
        <p:spPr>
          <a:xfrm>
            <a:off x="838200" y="6071616"/>
            <a:ext cx="1040892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cxnSp>
        <p:nvCxnSpPr>
          <p:cNvPr id="15" name="Straight Connector 14"/>
          <p:cNvCxnSpPr/>
          <p:nvPr userDrawn="1"/>
        </p:nvCxnSpPr>
        <p:spPr>
          <a:xfrm>
            <a:off x="-502920" y="1929384"/>
            <a:ext cx="1175004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txBox="1">
            <a:spLocks/>
          </p:cNvSpPr>
          <p:nvPr userDrawn="1"/>
        </p:nvSpPr>
        <p:spPr>
          <a:xfrm>
            <a:off x="11461898" y="6311900"/>
            <a:ext cx="5319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z="1500" baseline="0" smtClean="0">
                <a:solidFill>
                  <a:srgbClr val="424142"/>
                </a:solidFill>
              </a:rPr>
              <a:pPr/>
              <a:t>‹#›</a:t>
            </a:fld>
            <a:endParaRPr lang="en-US" sz="1500" baseline="0" dirty="0">
              <a:solidFill>
                <a:srgbClr val="424142"/>
              </a:solidFill>
            </a:endParaRPr>
          </a:p>
        </p:txBody>
      </p:sp>
      <p:cxnSp>
        <p:nvCxnSpPr>
          <p:cNvPr id="9" name="Straight Connector 8"/>
          <p:cNvCxnSpPr/>
          <p:nvPr userDrawn="1"/>
        </p:nvCxnSpPr>
        <p:spPr>
          <a:xfrm flipV="1">
            <a:off x="11711351" y="6171902"/>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213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685" y="924529"/>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16685" y="2385023"/>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448800" y="6574019"/>
            <a:ext cx="2743200" cy="331932"/>
          </a:xfrm>
          <a:prstGeom prst="rect">
            <a:avLst/>
          </a:prstGeom>
        </p:spPr>
        <p:txBody>
          <a:bodyPr/>
          <a:lstStyle>
            <a:lvl1pPr>
              <a:defRPr>
                <a:solidFill>
                  <a:schemeClr val="bg1">
                    <a:lumMod val="65000"/>
                  </a:schemeClr>
                </a:solidFill>
              </a:defRPr>
            </a:lvl1pPr>
          </a:lstStyle>
          <a:p>
            <a:fld id="{C338A14B-E78B-4247-B4C2-C5A67939B6B4}" type="slidenum">
              <a:rPr lang="en-US" smtClean="0"/>
              <a:pPr/>
              <a:t>‹#›</a:t>
            </a:fld>
            <a:endParaRPr lang="en-US" dirty="0"/>
          </a:p>
        </p:txBody>
      </p:sp>
      <p:sp>
        <p:nvSpPr>
          <p:cNvPr id="7" name="Text Placeholder 7"/>
          <p:cNvSpPr>
            <a:spLocks noGrp="1"/>
          </p:cNvSpPr>
          <p:nvPr>
            <p:ph type="body" sz="quarter" idx="13"/>
          </p:nvPr>
        </p:nvSpPr>
        <p:spPr>
          <a:xfrm>
            <a:off x="107075" y="237666"/>
            <a:ext cx="10539412" cy="524794"/>
          </a:xfrm>
          <a:prstGeom prst="rect">
            <a:avLst/>
          </a:prstGeom>
        </p:spPr>
        <p:txBody>
          <a:bodyPr>
            <a:normAutofit/>
          </a:bodyPr>
          <a:lstStyle>
            <a:lvl1pPr marL="0" indent="0">
              <a:buNone/>
              <a:defRPr sz="2025">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900765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66589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185E3E-B3C4-EC47-BC31-BBFF9DBB453E}" type="datetimeFigureOut">
              <a:rPr lang="en-US" smtClean="0">
                <a:solidFill>
                  <a:prstClr val="black"/>
                </a:solidFill>
              </a:rPr>
              <a:pPr/>
              <a:t>11/8/19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7" name="Slide Number Placeholder 5">
            <a:extLst>
              <a:ext uri="{FF2B5EF4-FFF2-40B4-BE49-F238E27FC236}">
                <a16:creationId xmlns:a16="http://schemas.microsoft.com/office/drawing/2014/main" id="{904A2DCC-AA38-4BDA-B7A0-BE0CDC8BAFB0}"/>
              </a:ext>
            </a:extLst>
          </p:cNvPr>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8" name="Straight Connector 7">
            <a:extLst>
              <a:ext uri="{FF2B5EF4-FFF2-40B4-BE49-F238E27FC236}">
                <a16:creationId xmlns:a16="http://schemas.microsoft.com/office/drawing/2014/main" id="{631D08E9-D905-4B4D-AD83-E30D42CCB27C}"/>
              </a:ext>
            </a:extLst>
          </p:cNvPr>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606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185E3E-B3C4-EC47-BC31-BBFF9DBB453E}" type="datetimeFigureOut">
              <a:rPr lang="en-US" smtClean="0">
                <a:solidFill>
                  <a:prstClr val="black"/>
                </a:solidFill>
              </a:rPr>
              <a:pPr/>
              <a:t>11/8/19</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8" name="Slide Number Placeholder 5">
            <a:extLst>
              <a:ext uri="{FF2B5EF4-FFF2-40B4-BE49-F238E27FC236}">
                <a16:creationId xmlns:a16="http://schemas.microsoft.com/office/drawing/2014/main" id="{9043EA06-0A99-4FF2-8646-232430DAC0C3}"/>
              </a:ext>
            </a:extLst>
          </p:cNvPr>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9" name="Straight Connector 8">
            <a:extLst>
              <a:ext uri="{FF2B5EF4-FFF2-40B4-BE49-F238E27FC236}">
                <a16:creationId xmlns:a16="http://schemas.microsoft.com/office/drawing/2014/main" id="{65C706D5-99B5-4122-8202-FA83A4FE1F23}"/>
              </a:ext>
            </a:extLst>
          </p:cNvPr>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482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11/8/19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94092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11/8/19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9899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11/8/19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262365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theme" Target="../theme/theme2.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5"/>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4598"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0" y="0"/>
                        <a:ext cx="215979" cy="161974"/>
                      </a:xfrm>
                      <a:prstGeom prst="rect">
                        <a:avLst/>
                      </a:prstGeom>
                    </p:spPr>
                  </p:pic>
                </p:oleObj>
              </mc:Fallback>
            </mc:AlternateContent>
          </a:graphicData>
        </a:graphic>
      </p:graphicFrame>
      <p:sp>
        <p:nvSpPr>
          <p:cNvPr id="1033" name="doc id"/>
          <p:cNvSpPr>
            <a:spLocks noChangeArrowheads="1"/>
          </p:cNvSpPr>
          <p:nvPr/>
        </p:nvSpPr>
        <p:spPr bwMode="auto">
          <a:xfrm>
            <a:off x="10995478" y="37255"/>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26" fontAlgn="base">
              <a:spcBef>
                <a:spcPct val="0"/>
              </a:spcBef>
              <a:spcAft>
                <a:spcPct val="0"/>
              </a:spcAft>
            </a:pPr>
            <a:endParaRPr lang="en-US" sz="816" dirty="0">
              <a:solidFill>
                <a:srgbClr val="000000"/>
              </a:solidFill>
            </a:endParaRPr>
          </a:p>
        </p:txBody>
      </p:sp>
      <p:sp>
        <p:nvSpPr>
          <p:cNvPr id="10" name="1. On-page tracker" hidden="1"/>
          <p:cNvSpPr>
            <a:spLocks noChangeArrowheads="1"/>
          </p:cNvSpPr>
          <p:nvPr userDrawn="1"/>
        </p:nvSpPr>
        <p:spPr bwMode="auto">
          <a:xfrm>
            <a:off x="161986" y="27536"/>
            <a:ext cx="876843"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spcBef>
                <a:spcPct val="0"/>
              </a:spcBef>
              <a:spcAft>
                <a:spcPct val="0"/>
              </a:spcAft>
            </a:pPr>
            <a:r>
              <a:rPr lang="en-US" sz="1428" dirty="0">
                <a:solidFill>
                  <a:srgbClr val="808080"/>
                </a:solidFill>
              </a:rPr>
              <a:t>TRACKER</a:t>
            </a:r>
          </a:p>
        </p:txBody>
      </p:sp>
      <p:sp>
        <p:nvSpPr>
          <p:cNvPr id="11" name="3. Unit of measure" hidden="1"/>
          <p:cNvSpPr txBox="1">
            <a:spLocks noChangeArrowheads="1"/>
          </p:cNvSpPr>
          <p:nvPr userDrawn="1"/>
        </p:nvSpPr>
        <p:spPr bwMode="auto">
          <a:xfrm>
            <a:off x="161984" y="542616"/>
            <a:ext cx="11725485" cy="25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632" dirty="0">
                <a:solidFill>
                  <a:srgbClr val="808080"/>
                </a:solidFill>
                <a:latin typeface="Arial"/>
              </a:rPr>
              <a:t>Unit of measure</a:t>
            </a:r>
          </a:p>
        </p:txBody>
      </p:sp>
      <p:grpSp>
        <p:nvGrpSpPr>
          <p:cNvPr id="12" name="Slide Elements" hidden="1"/>
          <p:cNvGrpSpPr>
            <a:grpSpLocks/>
          </p:cNvGrpSpPr>
          <p:nvPr userDrawn="1"/>
        </p:nvGrpSpPr>
        <p:grpSpPr bwMode="auto">
          <a:xfrm>
            <a:off x="161985" y="6198769"/>
            <a:ext cx="11630454" cy="526418"/>
            <a:chOff x="75" y="3827"/>
            <a:chExt cx="5385" cy="325"/>
          </a:xfrm>
        </p:grpSpPr>
        <p:sp>
          <p:nvSpPr>
            <p:cNvPr id="13" name="4. Footnote"/>
            <p:cNvSpPr txBox="1">
              <a:spLocks noChangeArrowheads="1"/>
            </p:cNvSpPr>
            <p:nvPr/>
          </p:nvSpPr>
          <p:spPr bwMode="auto">
            <a:xfrm>
              <a:off x="75" y="3827"/>
              <a:ext cx="538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20" dirty="0">
                  <a:solidFill>
                    <a:srgbClr val="000000"/>
                  </a:solidFill>
                  <a:latin typeface="Arial"/>
                </a:rPr>
                <a:t>1 Footnote</a:t>
              </a:r>
            </a:p>
          </p:txBody>
        </p:sp>
        <p:sp>
          <p:nvSpPr>
            <p:cNvPr id="14" name="5. Source"/>
            <p:cNvSpPr>
              <a:spLocks noChangeArrowheads="1"/>
            </p:cNvSpPr>
            <p:nvPr/>
          </p:nvSpPr>
          <p:spPr bwMode="auto">
            <a:xfrm>
              <a:off x="75" y="4053"/>
              <a:ext cx="4323"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21975" indent="-621975" defTabSz="913526" fontAlgn="base">
                <a:spcBef>
                  <a:spcPct val="0"/>
                </a:spcBef>
                <a:spcAft>
                  <a:spcPct val="0"/>
                </a:spcAft>
                <a:tabLst>
                  <a:tab pos="625214" algn="l"/>
                </a:tabLst>
              </a:pPr>
              <a:r>
                <a:rPr lang="en-US" sz="1020" dirty="0">
                  <a:solidFill>
                    <a:srgbClr val="000000"/>
                  </a:solidFill>
                </a:rPr>
                <a:t>SOURCE: Source</a:t>
              </a:r>
            </a:p>
          </p:txBody>
        </p:sp>
      </p:grpSp>
      <p:grpSp>
        <p:nvGrpSpPr>
          <p:cNvPr id="15" name="ACET" hidden="1"/>
          <p:cNvGrpSpPr>
            <a:grpSpLocks/>
          </p:cNvGrpSpPr>
          <p:nvPr userDrawn="1"/>
        </p:nvGrpSpPr>
        <p:grpSpPr bwMode="auto">
          <a:xfrm>
            <a:off x="1976207" y="1137061"/>
            <a:ext cx="5801189" cy="531276"/>
            <a:chOff x="915" y="702"/>
            <a:chExt cx="2686" cy="328"/>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fontAlgn="base">
                <a:spcBef>
                  <a:spcPct val="0"/>
                </a:spcBef>
                <a:spcAft>
                  <a:spcPct val="0"/>
                </a:spcAft>
              </a:pPr>
              <a:r>
                <a:rPr lang="en-US" sz="1632" b="1" dirty="0">
                  <a:solidFill>
                    <a:srgbClr val="000000"/>
                  </a:solidFill>
                </a:rPr>
                <a:t>Title</a:t>
              </a:r>
            </a:p>
            <a:p>
              <a:pPr fontAlgn="base">
                <a:spcBef>
                  <a:spcPct val="0"/>
                </a:spcBef>
                <a:spcAft>
                  <a:spcPct val="0"/>
                </a:spcAft>
              </a:pPr>
              <a:r>
                <a:rPr lang="en-US" sz="1632" dirty="0">
                  <a:solidFill>
                    <a:srgbClr val="808080"/>
                  </a:solidFill>
                </a:rPr>
                <a:t>Unit of measure</a:t>
              </a:r>
            </a:p>
          </p:txBody>
        </p:sp>
      </p:grpSp>
    </p:spTree>
    <p:extLst>
      <p:ext uri="{BB962C8B-B14F-4D97-AF65-F5344CB8AC3E}">
        <p14:creationId xmlns:p14="http://schemas.microsoft.com/office/powerpoint/2010/main" val="209184567"/>
      </p:ext>
    </p:extLst>
  </p:cSld>
  <p:clrMap bg1="lt1" tx1="dk1" bg2="lt2" tx2="dk2" accent1="accent1" accent2="accent2" accent3="accent3" accent4="accent4" accent5="accent5" accent6="accent6" hlink="hlink" folHlink="folHlink"/>
  <p:sldLayoutIdLst>
    <p:sldLayoutId id="2147484020" r:id="rId1"/>
    <p:sldLayoutId id="2147484021" r:id="rId2"/>
  </p:sldLayoutIdLst>
  <p:hf hdr="0" ftr="0" dt="0"/>
  <p:txStyles>
    <p:titleStyle>
      <a:lvl1pPr algn="l" defTabSz="913526" rtl="0" eaLnBrk="1" fontAlgn="base" hangingPunct="1">
        <a:spcBef>
          <a:spcPct val="0"/>
        </a:spcBef>
        <a:spcAft>
          <a:spcPct val="0"/>
        </a:spcAft>
        <a:tabLst>
          <a:tab pos="275353" algn="l"/>
        </a:tabLst>
        <a:defRPr sz="1939" b="1" baseline="0">
          <a:solidFill>
            <a:schemeClr val="tx2"/>
          </a:solidFill>
          <a:latin typeface="+mj-lt"/>
          <a:ea typeface="+mj-ea"/>
          <a:cs typeface="+mj-cs"/>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defRPr sz="1632"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32"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32"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32"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9pPr>
    </p:bodyStyle>
    <p:otherStyle>
      <a:defPPr>
        <a:defRPr lang="en-US"/>
      </a:defPPr>
      <a:lvl1pPr marL="0" algn="l" defTabSz="932962" rtl="0" eaLnBrk="1" latinLnBrk="0" hangingPunct="1">
        <a:defRPr sz="1837" kern="1200">
          <a:solidFill>
            <a:schemeClr val="tx1"/>
          </a:solidFill>
          <a:latin typeface="+mn-lt"/>
          <a:ea typeface="+mn-ea"/>
          <a:cs typeface="+mn-cs"/>
        </a:defRPr>
      </a:lvl1pPr>
      <a:lvl2pPr marL="466481" algn="l" defTabSz="932962" rtl="0" eaLnBrk="1" latinLnBrk="0" hangingPunct="1">
        <a:defRPr sz="1837" kern="1200">
          <a:solidFill>
            <a:schemeClr val="tx1"/>
          </a:solidFill>
          <a:latin typeface="+mn-lt"/>
          <a:ea typeface="+mn-ea"/>
          <a:cs typeface="+mn-cs"/>
        </a:defRPr>
      </a:lvl2pPr>
      <a:lvl3pPr marL="932962" algn="l" defTabSz="932962" rtl="0" eaLnBrk="1" latinLnBrk="0" hangingPunct="1">
        <a:defRPr sz="1837" kern="1200">
          <a:solidFill>
            <a:schemeClr val="tx1"/>
          </a:solidFill>
          <a:latin typeface="+mn-lt"/>
          <a:ea typeface="+mn-ea"/>
          <a:cs typeface="+mn-cs"/>
        </a:defRPr>
      </a:lvl3pPr>
      <a:lvl4pPr marL="1399443" algn="l" defTabSz="932962" rtl="0" eaLnBrk="1" latinLnBrk="0" hangingPunct="1">
        <a:defRPr sz="1837" kern="1200">
          <a:solidFill>
            <a:schemeClr val="tx1"/>
          </a:solidFill>
          <a:latin typeface="+mn-lt"/>
          <a:ea typeface="+mn-ea"/>
          <a:cs typeface="+mn-cs"/>
        </a:defRPr>
      </a:lvl4pPr>
      <a:lvl5pPr marL="1865925" algn="l" defTabSz="932962" rtl="0" eaLnBrk="1" latinLnBrk="0" hangingPunct="1">
        <a:defRPr sz="1837" kern="1200">
          <a:solidFill>
            <a:schemeClr val="tx1"/>
          </a:solidFill>
          <a:latin typeface="+mn-lt"/>
          <a:ea typeface="+mn-ea"/>
          <a:cs typeface="+mn-cs"/>
        </a:defRPr>
      </a:lvl5pPr>
      <a:lvl6pPr marL="2332406" algn="l" defTabSz="932962" rtl="0" eaLnBrk="1" latinLnBrk="0" hangingPunct="1">
        <a:defRPr sz="1837" kern="1200">
          <a:solidFill>
            <a:schemeClr val="tx1"/>
          </a:solidFill>
          <a:latin typeface="+mn-lt"/>
          <a:ea typeface="+mn-ea"/>
          <a:cs typeface="+mn-cs"/>
        </a:defRPr>
      </a:lvl6pPr>
      <a:lvl7pPr marL="2798887" algn="l" defTabSz="932962" rtl="0" eaLnBrk="1" latinLnBrk="0" hangingPunct="1">
        <a:defRPr sz="1837" kern="1200">
          <a:solidFill>
            <a:schemeClr val="tx1"/>
          </a:solidFill>
          <a:latin typeface="+mn-lt"/>
          <a:ea typeface="+mn-ea"/>
          <a:cs typeface="+mn-cs"/>
        </a:defRPr>
      </a:lvl7pPr>
      <a:lvl8pPr marL="3265368" algn="l" defTabSz="932962" rtl="0" eaLnBrk="1" latinLnBrk="0" hangingPunct="1">
        <a:defRPr sz="1837" kern="1200">
          <a:solidFill>
            <a:schemeClr val="tx1"/>
          </a:solidFill>
          <a:latin typeface="+mn-lt"/>
          <a:ea typeface="+mn-ea"/>
          <a:cs typeface="+mn-cs"/>
        </a:defRPr>
      </a:lvl8pPr>
      <a:lvl9pPr marL="3731849" algn="l" defTabSz="932962" rtl="0" eaLnBrk="1" latinLnBrk="0" hangingPunct="1">
        <a:defRPr sz="183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11/8/19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06275828"/>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3" r:id="rId12"/>
    <p:sldLayoutId id="2147484026" r:id="rId13"/>
    <p:sldLayoutId id="2147484027" r:id="rId14"/>
    <p:sldLayoutId id="2147484028" r:id="rId15"/>
    <p:sldLayoutId id="2147484029" r:id="rId16"/>
    <p:sldLayoutId id="2147484030" r:id="rId17"/>
    <p:sldLayoutId id="2147484031" r:id="rId18"/>
    <p:sldLayoutId id="2147484032" r:id="rId19"/>
    <p:sldLayoutId id="2147484033" r:id="rId20"/>
    <p:sldLayoutId id="2147484034" r:id="rId21"/>
    <p:sldLayoutId id="2147484035" r:id="rId22"/>
    <p:sldLayoutId id="2147484036" r:id="rId23"/>
    <p:sldLayoutId id="2147484049" r:id="rId24"/>
    <p:sldLayoutId id="2147484051" r:id="rId25"/>
    <p:sldLayoutId id="2147484052" r:id="rId26"/>
    <p:sldLayoutId id="2147484053" r:id="rId27"/>
    <p:sldLayoutId id="2147484055" r:id="rId28"/>
    <p:sldLayoutId id="2147484056" r:id="rId29"/>
    <p:sldLayoutId id="2147484057" r:id="rId30"/>
    <p:sldLayoutId id="2147484059" r:id="rId31"/>
    <p:sldLayoutId id="2147484060" r:id="rId32"/>
    <p:sldLayoutId id="2147484061" r:id="rId33"/>
    <p:sldLayoutId id="2147484063" r:id="rId3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2.jpg"/><Relationship Id="rId5" Type="http://schemas.openxmlformats.org/officeDocument/2006/relationships/image" Target="../media/image51.png"/><Relationship Id="rId10" Type="http://schemas.openxmlformats.org/officeDocument/2006/relationships/image" Target="../media/image55.jpeg"/><Relationship Id="rId4" Type="http://schemas.openxmlformats.org/officeDocument/2006/relationships/image" Target="../media/image50.jpg"/><Relationship Id="rId9"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6.TIF"/><Relationship Id="rId3" Type="http://schemas.openxmlformats.org/officeDocument/2006/relationships/image" Target="../media/image11.tiff"/><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drrobertbullard.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4"/>
          <p:cNvSpPr>
            <a:spLocks noGrp="1"/>
          </p:cNvSpPr>
          <p:nvPr>
            <p:ph type="body" sz="half" idx="2"/>
          </p:nvPr>
        </p:nvSpPr>
        <p:spPr>
          <a:xfrm>
            <a:off x="609600" y="2788406"/>
            <a:ext cx="11582400" cy="2012194"/>
          </a:xfrm>
        </p:spPr>
        <p:txBody>
          <a:bodyPr anchor="b">
            <a:noAutofit/>
          </a:bodyPr>
          <a:lstStyle/>
          <a:p>
            <a:pPr>
              <a:lnSpc>
                <a:spcPct val="100000"/>
              </a:lnSpc>
            </a:pPr>
            <a:r>
              <a:rPr lang="en-US" sz="6000" cap="small" spc="600" dirty="0">
                <a:latin typeface="BrownStd" panose="00010500010101010101"/>
                <a:cs typeface="Arial Nova Light" panose="020B0304020202020204" pitchFamily="34" charset="0"/>
              </a:rPr>
              <a:t>Park Pride</a:t>
            </a:r>
          </a:p>
          <a:p>
            <a:pPr>
              <a:lnSpc>
                <a:spcPct val="100000"/>
              </a:lnSpc>
            </a:pPr>
            <a:r>
              <a:rPr lang="en-US" sz="4500" cap="small" spc="600" dirty="0">
                <a:latin typeface="BrownStd" panose="00010500010101010101"/>
                <a:cs typeface="Arial Nova Light" panose="020B0304020202020204" pitchFamily="34" charset="0"/>
              </a:rPr>
              <a:t>Kathryn Johnston Memorial Park</a:t>
            </a:r>
          </a:p>
        </p:txBody>
      </p:sp>
    </p:spTree>
    <p:extLst>
      <p:ext uri="{BB962C8B-B14F-4D97-AF65-F5344CB8AC3E}">
        <p14:creationId xmlns:p14="http://schemas.microsoft.com/office/powerpoint/2010/main" val="2304103841"/>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6A693608-0057-4896-84F6-995DCCBBE877}"/>
              </a:ext>
            </a:extLst>
          </p:cNvPr>
          <p:cNvPicPr>
            <a:picLocks noChangeAspect="1" noChangeArrowheads="1"/>
          </p:cNvPicPr>
          <p:nvPr/>
        </p:nvPicPr>
        <p:blipFill>
          <a:blip r:embed="rId3" cstate="print"/>
          <a:srcRect/>
          <a:stretch>
            <a:fillRect/>
          </a:stretch>
        </p:blipFill>
        <p:spPr bwMode="auto">
          <a:xfrm>
            <a:off x="-1432" y="422274"/>
            <a:ext cx="5307357" cy="6874813"/>
          </a:xfrm>
          <a:prstGeom prst="rect">
            <a:avLst/>
          </a:prstGeom>
          <a:noFill/>
          <a:ln w="9525">
            <a:noFill/>
            <a:miter lim="800000"/>
            <a:headEnd/>
            <a:tailEnd/>
          </a:ln>
          <a:effectLst/>
        </p:spPr>
      </p:pic>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830997"/>
          </a:xfrm>
          <a:prstGeom prst="rect">
            <a:avLst/>
          </a:prstGeom>
        </p:spPr>
        <p:txBody>
          <a:bodyPr wrap="square">
            <a:spAutoFit/>
          </a:bodyPr>
          <a:lstStyle/>
          <a:p>
            <a:pPr algn="ctr"/>
            <a:r>
              <a:rPr lang="en-US" sz="2400" dirty="0">
                <a:solidFill>
                  <a:schemeClr val="bg1"/>
                </a:solidFill>
                <a:latin typeface="Open Sans" pitchFamily="34" charset="0"/>
                <a:ea typeface="Open Sans" pitchFamily="34" charset="0"/>
                <a:cs typeface="Open Sans" pitchFamily="34" charset="0"/>
              </a:rPr>
              <a:t>Proctor North Avenue Green Infrastructure Vision Plan – 2010</a:t>
            </a:r>
          </a:p>
          <a:p>
            <a:pPr algn="ctr"/>
            <a:endParaRPr lang="en-US" sz="2400" dirty="0">
              <a:solidFill>
                <a:schemeClr val="bg1"/>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3B082383-2CBF-4F7A-9198-CE43E70EADAE}"/>
              </a:ext>
            </a:extLst>
          </p:cNvPr>
          <p:cNvPicPr>
            <a:picLocks noChangeAspect="1"/>
          </p:cNvPicPr>
          <p:nvPr/>
        </p:nvPicPr>
        <p:blipFill>
          <a:blip r:embed="rId4"/>
          <a:stretch>
            <a:fillRect/>
          </a:stretch>
        </p:blipFill>
        <p:spPr>
          <a:xfrm>
            <a:off x="8888269" y="2839670"/>
            <a:ext cx="2984797" cy="1984246"/>
          </a:xfrm>
          <a:prstGeom prst="rect">
            <a:avLst/>
          </a:prstGeom>
        </p:spPr>
      </p:pic>
      <p:pic>
        <p:nvPicPr>
          <p:cNvPr id="19" name="Picture 18">
            <a:extLst>
              <a:ext uri="{FF2B5EF4-FFF2-40B4-BE49-F238E27FC236}">
                <a16:creationId xmlns:a16="http://schemas.microsoft.com/office/drawing/2014/main" id="{0F90BE08-8565-4594-9B0C-650E7D2EF578}"/>
              </a:ext>
            </a:extLst>
          </p:cNvPr>
          <p:cNvPicPr>
            <a:picLocks noChangeAspect="1"/>
          </p:cNvPicPr>
          <p:nvPr/>
        </p:nvPicPr>
        <p:blipFill rotWithShape="1">
          <a:blip r:embed="rId5">
            <a:extLst>
              <a:ext uri="{28A0092B-C50C-407E-A947-70E740481C1C}">
                <a14:useLocalDpi xmlns:a14="http://schemas.microsoft.com/office/drawing/2010/main" val="0"/>
              </a:ext>
            </a:extLst>
          </a:blip>
          <a:srcRect b="25825"/>
          <a:stretch/>
        </p:blipFill>
        <p:spPr>
          <a:xfrm>
            <a:off x="5662519" y="753936"/>
            <a:ext cx="3805099" cy="1984245"/>
          </a:xfrm>
          <a:prstGeom prst="rect">
            <a:avLst/>
          </a:prstGeom>
        </p:spPr>
      </p:pic>
      <p:pic>
        <p:nvPicPr>
          <p:cNvPr id="22" name="Picture 21">
            <a:extLst>
              <a:ext uri="{FF2B5EF4-FFF2-40B4-BE49-F238E27FC236}">
                <a16:creationId xmlns:a16="http://schemas.microsoft.com/office/drawing/2014/main" id="{BD336F44-F376-422E-BA62-2B0A93E639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2518" y="2839670"/>
            <a:ext cx="3072412" cy="2001534"/>
          </a:xfrm>
          <a:prstGeom prst="rect">
            <a:avLst/>
          </a:prstGeom>
        </p:spPr>
      </p:pic>
      <p:grpSp>
        <p:nvGrpSpPr>
          <p:cNvPr id="3" name="Group 2">
            <a:extLst>
              <a:ext uri="{FF2B5EF4-FFF2-40B4-BE49-F238E27FC236}">
                <a16:creationId xmlns:a16="http://schemas.microsoft.com/office/drawing/2014/main" id="{3A3971E0-5555-45E8-A8A4-399D05DAE415}"/>
              </a:ext>
            </a:extLst>
          </p:cNvPr>
          <p:cNvGrpSpPr/>
          <p:nvPr/>
        </p:nvGrpSpPr>
        <p:grpSpPr>
          <a:xfrm>
            <a:off x="96253" y="6027002"/>
            <a:ext cx="1064033" cy="830997"/>
            <a:chOff x="-2080251" y="335615"/>
            <a:chExt cx="1994760" cy="1554519"/>
          </a:xfrm>
        </p:grpSpPr>
        <p:sp>
          <p:nvSpPr>
            <p:cNvPr id="2" name="Rectangle 1">
              <a:extLst>
                <a:ext uri="{FF2B5EF4-FFF2-40B4-BE49-F238E27FC236}">
                  <a16:creationId xmlns:a16="http://schemas.microsoft.com/office/drawing/2014/main" id="{43522C3E-8C9E-41A0-8B2C-A570FD95A4D0}"/>
                </a:ext>
              </a:extLst>
            </p:cNvPr>
            <p:cNvSpPr/>
            <p:nvPr/>
          </p:nvSpPr>
          <p:spPr>
            <a:xfrm>
              <a:off x="-1913021" y="335615"/>
              <a:ext cx="1577552" cy="1505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Image result for park pride logo">
              <a:extLst>
                <a:ext uri="{FF2B5EF4-FFF2-40B4-BE49-F238E27FC236}">
                  <a16:creationId xmlns:a16="http://schemas.microsoft.com/office/drawing/2014/main" id="{FDA1E153-035E-4D4A-886A-C2E1DF93DF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0251" y="384917"/>
              <a:ext cx="1994760" cy="150521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1637CFDC-D23C-4A77-B0B6-62F4BFFF8CD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9047"/>
          <a:stretch/>
        </p:blipFill>
        <p:spPr>
          <a:xfrm>
            <a:off x="9625267" y="753936"/>
            <a:ext cx="2247800" cy="1984245"/>
          </a:xfrm>
          <a:prstGeom prst="rect">
            <a:avLst/>
          </a:prstGeom>
        </p:spPr>
      </p:pic>
      <p:pic>
        <p:nvPicPr>
          <p:cNvPr id="6" name="Picture 5">
            <a:extLst>
              <a:ext uri="{FF2B5EF4-FFF2-40B4-BE49-F238E27FC236}">
                <a16:creationId xmlns:a16="http://schemas.microsoft.com/office/drawing/2014/main" id="{696FE126-FFC5-43A8-81D1-7235FA3977D0}"/>
              </a:ext>
            </a:extLst>
          </p:cNvPr>
          <p:cNvPicPr>
            <a:picLocks noChangeAspect="1"/>
          </p:cNvPicPr>
          <p:nvPr/>
        </p:nvPicPr>
        <p:blipFill>
          <a:blip r:embed="rId9"/>
          <a:stretch>
            <a:fillRect/>
          </a:stretch>
        </p:blipFill>
        <p:spPr>
          <a:xfrm>
            <a:off x="5662518" y="4925405"/>
            <a:ext cx="6210548" cy="1802282"/>
          </a:xfrm>
          <a:prstGeom prst="rect">
            <a:avLst/>
          </a:prstGeom>
        </p:spPr>
      </p:pic>
    </p:spTree>
    <p:extLst>
      <p:ext uri="{BB962C8B-B14F-4D97-AF65-F5344CB8AC3E}">
        <p14:creationId xmlns:p14="http://schemas.microsoft.com/office/powerpoint/2010/main" val="173013439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F7380CE-ADEC-490F-98AD-01BAFFB5F294}"/>
              </a:ext>
            </a:extLst>
          </p:cNvPr>
          <p:cNvGrpSpPr/>
          <p:nvPr/>
        </p:nvGrpSpPr>
        <p:grpSpPr>
          <a:xfrm>
            <a:off x="0" y="548401"/>
            <a:ext cx="12192000" cy="4473976"/>
            <a:chOff x="0" y="1091625"/>
            <a:chExt cx="12209772" cy="5101773"/>
          </a:xfrm>
        </p:grpSpPr>
        <p:pic>
          <p:nvPicPr>
            <p:cNvPr id="3" name="Picture 2">
              <a:extLst>
                <a:ext uri="{FF2B5EF4-FFF2-40B4-BE49-F238E27FC236}">
                  <a16:creationId xmlns:a16="http://schemas.microsoft.com/office/drawing/2014/main" id="{EF175BAF-7776-4452-99BA-F2BCA8FC9085}"/>
                </a:ext>
              </a:extLst>
            </p:cNvPr>
            <p:cNvPicPr>
              <a:picLocks noChangeAspect="1"/>
            </p:cNvPicPr>
            <p:nvPr/>
          </p:nvPicPr>
          <p:blipFill>
            <a:blip r:embed="rId3"/>
            <a:stretch>
              <a:fillRect/>
            </a:stretch>
          </p:blipFill>
          <p:spPr>
            <a:xfrm>
              <a:off x="8886" y="1091625"/>
              <a:ext cx="12200886" cy="5101773"/>
            </a:xfrm>
            <a:prstGeom prst="rect">
              <a:avLst/>
            </a:prstGeom>
          </p:spPr>
        </p:pic>
        <p:sp>
          <p:nvSpPr>
            <p:cNvPr id="6" name="Rectangle 5">
              <a:extLst>
                <a:ext uri="{FF2B5EF4-FFF2-40B4-BE49-F238E27FC236}">
                  <a16:creationId xmlns:a16="http://schemas.microsoft.com/office/drawing/2014/main" id="{D65033C5-96F3-48DC-9DAB-FE9C2888B1B1}"/>
                </a:ext>
              </a:extLst>
            </p:cNvPr>
            <p:cNvSpPr/>
            <p:nvPr/>
          </p:nvSpPr>
          <p:spPr>
            <a:xfrm>
              <a:off x="1009934" y="1364776"/>
              <a:ext cx="1201003" cy="1760561"/>
            </a:xfrm>
            <a:prstGeom prst="rect">
              <a:avLst/>
            </a:prstGeom>
            <a:solidFill>
              <a:srgbClr val="92D05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D7926B-5C8D-4FD7-8370-91E6878264E1}"/>
                </a:ext>
              </a:extLst>
            </p:cNvPr>
            <p:cNvSpPr/>
            <p:nvPr/>
          </p:nvSpPr>
          <p:spPr>
            <a:xfrm>
              <a:off x="9432877" y="3429000"/>
              <a:ext cx="2590801" cy="2576015"/>
            </a:xfrm>
            <a:prstGeom prst="rect">
              <a:avLst/>
            </a:prstGeom>
            <a:solidFill>
              <a:srgbClr val="92D05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7B98063-7003-44B3-B860-5F88A27866DC}"/>
                </a:ext>
              </a:extLst>
            </p:cNvPr>
            <p:cNvCxnSpPr/>
            <p:nvPr/>
          </p:nvCxnSpPr>
          <p:spPr>
            <a:xfrm>
              <a:off x="0" y="3220872"/>
              <a:ext cx="12209772" cy="0"/>
            </a:xfrm>
            <a:prstGeom prst="line">
              <a:avLst/>
            </a:prstGeom>
            <a:ln w="88900">
              <a:solidFill>
                <a:srgbClr val="92D050">
                  <a:alpha val="70000"/>
                </a:srgbClr>
              </a:solidFill>
              <a:prstDash val="sysDash"/>
              <a:round/>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830997"/>
          </a:xfrm>
          <a:prstGeom prst="rect">
            <a:avLst/>
          </a:prstGeom>
        </p:spPr>
        <p:txBody>
          <a:bodyPr wrap="square">
            <a:spAutoFit/>
          </a:bodyPr>
          <a:lstStyle/>
          <a:p>
            <a:pPr algn="ctr"/>
            <a:r>
              <a:rPr lang="en-US" sz="2400" dirty="0">
                <a:solidFill>
                  <a:schemeClr val="bg1"/>
                </a:solidFill>
                <a:latin typeface="Open Sans" pitchFamily="34" charset="0"/>
                <a:ea typeface="Open Sans" pitchFamily="34" charset="0"/>
                <a:cs typeface="Open Sans" pitchFamily="34" charset="0"/>
              </a:rPr>
              <a:t>Implementing the PNA Vision</a:t>
            </a:r>
          </a:p>
          <a:p>
            <a:pPr algn="ctr"/>
            <a:endParaRPr lang="en-US" sz="2400" dirty="0">
              <a:solidFill>
                <a:schemeClr val="bg1"/>
              </a:solidFill>
              <a:latin typeface="Open Sans" pitchFamily="34" charset="0"/>
              <a:ea typeface="Open Sans" pitchFamily="34" charset="0"/>
              <a:cs typeface="Open Sans" pitchFamily="34" charset="0"/>
            </a:endParaRPr>
          </a:p>
        </p:txBody>
      </p:sp>
      <p:sp>
        <p:nvSpPr>
          <p:cNvPr id="25" name="TextBox 24">
            <a:extLst>
              <a:ext uri="{FF2B5EF4-FFF2-40B4-BE49-F238E27FC236}">
                <a16:creationId xmlns:a16="http://schemas.microsoft.com/office/drawing/2014/main" id="{B63BB506-B52F-4A7E-8ED4-74BEF7392943}"/>
              </a:ext>
            </a:extLst>
          </p:cNvPr>
          <p:cNvSpPr txBox="1"/>
          <p:nvPr/>
        </p:nvSpPr>
        <p:spPr>
          <a:xfrm>
            <a:off x="440160" y="1211624"/>
            <a:ext cx="2335862" cy="646331"/>
          </a:xfrm>
          <a:prstGeom prst="rect">
            <a:avLst/>
          </a:prstGeom>
          <a:noFill/>
        </p:spPr>
        <p:txBody>
          <a:bodyPr wrap="square" rtlCol="0">
            <a:spAutoFit/>
          </a:bodyPr>
          <a:lstStyle/>
          <a:p>
            <a:pPr algn="ctr"/>
            <a:r>
              <a:rPr lang="en-US" b="1" dirty="0">
                <a:solidFill>
                  <a:srgbClr val="FFFF00"/>
                </a:solidFill>
              </a:rPr>
              <a:t>Kathryn Johnston Memorial Park</a:t>
            </a:r>
          </a:p>
        </p:txBody>
      </p:sp>
      <p:sp>
        <p:nvSpPr>
          <p:cNvPr id="26" name="TextBox 25">
            <a:extLst>
              <a:ext uri="{FF2B5EF4-FFF2-40B4-BE49-F238E27FC236}">
                <a16:creationId xmlns:a16="http://schemas.microsoft.com/office/drawing/2014/main" id="{963FE9C8-C8BD-4217-8BB5-7DF3BACF319A}"/>
              </a:ext>
            </a:extLst>
          </p:cNvPr>
          <p:cNvSpPr txBox="1"/>
          <p:nvPr/>
        </p:nvSpPr>
        <p:spPr>
          <a:xfrm>
            <a:off x="9548951" y="3429000"/>
            <a:ext cx="2327422" cy="369332"/>
          </a:xfrm>
          <a:prstGeom prst="rect">
            <a:avLst/>
          </a:prstGeom>
          <a:noFill/>
        </p:spPr>
        <p:txBody>
          <a:bodyPr wrap="square" rtlCol="0">
            <a:spAutoFit/>
          </a:bodyPr>
          <a:lstStyle/>
          <a:p>
            <a:pPr algn="ctr"/>
            <a:r>
              <a:rPr lang="en-US" b="1" dirty="0">
                <a:solidFill>
                  <a:srgbClr val="FFFF00"/>
                </a:solidFill>
              </a:rPr>
              <a:t>Rodney Cook Park</a:t>
            </a:r>
          </a:p>
        </p:txBody>
      </p:sp>
      <p:sp>
        <p:nvSpPr>
          <p:cNvPr id="27" name="TextBox 26">
            <a:extLst>
              <a:ext uri="{FF2B5EF4-FFF2-40B4-BE49-F238E27FC236}">
                <a16:creationId xmlns:a16="http://schemas.microsoft.com/office/drawing/2014/main" id="{E5F14D9D-9686-4AF5-8293-E11AE008E212}"/>
              </a:ext>
            </a:extLst>
          </p:cNvPr>
          <p:cNvSpPr txBox="1"/>
          <p:nvPr/>
        </p:nvSpPr>
        <p:spPr>
          <a:xfrm>
            <a:off x="4042267" y="2055731"/>
            <a:ext cx="3639849" cy="369332"/>
          </a:xfrm>
          <a:prstGeom prst="rect">
            <a:avLst/>
          </a:prstGeom>
          <a:noFill/>
        </p:spPr>
        <p:txBody>
          <a:bodyPr wrap="square" rtlCol="0">
            <a:spAutoFit/>
          </a:bodyPr>
          <a:lstStyle/>
          <a:p>
            <a:pPr algn="ctr"/>
            <a:r>
              <a:rPr lang="en-US" b="1" dirty="0">
                <a:solidFill>
                  <a:srgbClr val="FFFF00"/>
                </a:solidFill>
              </a:rPr>
              <a:t>Boone Blvd Green Street</a:t>
            </a:r>
          </a:p>
        </p:txBody>
      </p:sp>
      <p:grpSp>
        <p:nvGrpSpPr>
          <p:cNvPr id="33" name="Group 32">
            <a:extLst>
              <a:ext uri="{FF2B5EF4-FFF2-40B4-BE49-F238E27FC236}">
                <a16:creationId xmlns:a16="http://schemas.microsoft.com/office/drawing/2014/main" id="{35EFF378-85EC-4999-90C2-9AD3D205E7BD}"/>
              </a:ext>
            </a:extLst>
          </p:cNvPr>
          <p:cNvGrpSpPr/>
          <p:nvPr/>
        </p:nvGrpSpPr>
        <p:grpSpPr>
          <a:xfrm>
            <a:off x="62801" y="5129214"/>
            <a:ext cx="3926116" cy="1602453"/>
            <a:chOff x="62801" y="5129214"/>
            <a:chExt cx="3926116" cy="1602453"/>
          </a:xfrm>
        </p:grpSpPr>
        <p:pic>
          <p:nvPicPr>
            <p:cNvPr id="17" name="Picture 5">
              <a:extLst>
                <a:ext uri="{FF2B5EF4-FFF2-40B4-BE49-F238E27FC236}">
                  <a16:creationId xmlns:a16="http://schemas.microsoft.com/office/drawing/2014/main" id="{8287FABE-E5D0-47B2-BC9E-1D5B891DC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0940" y="5139086"/>
              <a:ext cx="2647977" cy="1592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8" name="TextBox 27">
              <a:extLst>
                <a:ext uri="{FF2B5EF4-FFF2-40B4-BE49-F238E27FC236}">
                  <a16:creationId xmlns:a16="http://schemas.microsoft.com/office/drawing/2014/main" id="{C5EBCFAB-4181-4A8F-B080-F5FC0B8CC1C2}"/>
                </a:ext>
              </a:extLst>
            </p:cNvPr>
            <p:cNvSpPr txBox="1"/>
            <p:nvPr/>
          </p:nvSpPr>
          <p:spPr>
            <a:xfrm>
              <a:off x="62801" y="5129214"/>
              <a:ext cx="1419296" cy="923330"/>
            </a:xfrm>
            <a:prstGeom prst="rect">
              <a:avLst/>
            </a:prstGeom>
            <a:noFill/>
          </p:spPr>
          <p:txBody>
            <a:bodyPr wrap="square" rtlCol="0">
              <a:spAutoFit/>
            </a:bodyPr>
            <a:lstStyle/>
            <a:p>
              <a:r>
                <a:rPr lang="en-US"/>
                <a:t>Lindsay Street Park</a:t>
              </a:r>
            </a:p>
            <a:p>
              <a:r>
                <a:rPr lang="en-US" b="1"/>
                <a:t>Complete</a:t>
              </a:r>
            </a:p>
          </p:txBody>
        </p:sp>
      </p:grpSp>
      <p:grpSp>
        <p:nvGrpSpPr>
          <p:cNvPr id="34" name="Group 33">
            <a:extLst>
              <a:ext uri="{FF2B5EF4-FFF2-40B4-BE49-F238E27FC236}">
                <a16:creationId xmlns:a16="http://schemas.microsoft.com/office/drawing/2014/main" id="{9E0C6B48-2F93-429C-89A4-D13D3CE4667A}"/>
              </a:ext>
            </a:extLst>
          </p:cNvPr>
          <p:cNvGrpSpPr/>
          <p:nvPr/>
        </p:nvGrpSpPr>
        <p:grpSpPr>
          <a:xfrm>
            <a:off x="4148955" y="5133452"/>
            <a:ext cx="3746977" cy="1599688"/>
            <a:chOff x="4148955" y="5106156"/>
            <a:chExt cx="3746977" cy="1599688"/>
          </a:xfrm>
        </p:grpSpPr>
        <p:pic>
          <p:nvPicPr>
            <p:cNvPr id="23" name="Picture 9" descr="UZBXTILmRbOdlXVCliQB_06VineCityPark">
              <a:extLst>
                <a:ext uri="{FF2B5EF4-FFF2-40B4-BE49-F238E27FC236}">
                  <a16:creationId xmlns:a16="http://schemas.microsoft.com/office/drawing/2014/main" id="{E6B8B95B-5D78-4A44-AB0A-8DDB503D6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1577" y="5106156"/>
              <a:ext cx="2564355" cy="159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9" name="TextBox 28">
              <a:extLst>
                <a:ext uri="{FF2B5EF4-FFF2-40B4-BE49-F238E27FC236}">
                  <a16:creationId xmlns:a16="http://schemas.microsoft.com/office/drawing/2014/main" id="{506780DE-49EE-4EAA-A7AC-DC1D922295A9}"/>
                </a:ext>
              </a:extLst>
            </p:cNvPr>
            <p:cNvSpPr txBox="1"/>
            <p:nvPr/>
          </p:nvSpPr>
          <p:spPr>
            <a:xfrm>
              <a:off x="4148955" y="5129214"/>
              <a:ext cx="1118102" cy="923330"/>
            </a:xfrm>
            <a:prstGeom prst="rect">
              <a:avLst/>
            </a:prstGeom>
            <a:noFill/>
          </p:spPr>
          <p:txBody>
            <a:bodyPr wrap="square" rtlCol="0">
              <a:spAutoFit/>
            </a:bodyPr>
            <a:lstStyle/>
            <a:p>
              <a:r>
                <a:rPr lang="en-US"/>
                <a:t>Vine City Park</a:t>
              </a:r>
            </a:p>
            <a:p>
              <a:r>
                <a:rPr lang="en-US" b="1"/>
                <a:t>Complete</a:t>
              </a:r>
            </a:p>
          </p:txBody>
        </p:sp>
      </p:grpSp>
      <p:grpSp>
        <p:nvGrpSpPr>
          <p:cNvPr id="35" name="Group 34">
            <a:extLst>
              <a:ext uri="{FF2B5EF4-FFF2-40B4-BE49-F238E27FC236}">
                <a16:creationId xmlns:a16="http://schemas.microsoft.com/office/drawing/2014/main" id="{0524E421-73DA-4B46-B9EE-184EA4156122}"/>
              </a:ext>
            </a:extLst>
          </p:cNvPr>
          <p:cNvGrpSpPr/>
          <p:nvPr/>
        </p:nvGrpSpPr>
        <p:grpSpPr>
          <a:xfrm>
            <a:off x="8099456" y="5114167"/>
            <a:ext cx="3906721" cy="1603647"/>
            <a:chOff x="8099456" y="5114167"/>
            <a:chExt cx="3906721" cy="1603647"/>
          </a:xfrm>
        </p:grpSpPr>
        <p:sp>
          <p:nvSpPr>
            <p:cNvPr id="32" name="TextBox 31">
              <a:extLst>
                <a:ext uri="{FF2B5EF4-FFF2-40B4-BE49-F238E27FC236}">
                  <a16:creationId xmlns:a16="http://schemas.microsoft.com/office/drawing/2014/main" id="{06C3ACFF-E72D-427E-8389-FEAF34F56F8A}"/>
                </a:ext>
              </a:extLst>
            </p:cNvPr>
            <p:cNvSpPr txBox="1"/>
            <p:nvPr/>
          </p:nvSpPr>
          <p:spPr>
            <a:xfrm>
              <a:off x="8099456" y="5114167"/>
              <a:ext cx="1619942" cy="923330"/>
            </a:xfrm>
            <a:prstGeom prst="rect">
              <a:avLst/>
            </a:prstGeom>
            <a:noFill/>
          </p:spPr>
          <p:txBody>
            <a:bodyPr wrap="square" rtlCol="0">
              <a:spAutoFit/>
            </a:bodyPr>
            <a:lstStyle/>
            <a:p>
              <a:r>
                <a:rPr lang="en-US"/>
                <a:t>Greensferry Restoration</a:t>
              </a:r>
            </a:p>
            <a:p>
              <a:r>
                <a:rPr lang="en-US" b="1"/>
                <a:t>In Planning</a:t>
              </a:r>
            </a:p>
          </p:txBody>
        </p:sp>
        <p:pic>
          <p:nvPicPr>
            <p:cNvPr id="2050" name="Picture 2" descr="GA-E320 LLC (NR Need LLC-JHWM LLC) Photo 1">
              <a:extLst>
                <a:ext uri="{FF2B5EF4-FFF2-40B4-BE49-F238E27FC236}">
                  <a16:creationId xmlns:a16="http://schemas.microsoft.com/office/drawing/2014/main" id="{A9126AB7-9AA4-47FD-8D37-18AF8639CB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1822" y="5129214"/>
              <a:ext cx="2564355" cy="1588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446134541"/>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461665"/>
          </a:xfrm>
          <a:prstGeom prst="rect">
            <a:avLst/>
          </a:prstGeom>
        </p:spPr>
        <p:txBody>
          <a:bodyPr wrap="square">
            <a:spAutoFit/>
          </a:bodyPr>
          <a:lstStyle/>
          <a:p>
            <a:pPr algn="ctr"/>
            <a:r>
              <a:rPr lang="en-US" sz="2400" dirty="0">
                <a:solidFill>
                  <a:schemeClr val="bg1"/>
                </a:solidFill>
                <a:latin typeface="Open Sans" pitchFamily="34" charset="0"/>
                <a:ea typeface="Open Sans" pitchFamily="34" charset="0"/>
                <a:cs typeface="Open Sans" pitchFamily="34" charset="0"/>
              </a:rPr>
              <a:t>1999-2016 – Blighted and Fenced from Public Access</a:t>
            </a:r>
          </a:p>
        </p:txBody>
      </p:sp>
      <p:pic>
        <p:nvPicPr>
          <p:cNvPr id="6" name="Picture 5">
            <a:extLst>
              <a:ext uri="{FF2B5EF4-FFF2-40B4-BE49-F238E27FC236}">
                <a16:creationId xmlns:a16="http://schemas.microsoft.com/office/drawing/2014/main" id="{44C930AC-77A7-41BD-8CE4-FBB4E6006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50" y="976641"/>
            <a:ext cx="7284091" cy="5463069"/>
          </a:xfrm>
          <a:prstGeom prst="rect">
            <a:avLst/>
          </a:prstGeom>
        </p:spPr>
      </p:pic>
      <p:pic>
        <p:nvPicPr>
          <p:cNvPr id="12" name="Picture 11">
            <a:extLst>
              <a:ext uri="{FF2B5EF4-FFF2-40B4-BE49-F238E27FC236}">
                <a16:creationId xmlns:a16="http://schemas.microsoft.com/office/drawing/2014/main" id="{4AB88742-7418-4FD9-A8CE-C536146CEFDA}"/>
              </a:ext>
            </a:extLst>
          </p:cNvPr>
          <p:cNvPicPr>
            <a:picLocks noChangeAspect="1"/>
          </p:cNvPicPr>
          <p:nvPr/>
        </p:nvPicPr>
        <p:blipFill rotWithShape="1">
          <a:blip r:embed="rId4">
            <a:extLst>
              <a:ext uri="{28A0092B-C50C-407E-A947-70E740481C1C}">
                <a14:useLocalDpi xmlns:a14="http://schemas.microsoft.com/office/drawing/2010/main" val="0"/>
              </a:ext>
            </a:extLst>
          </a:blip>
          <a:srcRect l="43378"/>
          <a:stretch/>
        </p:blipFill>
        <p:spPr>
          <a:xfrm>
            <a:off x="7821038" y="897390"/>
            <a:ext cx="4184212" cy="5542320"/>
          </a:xfrm>
          <a:prstGeom prst="rect">
            <a:avLst/>
          </a:prstGeom>
        </p:spPr>
      </p:pic>
    </p:spTree>
    <p:extLst>
      <p:ext uri="{BB962C8B-B14F-4D97-AF65-F5344CB8AC3E}">
        <p14:creationId xmlns:p14="http://schemas.microsoft.com/office/powerpoint/2010/main" val="283206001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3FD49F4-C7F3-4653-977A-8C9D06EEF052}"/>
              </a:ext>
            </a:extLst>
          </p:cNvPr>
          <p:cNvPicPr>
            <a:picLocks noChangeAspect="1"/>
          </p:cNvPicPr>
          <p:nvPr/>
        </p:nvPicPr>
        <p:blipFill>
          <a:blip r:embed="rId3"/>
          <a:stretch>
            <a:fillRect/>
          </a:stretch>
        </p:blipFill>
        <p:spPr>
          <a:xfrm>
            <a:off x="9085582" y="4998964"/>
            <a:ext cx="2868508" cy="1682283"/>
          </a:xfrm>
          <a:prstGeom prst="rect">
            <a:avLst/>
          </a:prstGeom>
          <a:ln w="19050">
            <a:solidFill>
              <a:schemeClr val="accent3">
                <a:lumMod val="60000"/>
                <a:lumOff val="40000"/>
              </a:schemeClr>
            </a:solidFill>
          </a:ln>
        </p:spPr>
      </p:pic>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830997"/>
          </a:xfrm>
          <a:prstGeom prst="rect">
            <a:avLst/>
          </a:prstGeom>
        </p:spPr>
        <p:txBody>
          <a:bodyPr wrap="square">
            <a:spAutoFit/>
          </a:bodyPr>
          <a:lstStyle/>
          <a:p>
            <a:pPr algn="ctr"/>
            <a:r>
              <a:rPr lang="en-US" sz="2400">
                <a:solidFill>
                  <a:schemeClr val="bg1"/>
                </a:solidFill>
                <a:latin typeface="Open Sans" pitchFamily="34" charset="0"/>
                <a:ea typeface="Open Sans" pitchFamily="34" charset="0"/>
                <a:cs typeface="Open Sans" pitchFamily="34" charset="0"/>
              </a:rPr>
              <a:t>Community Visioning Process</a:t>
            </a:r>
          </a:p>
          <a:p>
            <a:pPr algn="ctr"/>
            <a:endParaRPr lang="en-US" sz="2400">
              <a:solidFill>
                <a:schemeClr val="bg1"/>
              </a:solidFill>
              <a:latin typeface="Open Sans" pitchFamily="34" charset="0"/>
              <a:ea typeface="Open Sans" pitchFamily="34" charset="0"/>
              <a:cs typeface="Open Sans" pitchFamily="34" charset="0"/>
            </a:endParaRPr>
          </a:p>
        </p:txBody>
      </p:sp>
      <p:pic>
        <p:nvPicPr>
          <p:cNvPr id="5" name="Picture 4">
            <a:extLst>
              <a:ext uri="{FF2B5EF4-FFF2-40B4-BE49-F238E27FC236}">
                <a16:creationId xmlns:a16="http://schemas.microsoft.com/office/drawing/2014/main" id="{9A289B41-9F04-476C-8EA3-595484761062}"/>
              </a:ext>
            </a:extLst>
          </p:cNvPr>
          <p:cNvPicPr>
            <a:picLocks noChangeAspect="1"/>
          </p:cNvPicPr>
          <p:nvPr/>
        </p:nvPicPr>
        <p:blipFill rotWithShape="1">
          <a:blip r:embed="rId4">
            <a:extLst>
              <a:ext uri="{28A0092B-C50C-407E-A947-70E740481C1C}">
                <a14:useLocalDpi xmlns:a14="http://schemas.microsoft.com/office/drawing/2010/main" val="0"/>
              </a:ext>
            </a:extLst>
          </a:blip>
          <a:srcRect l="2347" t="10000" r="2349" b="10000"/>
          <a:stretch/>
        </p:blipFill>
        <p:spPr>
          <a:xfrm rot="5400000">
            <a:off x="2440520" y="1656551"/>
            <a:ext cx="5971022" cy="4261010"/>
          </a:xfrm>
          <a:prstGeom prst="rect">
            <a:avLst/>
          </a:prstGeom>
        </p:spPr>
      </p:pic>
      <p:pic>
        <p:nvPicPr>
          <p:cNvPr id="6" name="Picture 5">
            <a:extLst>
              <a:ext uri="{FF2B5EF4-FFF2-40B4-BE49-F238E27FC236}">
                <a16:creationId xmlns:a16="http://schemas.microsoft.com/office/drawing/2014/main" id="{22845CCE-1D00-4D03-94F1-F71D8C190143}"/>
              </a:ext>
            </a:extLst>
          </p:cNvPr>
          <p:cNvPicPr>
            <a:picLocks noChangeAspect="1"/>
          </p:cNvPicPr>
          <p:nvPr/>
        </p:nvPicPr>
        <p:blipFill>
          <a:blip r:embed="rId5"/>
          <a:stretch>
            <a:fillRect/>
          </a:stretch>
        </p:blipFill>
        <p:spPr>
          <a:xfrm>
            <a:off x="50791" y="693243"/>
            <a:ext cx="3151170" cy="2980053"/>
          </a:xfrm>
          <a:prstGeom prst="rect">
            <a:avLst/>
          </a:prstGeom>
        </p:spPr>
      </p:pic>
      <p:pic>
        <p:nvPicPr>
          <p:cNvPr id="14" name="Picture 13">
            <a:extLst>
              <a:ext uri="{FF2B5EF4-FFF2-40B4-BE49-F238E27FC236}">
                <a16:creationId xmlns:a16="http://schemas.microsoft.com/office/drawing/2014/main" id="{1CF21233-4E74-4645-A522-4532FB10048B}"/>
              </a:ext>
            </a:extLst>
          </p:cNvPr>
          <p:cNvPicPr>
            <a:picLocks noChangeAspect="1"/>
          </p:cNvPicPr>
          <p:nvPr/>
        </p:nvPicPr>
        <p:blipFill rotWithShape="1">
          <a:blip r:embed="rId6">
            <a:extLst>
              <a:ext uri="{28A0092B-C50C-407E-A947-70E740481C1C}">
                <a14:useLocalDpi xmlns:a14="http://schemas.microsoft.com/office/drawing/2010/main" val="0"/>
              </a:ext>
            </a:extLst>
          </a:blip>
          <a:srcRect l="20000" t="11666" r="22222" b="6667"/>
          <a:stretch/>
        </p:blipFill>
        <p:spPr>
          <a:xfrm>
            <a:off x="148460" y="3792512"/>
            <a:ext cx="2857579" cy="2980053"/>
          </a:xfrm>
          <a:prstGeom prst="rect">
            <a:avLst/>
          </a:prstGeom>
        </p:spPr>
      </p:pic>
      <p:pic>
        <p:nvPicPr>
          <p:cNvPr id="19" name="Picture 18">
            <a:extLst>
              <a:ext uri="{FF2B5EF4-FFF2-40B4-BE49-F238E27FC236}">
                <a16:creationId xmlns:a16="http://schemas.microsoft.com/office/drawing/2014/main" id="{FE941304-6D3A-49F6-9745-E7F8882C0833}"/>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8800"/>
                    </a14:imgEffect>
                    <a14:imgEffect>
                      <a14:brightnessContrast bright="10000"/>
                    </a14:imgEffect>
                  </a14:imgLayer>
                </a14:imgProps>
              </a:ext>
              <a:ext uri="{28A0092B-C50C-407E-A947-70E740481C1C}">
                <a14:useLocalDpi xmlns:a14="http://schemas.microsoft.com/office/drawing/2010/main"/>
              </a:ext>
            </a:extLst>
          </a:blip>
          <a:srcRect t="31734"/>
          <a:stretch/>
        </p:blipFill>
        <p:spPr>
          <a:xfrm>
            <a:off x="7659874" y="801544"/>
            <a:ext cx="2752107" cy="1671003"/>
          </a:xfrm>
          <a:prstGeom prst="rect">
            <a:avLst/>
          </a:prstGeom>
          <a:ln w="19050">
            <a:solidFill>
              <a:schemeClr val="accent3">
                <a:lumMod val="60000"/>
                <a:lumOff val="40000"/>
              </a:schemeClr>
            </a:solidFill>
          </a:ln>
        </p:spPr>
      </p:pic>
      <p:pic>
        <p:nvPicPr>
          <p:cNvPr id="20" name="Picture 19">
            <a:extLst>
              <a:ext uri="{FF2B5EF4-FFF2-40B4-BE49-F238E27FC236}">
                <a16:creationId xmlns:a16="http://schemas.microsoft.com/office/drawing/2014/main" id="{2D35A49D-18E2-4404-A848-7D95712ECB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14702" y="3327962"/>
            <a:ext cx="2762193" cy="1733378"/>
          </a:xfrm>
          <a:prstGeom prst="rect">
            <a:avLst/>
          </a:prstGeom>
          <a:ln w="19050">
            <a:solidFill>
              <a:schemeClr val="accent3">
                <a:lumMod val="60000"/>
                <a:lumOff val="40000"/>
              </a:schemeClr>
            </a:solidFill>
          </a:ln>
        </p:spPr>
      </p:pic>
      <p:pic>
        <p:nvPicPr>
          <p:cNvPr id="17" name="Picture 16">
            <a:extLst>
              <a:ext uri="{FF2B5EF4-FFF2-40B4-BE49-F238E27FC236}">
                <a16:creationId xmlns:a16="http://schemas.microsoft.com/office/drawing/2014/main" id="{B91A2829-F63B-474B-BEA6-13CA3C19CF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64245" y="1991551"/>
            <a:ext cx="2550203" cy="1513649"/>
          </a:xfrm>
          <a:prstGeom prst="rect">
            <a:avLst/>
          </a:prstGeom>
          <a:ln w="19050">
            <a:solidFill>
              <a:schemeClr val="accent3">
                <a:lumMod val="60000"/>
                <a:lumOff val="40000"/>
              </a:schemeClr>
            </a:solidFill>
          </a:ln>
        </p:spPr>
      </p:pic>
    </p:spTree>
    <p:extLst>
      <p:ext uri="{BB962C8B-B14F-4D97-AF65-F5344CB8AC3E}">
        <p14:creationId xmlns:p14="http://schemas.microsoft.com/office/powerpoint/2010/main" val="388532620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19F934-9FB2-4335-AB1A-567EFB311F36}"/>
              </a:ext>
            </a:extLst>
          </p:cNvPr>
          <p:cNvPicPr>
            <a:picLocks noChangeAspect="1"/>
          </p:cNvPicPr>
          <p:nvPr/>
        </p:nvPicPr>
        <p:blipFill rotWithShape="1">
          <a:blip r:embed="rId3">
            <a:extLst>
              <a:ext uri="{28A0092B-C50C-407E-A947-70E740481C1C}">
                <a14:useLocalDpi xmlns:a14="http://schemas.microsoft.com/office/drawing/2010/main" val="0"/>
              </a:ext>
            </a:extLst>
          </a:blip>
          <a:srcRect r="3112" b="1"/>
          <a:stretch/>
        </p:blipFill>
        <p:spPr>
          <a:xfrm>
            <a:off x="20" y="10"/>
            <a:ext cx="12191980" cy="6857990"/>
          </a:xfrm>
          <a:prstGeom prst="rect">
            <a:avLst/>
          </a:prstGeom>
        </p:spPr>
      </p:pic>
      <p:sp>
        <p:nvSpPr>
          <p:cNvPr id="9" name="TextBox 8">
            <a:extLst>
              <a:ext uri="{FF2B5EF4-FFF2-40B4-BE49-F238E27FC236}">
                <a16:creationId xmlns:a16="http://schemas.microsoft.com/office/drawing/2014/main" id="{CC0D5DFB-B7ED-4C4F-BEDB-8CADD4D7DB14}"/>
              </a:ext>
            </a:extLst>
          </p:cNvPr>
          <p:cNvSpPr txBox="1"/>
          <p:nvPr/>
        </p:nvSpPr>
        <p:spPr>
          <a:xfrm>
            <a:off x="7362166" y="5492683"/>
            <a:ext cx="4750066" cy="1077218"/>
          </a:xfrm>
          <a:prstGeom prst="rect">
            <a:avLst/>
          </a:prstGeom>
          <a:noFill/>
        </p:spPr>
        <p:txBody>
          <a:bodyPr wrap="square" rtlCol="0" anchor="t">
            <a:spAutoFit/>
          </a:bodyPr>
          <a:lstStyle/>
          <a:p>
            <a:pPr algn="r"/>
            <a:r>
              <a:rPr lang="en-US" sz="2400" dirty="0">
                <a:solidFill>
                  <a:schemeClr val="bg2">
                    <a:lumMod val="25000"/>
                  </a:schemeClr>
                </a:solidFill>
                <a:latin typeface="Avenir Black"/>
              </a:rPr>
              <a:t>Andrew White, RLA</a:t>
            </a:r>
            <a:endParaRPr lang="en-US">
              <a:solidFill>
                <a:schemeClr val="bg2">
                  <a:lumMod val="25000"/>
                </a:schemeClr>
              </a:solidFill>
              <a:latin typeface="Avenir Black"/>
              <a:cs typeface="Calibri" panose="020F0502020204030204"/>
            </a:endParaRPr>
          </a:p>
          <a:p>
            <a:pPr algn="r"/>
            <a:r>
              <a:rPr lang="en-US" sz="2000" dirty="0">
                <a:solidFill>
                  <a:schemeClr val="bg2">
                    <a:lumMod val="25000"/>
                  </a:schemeClr>
                </a:solidFill>
                <a:latin typeface="Avenir Black"/>
              </a:rPr>
              <a:t>Director of Park Visioning</a:t>
            </a:r>
          </a:p>
          <a:p>
            <a:pPr algn="r"/>
            <a:r>
              <a:rPr lang="en-US" sz="2000" dirty="0">
                <a:solidFill>
                  <a:schemeClr val="bg2">
                    <a:lumMod val="25000"/>
                  </a:schemeClr>
                </a:solidFill>
                <a:latin typeface="Avenir Black"/>
              </a:rPr>
              <a:t>Park Pride</a:t>
            </a:r>
          </a:p>
        </p:txBody>
      </p:sp>
    </p:spTree>
    <p:extLst>
      <p:ext uri="{BB962C8B-B14F-4D97-AF65-F5344CB8AC3E}">
        <p14:creationId xmlns:p14="http://schemas.microsoft.com/office/powerpoint/2010/main" val="281933155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C69C15-B79A-4BD9-A476-576A1356A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17" y="3320555"/>
            <a:ext cx="3056414" cy="1401314"/>
          </a:xfrm>
          <a:prstGeom prst="rect">
            <a:avLst/>
          </a:prstGeom>
        </p:spPr>
      </p:pic>
      <p:pic>
        <p:nvPicPr>
          <p:cNvPr id="7" name="Picture 7" descr="A picture containing building, bridge, clock&#10;&#10;Description generated with very high confidence">
            <a:extLst>
              <a:ext uri="{FF2B5EF4-FFF2-40B4-BE49-F238E27FC236}">
                <a16:creationId xmlns:a16="http://schemas.microsoft.com/office/drawing/2014/main" id="{F8A01AD9-2924-4A81-AEAD-74E0E0F8E8AB}"/>
              </a:ext>
            </a:extLst>
          </p:cNvPr>
          <p:cNvPicPr>
            <a:picLocks noChangeAspect="1"/>
          </p:cNvPicPr>
          <p:nvPr/>
        </p:nvPicPr>
        <p:blipFill rotWithShape="1">
          <a:blip r:embed="rId4"/>
          <a:srcRect l="27867" t="21739" r="22465" b="5590"/>
          <a:stretch/>
        </p:blipFill>
        <p:spPr>
          <a:xfrm>
            <a:off x="6058133" y="2274566"/>
            <a:ext cx="1843918" cy="1435045"/>
          </a:xfrm>
          <a:prstGeom prst="rect">
            <a:avLst/>
          </a:prstGeom>
        </p:spPr>
      </p:pic>
      <p:pic>
        <p:nvPicPr>
          <p:cNvPr id="2" name="Picture 3" descr="A close up of a logo&#10;&#10;Description generated with very high confidence">
            <a:extLst>
              <a:ext uri="{FF2B5EF4-FFF2-40B4-BE49-F238E27FC236}">
                <a16:creationId xmlns:a16="http://schemas.microsoft.com/office/drawing/2014/main" id="{CFFE353B-5508-4718-9BED-87685BD03C63}"/>
              </a:ext>
            </a:extLst>
          </p:cNvPr>
          <p:cNvPicPr>
            <a:picLocks noChangeAspect="1"/>
          </p:cNvPicPr>
          <p:nvPr/>
        </p:nvPicPr>
        <p:blipFill rotWithShape="1">
          <a:blip r:embed="rId5"/>
          <a:srcRect t="-419" r="16465" b="-805"/>
          <a:stretch/>
        </p:blipFill>
        <p:spPr>
          <a:xfrm>
            <a:off x="8174966" y="2400625"/>
            <a:ext cx="3649453" cy="925707"/>
          </a:xfrm>
          <a:prstGeom prst="rect">
            <a:avLst/>
          </a:prstGeom>
        </p:spPr>
      </p:pic>
      <p:sp>
        <p:nvSpPr>
          <p:cNvPr id="18" name="Rectangle 17">
            <a:extLst>
              <a:ext uri="{FF2B5EF4-FFF2-40B4-BE49-F238E27FC236}">
                <a16:creationId xmlns:a16="http://schemas.microsoft.com/office/drawing/2014/main" id="{181A8668-D7A4-4ABA-AAF9-13F975E1C660}"/>
              </a:ext>
            </a:extLst>
          </p:cNvPr>
          <p:cNvSpPr/>
          <p:nvPr/>
        </p:nvSpPr>
        <p:spPr>
          <a:xfrm>
            <a:off x="0" y="4751056"/>
            <a:ext cx="12192000" cy="2165865"/>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830997"/>
          </a:xfrm>
          <a:prstGeom prst="rect">
            <a:avLst/>
          </a:prstGeom>
        </p:spPr>
        <p:txBody>
          <a:bodyPr wrap="square">
            <a:spAutoFit/>
          </a:bodyPr>
          <a:lstStyle/>
          <a:p>
            <a:pPr algn="ctr"/>
            <a:r>
              <a:rPr lang="en-US" sz="2400">
                <a:solidFill>
                  <a:schemeClr val="bg1"/>
                </a:solidFill>
                <a:latin typeface="Open Sans" pitchFamily="34" charset="0"/>
                <a:ea typeface="Open Sans" pitchFamily="34" charset="0"/>
                <a:cs typeface="Open Sans" pitchFamily="34" charset="0"/>
              </a:rPr>
              <a:t>Shared Values – Nonprofit Partners</a:t>
            </a:r>
          </a:p>
          <a:p>
            <a:pPr algn="ctr"/>
            <a:endParaRPr lang="en-US" sz="2400">
              <a:solidFill>
                <a:schemeClr val="bg1"/>
              </a:solidFill>
              <a:latin typeface="Open Sans" pitchFamily="34" charset="0"/>
              <a:ea typeface="Open Sans" pitchFamily="34" charset="0"/>
              <a:cs typeface="Open Sans" pitchFamily="34" charset="0"/>
            </a:endParaRPr>
          </a:p>
        </p:txBody>
      </p:sp>
      <p:pic>
        <p:nvPicPr>
          <p:cNvPr id="14" name="Picture 13">
            <a:extLst>
              <a:ext uri="{FF2B5EF4-FFF2-40B4-BE49-F238E27FC236}">
                <a16:creationId xmlns:a16="http://schemas.microsoft.com/office/drawing/2014/main" id="{86DBEB68-FFDB-4FA9-922F-0A2F3FBDA0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9307" y="2270923"/>
            <a:ext cx="1602883" cy="1439992"/>
          </a:xfrm>
          <a:prstGeom prst="rect">
            <a:avLst/>
          </a:prstGeom>
        </p:spPr>
      </p:pic>
      <p:pic>
        <p:nvPicPr>
          <p:cNvPr id="2050" name="Picture 2049">
            <a:extLst>
              <a:ext uri="{FF2B5EF4-FFF2-40B4-BE49-F238E27FC236}">
                <a16:creationId xmlns:a16="http://schemas.microsoft.com/office/drawing/2014/main" id="{437A6521-A264-4D94-9201-90D967588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037" y="959964"/>
            <a:ext cx="1723928" cy="2146468"/>
          </a:xfrm>
          <a:prstGeom prst="rect">
            <a:avLst/>
          </a:prstGeom>
        </p:spPr>
      </p:pic>
      <p:sp>
        <p:nvSpPr>
          <p:cNvPr id="49" name="Rectangle 48">
            <a:extLst>
              <a:ext uri="{FF2B5EF4-FFF2-40B4-BE49-F238E27FC236}">
                <a16:creationId xmlns:a16="http://schemas.microsoft.com/office/drawing/2014/main" id="{F994C2F4-6AC4-4483-B015-4812F83A6A5E}"/>
              </a:ext>
            </a:extLst>
          </p:cNvPr>
          <p:cNvSpPr/>
          <p:nvPr/>
        </p:nvSpPr>
        <p:spPr>
          <a:xfrm>
            <a:off x="304800" y="5123859"/>
            <a:ext cx="11518232" cy="1169551"/>
          </a:xfrm>
          <a:prstGeom prst="rect">
            <a:avLst/>
          </a:prstGeom>
        </p:spPr>
        <p:txBody>
          <a:bodyPr wrap="square">
            <a:spAutoFit/>
          </a:bodyPr>
          <a:lstStyle/>
          <a:p>
            <a:pPr algn="ctr">
              <a:lnSpc>
                <a:spcPts val="2800"/>
              </a:lnSpc>
              <a:spcAft>
                <a:spcPts val="200"/>
              </a:spcAft>
            </a:pPr>
            <a:r>
              <a:rPr lang="en-US" sz="2400" dirty="0">
                <a:solidFill>
                  <a:schemeClr val="bg1"/>
                </a:solidFill>
                <a:latin typeface="Open Sans" pitchFamily="34" charset="0"/>
                <a:ea typeface="Open Sans" pitchFamily="34" charset="0"/>
                <a:cs typeface="Open Sans" pitchFamily="34" charset="0"/>
              </a:rPr>
              <a:t>Delivering new parks and greenspaces through a community-centered process that provides environmental, economic, and social justice outcomes for those that live, work, and play in some of our most vulnerable communities. </a:t>
            </a:r>
          </a:p>
        </p:txBody>
      </p:sp>
      <p:pic>
        <p:nvPicPr>
          <p:cNvPr id="16" name="Picture 15">
            <a:extLst>
              <a:ext uri="{FF2B5EF4-FFF2-40B4-BE49-F238E27FC236}">
                <a16:creationId xmlns:a16="http://schemas.microsoft.com/office/drawing/2014/main" id="{A36A63B4-00CE-4AC5-AD20-0B7460014F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6158" y="1408896"/>
            <a:ext cx="4400282" cy="572534"/>
          </a:xfrm>
          <a:prstGeom prst="rect">
            <a:avLst/>
          </a:prstGeom>
        </p:spPr>
      </p:pic>
      <p:pic>
        <p:nvPicPr>
          <p:cNvPr id="3" name="Picture 2">
            <a:extLst>
              <a:ext uri="{FF2B5EF4-FFF2-40B4-BE49-F238E27FC236}">
                <a16:creationId xmlns:a16="http://schemas.microsoft.com/office/drawing/2014/main" id="{8AEFD525-BF58-4942-9743-C6E92DEE5B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1390" y="3183907"/>
            <a:ext cx="1839585" cy="1521484"/>
          </a:xfrm>
          <a:prstGeom prst="rect">
            <a:avLst/>
          </a:prstGeom>
        </p:spPr>
      </p:pic>
      <p:pic>
        <p:nvPicPr>
          <p:cNvPr id="2055" name="Picture 2054">
            <a:extLst>
              <a:ext uri="{FF2B5EF4-FFF2-40B4-BE49-F238E27FC236}">
                <a16:creationId xmlns:a16="http://schemas.microsoft.com/office/drawing/2014/main" id="{BEA6D5A3-9F01-4DA7-9BB0-A3ECC20207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82487" y="1258357"/>
            <a:ext cx="3539356" cy="869381"/>
          </a:xfrm>
          <a:prstGeom prst="rect">
            <a:avLst/>
          </a:prstGeom>
        </p:spPr>
      </p:pic>
      <p:pic>
        <p:nvPicPr>
          <p:cNvPr id="17" name="Picture 16">
            <a:extLst>
              <a:ext uri="{FF2B5EF4-FFF2-40B4-BE49-F238E27FC236}">
                <a16:creationId xmlns:a16="http://schemas.microsoft.com/office/drawing/2014/main" id="{547A7053-06C7-4465-91A8-5F69AF2ABF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15819" y="3383717"/>
            <a:ext cx="3277322" cy="1125566"/>
          </a:xfrm>
          <a:prstGeom prst="rect">
            <a:avLst/>
          </a:prstGeom>
        </p:spPr>
      </p:pic>
    </p:spTree>
    <p:extLst>
      <p:ext uri="{BB962C8B-B14F-4D97-AF65-F5344CB8AC3E}">
        <p14:creationId xmlns:p14="http://schemas.microsoft.com/office/powerpoint/2010/main" val="331036801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461665"/>
          </a:xfrm>
          <a:prstGeom prst="rect">
            <a:avLst/>
          </a:prstGeom>
        </p:spPr>
        <p:txBody>
          <a:bodyPr wrap="square" anchor="t">
            <a:spAutoFit/>
          </a:bodyPr>
          <a:lstStyle/>
          <a:p>
            <a:pPr algn="ctr"/>
            <a:r>
              <a:rPr lang="en-US" sz="2400" dirty="0">
                <a:solidFill>
                  <a:schemeClr val="bg1"/>
                </a:solidFill>
                <a:latin typeface="Open Sans"/>
                <a:ea typeface="Open Sans" pitchFamily="34" charset="0"/>
                <a:cs typeface="Open Sans" pitchFamily="34" charset="0"/>
              </a:rPr>
              <a:t>Acknowledgement of Environmental &amp; Racial Injustices</a:t>
            </a:r>
          </a:p>
        </p:txBody>
      </p:sp>
      <p:pic>
        <p:nvPicPr>
          <p:cNvPr id="4" name="Picture 3">
            <a:extLst>
              <a:ext uri="{FF2B5EF4-FFF2-40B4-BE49-F238E27FC236}">
                <a16:creationId xmlns:a16="http://schemas.microsoft.com/office/drawing/2014/main" id="{F73C1B9F-179A-4029-8A04-EFDE789EC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961311"/>
            <a:ext cx="5905500" cy="3543300"/>
          </a:xfrm>
          <a:prstGeom prst="rect">
            <a:avLst/>
          </a:prstGeom>
        </p:spPr>
      </p:pic>
      <p:sp>
        <p:nvSpPr>
          <p:cNvPr id="7" name="TextBox 6">
            <a:extLst>
              <a:ext uri="{FF2B5EF4-FFF2-40B4-BE49-F238E27FC236}">
                <a16:creationId xmlns:a16="http://schemas.microsoft.com/office/drawing/2014/main" id="{374206CE-EEEE-43AC-9311-C60660A90E62}"/>
              </a:ext>
            </a:extLst>
          </p:cNvPr>
          <p:cNvSpPr txBox="1"/>
          <p:nvPr/>
        </p:nvSpPr>
        <p:spPr>
          <a:xfrm>
            <a:off x="190500" y="4786489"/>
            <a:ext cx="5905500" cy="646331"/>
          </a:xfrm>
          <a:prstGeom prst="rect">
            <a:avLst/>
          </a:prstGeom>
          <a:noFill/>
        </p:spPr>
        <p:txBody>
          <a:bodyPr wrap="square" rtlCol="0">
            <a:spAutoFit/>
          </a:bodyPr>
          <a:lstStyle/>
          <a:p>
            <a:r>
              <a:rPr lang="en-US" dirty="0">
                <a:solidFill>
                  <a:srgbClr val="83A53E"/>
                </a:solidFill>
                <a:latin typeface="Avenir Black" panose="020B0803020203020204" pitchFamily="34" charset="0"/>
              </a:rPr>
              <a:t>“America is still segregated and so is pollution.”</a:t>
            </a:r>
          </a:p>
          <a:p>
            <a:pPr algn="r"/>
            <a:r>
              <a:rPr lang="en-US" dirty="0">
                <a:solidFill>
                  <a:srgbClr val="83A53E"/>
                </a:solidFill>
                <a:latin typeface="Avenir Black" panose="020B0803020203020204" pitchFamily="34" charset="0"/>
              </a:rPr>
              <a:t>- Dr. Robert D. Bullard</a:t>
            </a:r>
          </a:p>
        </p:txBody>
      </p:sp>
      <p:sp>
        <p:nvSpPr>
          <p:cNvPr id="8" name="TextBox 7">
            <a:extLst>
              <a:ext uri="{FF2B5EF4-FFF2-40B4-BE49-F238E27FC236}">
                <a16:creationId xmlns:a16="http://schemas.microsoft.com/office/drawing/2014/main" id="{606D062C-F20C-4D69-8B7B-CB4E62579AC0}"/>
              </a:ext>
            </a:extLst>
          </p:cNvPr>
          <p:cNvSpPr txBox="1"/>
          <p:nvPr/>
        </p:nvSpPr>
        <p:spPr>
          <a:xfrm>
            <a:off x="190500" y="4243001"/>
            <a:ext cx="4560711" cy="261610"/>
          </a:xfrm>
          <a:prstGeom prst="rect">
            <a:avLst/>
          </a:prstGeom>
          <a:noFill/>
        </p:spPr>
        <p:txBody>
          <a:bodyPr wrap="square" rtlCol="0">
            <a:spAutoFit/>
          </a:bodyPr>
          <a:lstStyle/>
          <a:p>
            <a:r>
              <a:rPr lang="en-US" sz="1100" i="1" dirty="0">
                <a:solidFill>
                  <a:schemeClr val="bg2"/>
                </a:solidFill>
              </a:rPr>
              <a:t>Illustration: Richard A Chance</a:t>
            </a:r>
          </a:p>
        </p:txBody>
      </p:sp>
      <p:sp>
        <p:nvSpPr>
          <p:cNvPr id="12" name="TextBox 11">
            <a:extLst>
              <a:ext uri="{FF2B5EF4-FFF2-40B4-BE49-F238E27FC236}">
                <a16:creationId xmlns:a16="http://schemas.microsoft.com/office/drawing/2014/main" id="{1210D911-7334-4C45-ABC8-51E7F5B25F92}"/>
              </a:ext>
            </a:extLst>
          </p:cNvPr>
          <p:cNvSpPr txBox="1"/>
          <p:nvPr/>
        </p:nvSpPr>
        <p:spPr>
          <a:xfrm>
            <a:off x="6590370" y="866162"/>
            <a:ext cx="5107259" cy="1200329"/>
          </a:xfrm>
          <a:prstGeom prst="rect">
            <a:avLst/>
          </a:prstGeom>
          <a:noFill/>
        </p:spPr>
        <p:txBody>
          <a:bodyPr wrap="square" rtlCol="0">
            <a:spAutoFit/>
          </a:bodyPr>
          <a:lstStyle/>
          <a:p>
            <a:r>
              <a:rPr lang="en-US" sz="2400" b="1" dirty="0">
                <a:solidFill>
                  <a:schemeClr val="accent5">
                    <a:lumMod val="75000"/>
                  </a:schemeClr>
                </a:solidFill>
              </a:rPr>
              <a:t>Race </a:t>
            </a:r>
            <a:r>
              <a:rPr lang="en-US" sz="2400" b="1" i="1" dirty="0">
                <a:solidFill>
                  <a:schemeClr val="accent5">
                    <a:lumMod val="75000"/>
                  </a:schemeClr>
                </a:solidFill>
              </a:rPr>
              <a:t>is the most significant predictor </a:t>
            </a:r>
            <a:r>
              <a:rPr lang="en-US" sz="2400" b="1" dirty="0">
                <a:solidFill>
                  <a:schemeClr val="accent5">
                    <a:lumMod val="75000"/>
                  </a:schemeClr>
                </a:solidFill>
              </a:rPr>
              <a:t>of a person living near contaminated air, water, or soil.</a:t>
            </a:r>
          </a:p>
        </p:txBody>
      </p:sp>
      <p:sp>
        <p:nvSpPr>
          <p:cNvPr id="17" name="TextBox 16">
            <a:extLst>
              <a:ext uri="{FF2B5EF4-FFF2-40B4-BE49-F238E27FC236}">
                <a16:creationId xmlns:a16="http://schemas.microsoft.com/office/drawing/2014/main" id="{B009E9D3-E9AF-4E77-8762-3C32DD71B22E}"/>
              </a:ext>
            </a:extLst>
          </p:cNvPr>
          <p:cNvSpPr txBox="1"/>
          <p:nvPr/>
        </p:nvSpPr>
        <p:spPr>
          <a:xfrm>
            <a:off x="190500" y="5714698"/>
            <a:ext cx="5905500" cy="830997"/>
          </a:xfrm>
          <a:prstGeom prst="rect">
            <a:avLst/>
          </a:prstGeom>
          <a:noFill/>
        </p:spPr>
        <p:txBody>
          <a:bodyPr wrap="square" rtlCol="0">
            <a:spAutoFit/>
          </a:bodyPr>
          <a:lstStyle/>
          <a:p>
            <a:r>
              <a:rPr lang="en-US" sz="2400" b="1" dirty="0">
                <a:solidFill>
                  <a:schemeClr val="accent5">
                    <a:lumMod val="75000"/>
                  </a:schemeClr>
                </a:solidFill>
              </a:rPr>
              <a:t>Rooted in racial discrimination in housing, land use planning, and zoning.</a:t>
            </a:r>
          </a:p>
        </p:txBody>
      </p:sp>
      <p:sp>
        <p:nvSpPr>
          <p:cNvPr id="15" name="TextBox 14">
            <a:extLst>
              <a:ext uri="{FF2B5EF4-FFF2-40B4-BE49-F238E27FC236}">
                <a16:creationId xmlns:a16="http://schemas.microsoft.com/office/drawing/2014/main" id="{3B8765F9-0E79-41CF-A552-731CBC390E78}"/>
              </a:ext>
            </a:extLst>
          </p:cNvPr>
          <p:cNvSpPr txBox="1"/>
          <p:nvPr/>
        </p:nvSpPr>
        <p:spPr>
          <a:xfrm>
            <a:off x="6590370" y="2157811"/>
            <a:ext cx="5107259"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5">
                    <a:lumMod val="75000"/>
                  </a:schemeClr>
                </a:solidFill>
                <a:latin typeface="Avenir" panose="020B0503020203020204" pitchFamily="34" charset="0"/>
              </a:rPr>
              <a:t>African Americans are exposed to 1.54 times more fine particulate matter than whites (EPA 2018)</a:t>
            </a:r>
          </a:p>
          <a:p>
            <a:pPr marL="285750" indent="-285750">
              <a:buFont typeface="Arial" panose="020B0604020202020204" pitchFamily="34" charset="0"/>
              <a:buChar char="•"/>
            </a:pPr>
            <a:r>
              <a:rPr lang="en-US" dirty="0">
                <a:solidFill>
                  <a:schemeClr val="accent5">
                    <a:lumMod val="75000"/>
                  </a:schemeClr>
                </a:solidFill>
                <a:latin typeface="Avenir" panose="020B0503020203020204" pitchFamily="34" charset="0"/>
              </a:rPr>
              <a:t>African Americans and other people of color breathe 38 percent more polluted air than whites; people of color are exposed to 46 more nitrogen oxide than whites (Univ of Minnesota 2014)</a:t>
            </a:r>
          </a:p>
          <a:p>
            <a:pPr marL="285750" indent="-285750">
              <a:buFont typeface="Arial" panose="020B0604020202020204" pitchFamily="34" charset="0"/>
              <a:buChar char="•"/>
            </a:pPr>
            <a:r>
              <a:rPr lang="en-US" dirty="0">
                <a:solidFill>
                  <a:schemeClr val="accent5">
                    <a:lumMod val="75000"/>
                  </a:schemeClr>
                </a:solidFill>
                <a:latin typeface="Avenir" panose="020B0503020203020204" pitchFamily="34" charset="0"/>
              </a:rPr>
              <a:t>People of color are overrepresented in populations who live within a one-mile radius (44%) and a three-mile radius (46%) of the nation’s 1,388 Superfund sites. People of color comprise only 37 percent of the U.S. population. (EPA 2014)</a:t>
            </a:r>
          </a:p>
        </p:txBody>
      </p:sp>
      <p:sp>
        <p:nvSpPr>
          <p:cNvPr id="2" name="TextBox 1">
            <a:extLst>
              <a:ext uri="{FF2B5EF4-FFF2-40B4-BE49-F238E27FC236}">
                <a16:creationId xmlns:a16="http://schemas.microsoft.com/office/drawing/2014/main" id="{1F3B2E40-5569-4275-B5B1-75CC24DECD62}"/>
              </a:ext>
            </a:extLst>
          </p:cNvPr>
          <p:cNvSpPr txBox="1"/>
          <p:nvPr/>
        </p:nvSpPr>
        <p:spPr>
          <a:xfrm>
            <a:off x="8728195" y="6222960"/>
            <a:ext cx="2886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https://drrobertbullard.com/</a:t>
            </a:r>
            <a:endParaRPr lang="en-US" dirty="0"/>
          </a:p>
        </p:txBody>
      </p:sp>
    </p:spTree>
    <p:extLst>
      <p:ext uri="{BB962C8B-B14F-4D97-AF65-F5344CB8AC3E}">
        <p14:creationId xmlns:p14="http://schemas.microsoft.com/office/powerpoint/2010/main" val="64265067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9EF52F-805F-4266-A77A-D09754BB547C}"/>
              </a:ext>
            </a:extLst>
          </p:cNvPr>
          <p:cNvGrpSpPr/>
          <p:nvPr/>
        </p:nvGrpSpPr>
        <p:grpSpPr>
          <a:xfrm>
            <a:off x="0" y="285751"/>
            <a:ext cx="12191999" cy="6572250"/>
            <a:chOff x="0" y="285751"/>
            <a:chExt cx="12191999" cy="6572250"/>
          </a:xfrm>
        </p:grpSpPr>
        <p:pic>
          <p:nvPicPr>
            <p:cNvPr id="12" name="Picture 11">
              <a:extLst>
                <a:ext uri="{FF2B5EF4-FFF2-40B4-BE49-F238E27FC236}">
                  <a16:creationId xmlns:a16="http://schemas.microsoft.com/office/drawing/2014/main" id="{9C484870-2764-44F7-BE68-CA821C685B5B}"/>
                </a:ext>
              </a:extLst>
            </p:cNvPr>
            <p:cNvPicPr>
              <a:picLocks noChangeAspect="1"/>
            </p:cNvPicPr>
            <p:nvPr/>
          </p:nvPicPr>
          <p:blipFill>
            <a:blip r:embed="rId3"/>
            <a:stretch>
              <a:fillRect/>
            </a:stretch>
          </p:blipFill>
          <p:spPr>
            <a:xfrm>
              <a:off x="0" y="285751"/>
              <a:ext cx="12191999" cy="6572250"/>
            </a:xfrm>
            <a:prstGeom prst="rect">
              <a:avLst/>
            </a:prstGeom>
          </p:spPr>
        </p:pic>
        <p:sp>
          <p:nvSpPr>
            <p:cNvPr id="7" name="Freeform: Shape 6">
              <a:extLst>
                <a:ext uri="{FF2B5EF4-FFF2-40B4-BE49-F238E27FC236}">
                  <a16:creationId xmlns:a16="http://schemas.microsoft.com/office/drawing/2014/main" id="{C517B985-03B0-4ECC-8BA2-F737F4CDD7C4}"/>
                </a:ext>
              </a:extLst>
            </p:cNvPr>
            <p:cNvSpPr/>
            <p:nvPr/>
          </p:nvSpPr>
          <p:spPr>
            <a:xfrm>
              <a:off x="1154877" y="2602453"/>
              <a:ext cx="1921697" cy="1121821"/>
            </a:xfrm>
            <a:custGeom>
              <a:avLst/>
              <a:gdLst>
                <a:gd name="connsiteX0" fmla="*/ 0 w 1839558"/>
                <a:gd name="connsiteY0" fmla="*/ 656217 h 1086522"/>
                <a:gd name="connsiteX1" fmla="*/ 236668 w 1839558"/>
                <a:gd name="connsiteY1" fmla="*/ 580913 h 1086522"/>
                <a:gd name="connsiteX2" fmla="*/ 387276 w 1839558"/>
                <a:gd name="connsiteY2" fmla="*/ 484094 h 1086522"/>
                <a:gd name="connsiteX3" fmla="*/ 774551 w 1839558"/>
                <a:gd name="connsiteY3" fmla="*/ 193638 h 1086522"/>
                <a:gd name="connsiteX4" fmla="*/ 903643 w 1839558"/>
                <a:gd name="connsiteY4" fmla="*/ 0 h 1086522"/>
                <a:gd name="connsiteX5" fmla="*/ 1839558 w 1839558"/>
                <a:gd name="connsiteY5" fmla="*/ 268941 h 1086522"/>
                <a:gd name="connsiteX6" fmla="*/ 1506071 w 1839558"/>
                <a:gd name="connsiteY6" fmla="*/ 570155 h 1086522"/>
                <a:gd name="connsiteX7" fmla="*/ 1215614 w 1839558"/>
                <a:gd name="connsiteY7" fmla="*/ 860612 h 1086522"/>
                <a:gd name="connsiteX8" fmla="*/ 946673 w 1839558"/>
                <a:gd name="connsiteY8" fmla="*/ 1086522 h 1086522"/>
                <a:gd name="connsiteX9" fmla="*/ 451821 w 1839558"/>
                <a:gd name="connsiteY9" fmla="*/ 882127 h 1086522"/>
                <a:gd name="connsiteX10" fmla="*/ 0 w 1839558"/>
                <a:gd name="connsiteY10" fmla="*/ 656217 h 108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9558" h="1086522">
                  <a:moveTo>
                    <a:pt x="0" y="656217"/>
                  </a:moveTo>
                  <a:lnTo>
                    <a:pt x="236668" y="580913"/>
                  </a:lnTo>
                  <a:lnTo>
                    <a:pt x="387276" y="484094"/>
                  </a:lnTo>
                  <a:lnTo>
                    <a:pt x="774551" y="193638"/>
                  </a:lnTo>
                  <a:lnTo>
                    <a:pt x="903643" y="0"/>
                  </a:lnTo>
                  <a:lnTo>
                    <a:pt x="1839558" y="268941"/>
                  </a:lnTo>
                  <a:lnTo>
                    <a:pt x="1506071" y="570155"/>
                  </a:lnTo>
                  <a:lnTo>
                    <a:pt x="1215614" y="860612"/>
                  </a:lnTo>
                  <a:lnTo>
                    <a:pt x="946673" y="1086522"/>
                  </a:lnTo>
                  <a:lnTo>
                    <a:pt x="451821" y="882127"/>
                  </a:lnTo>
                  <a:lnTo>
                    <a:pt x="0" y="656217"/>
                  </a:lnTo>
                  <a:close/>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461665"/>
          </a:xfrm>
          <a:prstGeom prst="rect">
            <a:avLst/>
          </a:prstGeom>
        </p:spPr>
        <p:txBody>
          <a:bodyPr wrap="square">
            <a:spAutoFit/>
          </a:bodyPr>
          <a:lstStyle/>
          <a:p>
            <a:pPr algn="ctr"/>
            <a:r>
              <a:rPr lang="en-US" sz="2400">
                <a:solidFill>
                  <a:schemeClr val="bg1"/>
                </a:solidFill>
                <a:latin typeface="Open Sans" pitchFamily="34" charset="0"/>
                <a:ea typeface="Open Sans" pitchFamily="34" charset="0"/>
                <a:cs typeface="Open Sans" pitchFamily="34" charset="0"/>
              </a:rPr>
              <a:t>Proctor Creek Headwaters - 1892</a:t>
            </a:r>
          </a:p>
        </p:txBody>
      </p:sp>
      <p:sp>
        <p:nvSpPr>
          <p:cNvPr id="3" name="TextBox 2">
            <a:extLst>
              <a:ext uri="{FF2B5EF4-FFF2-40B4-BE49-F238E27FC236}">
                <a16:creationId xmlns:a16="http://schemas.microsoft.com/office/drawing/2014/main" id="{F9F70287-F05E-44D3-8253-D044D9B64DE2}"/>
              </a:ext>
            </a:extLst>
          </p:cNvPr>
          <p:cNvSpPr txBox="1"/>
          <p:nvPr/>
        </p:nvSpPr>
        <p:spPr>
          <a:xfrm>
            <a:off x="481085" y="4028515"/>
            <a:ext cx="5190978" cy="646331"/>
          </a:xfrm>
          <a:prstGeom prst="rect">
            <a:avLst/>
          </a:prstGeom>
          <a:noFill/>
        </p:spPr>
        <p:txBody>
          <a:bodyPr wrap="square" rtlCol="0">
            <a:spAutoFit/>
          </a:bodyPr>
          <a:lstStyle/>
          <a:p>
            <a:r>
              <a:rPr lang="en-US" dirty="0">
                <a:solidFill>
                  <a:schemeClr val="bg1"/>
                </a:solidFill>
                <a:latin typeface="Avenir Black" panose="020B0803020203020204" pitchFamily="34" charset="0"/>
              </a:rPr>
              <a:t>Site of Kathryn Johnston </a:t>
            </a:r>
          </a:p>
          <a:p>
            <a:r>
              <a:rPr lang="en-US" dirty="0">
                <a:solidFill>
                  <a:schemeClr val="bg1"/>
                </a:solidFill>
                <a:latin typeface="Avenir Black" panose="020B0803020203020204" pitchFamily="34" charset="0"/>
              </a:rPr>
              <a:t>Memorial Park</a:t>
            </a:r>
          </a:p>
        </p:txBody>
      </p:sp>
    </p:spTree>
    <p:extLst>
      <p:ext uri="{BB962C8B-B14F-4D97-AF65-F5344CB8AC3E}">
        <p14:creationId xmlns:p14="http://schemas.microsoft.com/office/powerpoint/2010/main" val="337207164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461665"/>
          </a:xfrm>
          <a:prstGeom prst="rect">
            <a:avLst/>
          </a:prstGeom>
        </p:spPr>
        <p:txBody>
          <a:bodyPr wrap="square">
            <a:spAutoFit/>
          </a:bodyPr>
          <a:lstStyle/>
          <a:p>
            <a:pPr algn="ctr"/>
            <a:r>
              <a:rPr lang="en-US" sz="2400" dirty="0">
                <a:solidFill>
                  <a:schemeClr val="bg1"/>
                </a:solidFill>
                <a:latin typeface="Open Sans" pitchFamily="34" charset="0"/>
                <a:ea typeface="Open Sans" pitchFamily="34" charset="0"/>
                <a:cs typeface="Open Sans" pitchFamily="34" charset="0"/>
              </a:rPr>
              <a:t>Site of Kathryn Johnston Memorial Park – 1911 and 1978</a:t>
            </a:r>
          </a:p>
        </p:txBody>
      </p:sp>
      <p:pic>
        <p:nvPicPr>
          <p:cNvPr id="5" name="Picture 4">
            <a:extLst>
              <a:ext uri="{FF2B5EF4-FFF2-40B4-BE49-F238E27FC236}">
                <a16:creationId xmlns:a16="http://schemas.microsoft.com/office/drawing/2014/main" id="{ACC39FF0-08FA-4748-BC2C-0B54963667C4}"/>
              </a:ext>
            </a:extLst>
          </p:cNvPr>
          <p:cNvPicPr>
            <a:picLocks noChangeAspect="1"/>
          </p:cNvPicPr>
          <p:nvPr/>
        </p:nvPicPr>
        <p:blipFill rotWithShape="1">
          <a:blip r:embed="rId3">
            <a:extLst>
              <a:ext uri="{28A0092B-C50C-407E-A947-70E740481C1C}">
                <a14:useLocalDpi xmlns:a14="http://schemas.microsoft.com/office/drawing/2010/main" val="0"/>
              </a:ext>
            </a:extLst>
          </a:blip>
          <a:srcRect t="56669" r="62723" b="14613"/>
          <a:stretch/>
        </p:blipFill>
        <p:spPr>
          <a:xfrm>
            <a:off x="98474" y="722293"/>
            <a:ext cx="5766222" cy="5748845"/>
          </a:xfrm>
          <a:prstGeom prst="rect">
            <a:avLst/>
          </a:prstGeom>
        </p:spPr>
      </p:pic>
      <p:pic>
        <p:nvPicPr>
          <p:cNvPr id="8" name="Picture 7">
            <a:extLst>
              <a:ext uri="{FF2B5EF4-FFF2-40B4-BE49-F238E27FC236}">
                <a16:creationId xmlns:a16="http://schemas.microsoft.com/office/drawing/2014/main" id="{EF52AC73-42DD-4673-BFF6-EB62D988B5D3}"/>
              </a:ext>
            </a:extLst>
          </p:cNvPr>
          <p:cNvPicPr>
            <a:picLocks noChangeAspect="1"/>
          </p:cNvPicPr>
          <p:nvPr/>
        </p:nvPicPr>
        <p:blipFill rotWithShape="1">
          <a:blip r:embed="rId4">
            <a:extLst>
              <a:ext uri="{28A0092B-C50C-407E-A947-70E740481C1C}">
                <a14:useLocalDpi xmlns:a14="http://schemas.microsoft.com/office/drawing/2010/main" val="0"/>
              </a:ext>
            </a:extLst>
          </a:blip>
          <a:srcRect t="56669" r="62723" b="14613"/>
          <a:stretch/>
        </p:blipFill>
        <p:spPr>
          <a:xfrm>
            <a:off x="6194474" y="671230"/>
            <a:ext cx="5766222" cy="5748845"/>
          </a:xfrm>
          <a:prstGeom prst="rect">
            <a:avLst/>
          </a:prstGeom>
        </p:spPr>
      </p:pic>
      <p:sp>
        <p:nvSpPr>
          <p:cNvPr id="17" name="Rectangle 16">
            <a:extLst>
              <a:ext uri="{FF2B5EF4-FFF2-40B4-BE49-F238E27FC236}">
                <a16:creationId xmlns:a16="http://schemas.microsoft.com/office/drawing/2014/main" id="{9C0F7A0F-320A-4AF3-8F24-6ED0B5B6799E}"/>
              </a:ext>
            </a:extLst>
          </p:cNvPr>
          <p:cNvSpPr/>
          <p:nvPr/>
        </p:nvSpPr>
        <p:spPr>
          <a:xfrm>
            <a:off x="267287" y="4797083"/>
            <a:ext cx="2940148" cy="1725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E0884A-8B03-475F-9E15-444642766EBC}"/>
              </a:ext>
            </a:extLst>
          </p:cNvPr>
          <p:cNvSpPr/>
          <p:nvPr/>
        </p:nvSpPr>
        <p:spPr>
          <a:xfrm>
            <a:off x="6327306" y="4746020"/>
            <a:ext cx="2940148" cy="1725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813AB6F-912A-4F35-B36B-A4AB5400AE65}"/>
              </a:ext>
            </a:extLst>
          </p:cNvPr>
          <p:cNvSpPr txBox="1"/>
          <p:nvPr/>
        </p:nvSpPr>
        <p:spPr>
          <a:xfrm>
            <a:off x="478301" y="5148775"/>
            <a:ext cx="2577659" cy="1200329"/>
          </a:xfrm>
          <a:prstGeom prst="rect">
            <a:avLst/>
          </a:prstGeom>
          <a:noFill/>
        </p:spPr>
        <p:txBody>
          <a:bodyPr wrap="square" rtlCol="0">
            <a:spAutoFit/>
          </a:bodyPr>
          <a:lstStyle/>
          <a:p>
            <a:r>
              <a:rPr lang="en-US" sz="7200" dirty="0">
                <a:solidFill>
                  <a:srgbClr val="0070C0"/>
                </a:solidFill>
                <a:latin typeface="Avenir Black" panose="020B0803020203020204" pitchFamily="34" charset="0"/>
              </a:rPr>
              <a:t>1911</a:t>
            </a:r>
          </a:p>
        </p:txBody>
      </p:sp>
      <p:sp>
        <p:nvSpPr>
          <p:cNvPr id="19" name="TextBox 18">
            <a:extLst>
              <a:ext uri="{FF2B5EF4-FFF2-40B4-BE49-F238E27FC236}">
                <a16:creationId xmlns:a16="http://schemas.microsoft.com/office/drawing/2014/main" id="{C8232455-7318-4683-937C-CF98DB913430}"/>
              </a:ext>
            </a:extLst>
          </p:cNvPr>
          <p:cNvSpPr txBox="1"/>
          <p:nvPr/>
        </p:nvSpPr>
        <p:spPr>
          <a:xfrm>
            <a:off x="6672775" y="5148775"/>
            <a:ext cx="2577659" cy="1200329"/>
          </a:xfrm>
          <a:prstGeom prst="rect">
            <a:avLst/>
          </a:prstGeom>
          <a:noFill/>
        </p:spPr>
        <p:txBody>
          <a:bodyPr wrap="square" rtlCol="0">
            <a:spAutoFit/>
          </a:bodyPr>
          <a:lstStyle/>
          <a:p>
            <a:r>
              <a:rPr lang="en-US" sz="7200" dirty="0">
                <a:solidFill>
                  <a:srgbClr val="0070C0"/>
                </a:solidFill>
                <a:latin typeface="Avenir Black" panose="020B0803020203020204" pitchFamily="34" charset="0"/>
              </a:rPr>
              <a:t>1978</a:t>
            </a:r>
          </a:p>
        </p:txBody>
      </p:sp>
    </p:spTree>
    <p:extLst>
      <p:ext uri="{BB962C8B-B14F-4D97-AF65-F5344CB8AC3E}">
        <p14:creationId xmlns:p14="http://schemas.microsoft.com/office/powerpoint/2010/main" val="342818639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830997"/>
          </a:xfrm>
          <a:prstGeom prst="rect">
            <a:avLst/>
          </a:prstGeom>
        </p:spPr>
        <p:txBody>
          <a:bodyPr wrap="square">
            <a:spAutoFit/>
          </a:bodyPr>
          <a:lstStyle/>
          <a:p>
            <a:pPr algn="ctr"/>
            <a:r>
              <a:rPr lang="en-US" sz="2400">
                <a:solidFill>
                  <a:schemeClr val="bg1"/>
                </a:solidFill>
                <a:latin typeface="Open Sans" pitchFamily="34" charset="0"/>
                <a:ea typeface="Open Sans" pitchFamily="34" charset="0"/>
                <a:cs typeface="Open Sans" pitchFamily="34" charset="0"/>
              </a:rPr>
              <a:t>Proctor Creek Headwaters - Today</a:t>
            </a:r>
          </a:p>
          <a:p>
            <a:pPr algn="ctr"/>
            <a:endParaRPr lang="en-US" sz="2400">
              <a:solidFill>
                <a:schemeClr val="bg1"/>
              </a:solidFill>
              <a:latin typeface="Open Sans" pitchFamily="34" charset="0"/>
              <a:ea typeface="Open Sans" pitchFamily="34" charset="0"/>
              <a:cs typeface="Open Sans" pitchFamily="34" charset="0"/>
            </a:endParaRPr>
          </a:p>
        </p:txBody>
      </p:sp>
      <p:pic>
        <p:nvPicPr>
          <p:cNvPr id="16" name="Picture 15">
            <a:extLst>
              <a:ext uri="{FF2B5EF4-FFF2-40B4-BE49-F238E27FC236}">
                <a16:creationId xmlns:a16="http://schemas.microsoft.com/office/drawing/2014/main" id="{1BBB3568-4765-453E-8337-8EE8631B942C}"/>
              </a:ext>
            </a:extLst>
          </p:cNvPr>
          <p:cNvPicPr>
            <a:picLocks noChangeAspect="1"/>
          </p:cNvPicPr>
          <p:nvPr/>
        </p:nvPicPr>
        <p:blipFill rotWithShape="1">
          <a:blip r:embed="rId3"/>
          <a:srcRect r="1123" b="5216"/>
          <a:stretch/>
        </p:blipFill>
        <p:spPr>
          <a:xfrm>
            <a:off x="-1" y="671230"/>
            <a:ext cx="12192001" cy="6186770"/>
          </a:xfrm>
          <a:prstGeom prst="rect">
            <a:avLst/>
          </a:prstGeom>
        </p:spPr>
      </p:pic>
      <p:pic>
        <p:nvPicPr>
          <p:cNvPr id="5" name="Picture 4">
            <a:extLst>
              <a:ext uri="{FF2B5EF4-FFF2-40B4-BE49-F238E27FC236}">
                <a16:creationId xmlns:a16="http://schemas.microsoft.com/office/drawing/2014/main" id="{2E538CD4-441A-4B2E-A19E-7AAC869A6306}"/>
              </a:ext>
            </a:extLst>
          </p:cNvPr>
          <p:cNvPicPr>
            <a:picLocks noChangeAspect="1"/>
          </p:cNvPicPr>
          <p:nvPr/>
        </p:nvPicPr>
        <p:blipFill rotWithShape="1">
          <a:blip r:embed="rId4"/>
          <a:srcRect b="12555"/>
          <a:stretch/>
        </p:blipFill>
        <p:spPr>
          <a:xfrm>
            <a:off x="5304153" y="5797177"/>
            <a:ext cx="1583691" cy="1099733"/>
          </a:xfrm>
          <a:prstGeom prst="rect">
            <a:avLst/>
          </a:prstGeom>
        </p:spPr>
      </p:pic>
      <p:sp>
        <p:nvSpPr>
          <p:cNvPr id="3" name="Rectangle 2">
            <a:extLst>
              <a:ext uri="{FF2B5EF4-FFF2-40B4-BE49-F238E27FC236}">
                <a16:creationId xmlns:a16="http://schemas.microsoft.com/office/drawing/2014/main" id="{C9B0B521-05DA-4988-84C6-482A1983960C}"/>
              </a:ext>
            </a:extLst>
          </p:cNvPr>
          <p:cNvSpPr/>
          <p:nvPr/>
        </p:nvSpPr>
        <p:spPr>
          <a:xfrm>
            <a:off x="196948" y="2166425"/>
            <a:ext cx="393895" cy="6189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28211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result for morehouse college logo">
            <a:extLst>
              <a:ext uri="{FF2B5EF4-FFF2-40B4-BE49-F238E27FC236}">
                <a16:creationId xmlns:a16="http://schemas.microsoft.com/office/drawing/2014/main" id="{CDE00331-DFF2-44E1-988F-9337187AE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6671" y="1855857"/>
            <a:ext cx="3146286" cy="314628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spelman college logo">
            <a:extLst>
              <a:ext uri="{FF2B5EF4-FFF2-40B4-BE49-F238E27FC236}">
                <a16:creationId xmlns:a16="http://schemas.microsoft.com/office/drawing/2014/main" id="{3E2BFFD7-27DA-4A8F-B532-407D684B9C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5840" y="1004666"/>
            <a:ext cx="3587946" cy="135632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461665"/>
          </a:xfrm>
          <a:prstGeom prst="rect">
            <a:avLst/>
          </a:prstGeom>
        </p:spPr>
        <p:txBody>
          <a:bodyPr wrap="square">
            <a:spAutoFit/>
          </a:bodyPr>
          <a:lstStyle/>
          <a:p>
            <a:pPr algn="ctr"/>
            <a:r>
              <a:rPr lang="en-US" sz="2400">
                <a:solidFill>
                  <a:schemeClr val="bg1"/>
                </a:solidFill>
                <a:latin typeface="Open Sans" pitchFamily="34" charset="0"/>
                <a:ea typeface="Open Sans" pitchFamily="34" charset="0"/>
                <a:cs typeface="Open Sans" pitchFamily="34" charset="0"/>
              </a:rPr>
              <a:t>Proctor Creek Headwaters – Cultural and Historic Significance</a:t>
            </a:r>
          </a:p>
        </p:txBody>
      </p:sp>
      <p:sp>
        <p:nvSpPr>
          <p:cNvPr id="3" name="AutoShape 4" descr="Image result for spelman college logo">
            <a:extLst>
              <a:ext uri="{FF2B5EF4-FFF2-40B4-BE49-F238E27FC236}">
                <a16:creationId xmlns:a16="http://schemas.microsoft.com/office/drawing/2014/main" id="{CD59B082-8045-40E5-9DF5-25BFF4C4706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10" name="Picture 14" descr="Image result for clark atlanta university logo">
            <a:extLst>
              <a:ext uri="{FF2B5EF4-FFF2-40B4-BE49-F238E27FC236}">
                <a16:creationId xmlns:a16="http://schemas.microsoft.com/office/drawing/2014/main" id="{9C69AEBB-6E49-4E75-8E8B-9063BA2AB0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5547" y="4497012"/>
            <a:ext cx="2488533" cy="1791744"/>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Image result for dr king">
            <a:extLst>
              <a:ext uri="{FF2B5EF4-FFF2-40B4-BE49-F238E27FC236}">
                <a16:creationId xmlns:a16="http://schemas.microsoft.com/office/drawing/2014/main" id="{F75C9A5F-F5EB-4778-81C5-93AE3D5184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669" y="786727"/>
            <a:ext cx="3467851" cy="4362556"/>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Related image">
            <a:extLst>
              <a:ext uri="{FF2B5EF4-FFF2-40B4-BE49-F238E27FC236}">
                <a16:creationId xmlns:a16="http://schemas.microsoft.com/office/drawing/2014/main" id="{DB8BDAA3-C9B4-4262-BCE1-AF1F1134C3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8938" y="831826"/>
            <a:ext cx="2586757" cy="3399264"/>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Image result for herndon home atlanta">
            <a:extLst>
              <a:ext uri="{FF2B5EF4-FFF2-40B4-BE49-F238E27FC236}">
                <a16:creationId xmlns:a16="http://schemas.microsoft.com/office/drawing/2014/main" id="{2A7E3B49-22BF-4318-A764-D4A37F01CD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6923" y="4512676"/>
            <a:ext cx="2960156" cy="2222808"/>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Related image">
            <a:extLst>
              <a:ext uri="{FF2B5EF4-FFF2-40B4-BE49-F238E27FC236}">
                <a16:creationId xmlns:a16="http://schemas.microsoft.com/office/drawing/2014/main" id="{68CC02EB-5A87-4702-AFE8-3699FAE4A1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7239" y="3917030"/>
            <a:ext cx="2229455" cy="2818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411875"/>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461665"/>
          </a:xfrm>
          <a:prstGeom prst="rect">
            <a:avLst/>
          </a:prstGeom>
        </p:spPr>
        <p:txBody>
          <a:bodyPr wrap="square">
            <a:spAutoFit/>
          </a:bodyPr>
          <a:lstStyle/>
          <a:p>
            <a:pPr algn="ctr"/>
            <a:r>
              <a:rPr lang="en-US" sz="2400" dirty="0">
                <a:solidFill>
                  <a:schemeClr val="bg1"/>
                </a:solidFill>
                <a:latin typeface="Open Sans" pitchFamily="34" charset="0"/>
                <a:ea typeface="Open Sans" pitchFamily="34" charset="0"/>
                <a:cs typeface="Open Sans" pitchFamily="34" charset="0"/>
              </a:rPr>
              <a:t>Impacts of Disinvestment and Unjust Policies and Practices</a:t>
            </a:r>
          </a:p>
        </p:txBody>
      </p:sp>
      <p:sp>
        <p:nvSpPr>
          <p:cNvPr id="3" name="AutoShape 4" descr="Image result for spelman college logo">
            <a:extLst>
              <a:ext uri="{FF2B5EF4-FFF2-40B4-BE49-F238E27FC236}">
                <a16:creationId xmlns:a16="http://schemas.microsoft.com/office/drawing/2014/main" id="{CD59B082-8045-40E5-9DF5-25BFF4C4706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FD370CDA-6C8D-465C-B010-95C01C2AC2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373"/>
          <a:stretch/>
        </p:blipFill>
        <p:spPr>
          <a:xfrm>
            <a:off x="4400557" y="3581401"/>
            <a:ext cx="3934471" cy="3146284"/>
          </a:xfrm>
          <a:prstGeom prst="rect">
            <a:avLst/>
          </a:prstGeom>
        </p:spPr>
      </p:pic>
      <p:pic>
        <p:nvPicPr>
          <p:cNvPr id="14" name="Picture 13">
            <a:extLst>
              <a:ext uri="{FF2B5EF4-FFF2-40B4-BE49-F238E27FC236}">
                <a16:creationId xmlns:a16="http://schemas.microsoft.com/office/drawing/2014/main" id="{029B4844-AE95-4DA1-8E4A-64787BBDE548}"/>
              </a:ext>
            </a:extLst>
          </p:cNvPr>
          <p:cNvPicPr>
            <a:picLocks noChangeAspect="1"/>
          </p:cNvPicPr>
          <p:nvPr/>
        </p:nvPicPr>
        <p:blipFill>
          <a:blip r:embed="rId4"/>
          <a:stretch>
            <a:fillRect/>
          </a:stretch>
        </p:blipFill>
        <p:spPr>
          <a:xfrm>
            <a:off x="8786156" y="3581401"/>
            <a:ext cx="3276801" cy="3146284"/>
          </a:xfrm>
          <a:prstGeom prst="rect">
            <a:avLst/>
          </a:prstGeom>
        </p:spPr>
      </p:pic>
      <p:pic>
        <p:nvPicPr>
          <p:cNvPr id="15" name="Picture 14">
            <a:extLst>
              <a:ext uri="{FF2B5EF4-FFF2-40B4-BE49-F238E27FC236}">
                <a16:creationId xmlns:a16="http://schemas.microsoft.com/office/drawing/2014/main" id="{127AED7B-00F2-417A-BEE5-7B70932690A8}"/>
              </a:ext>
            </a:extLst>
          </p:cNvPr>
          <p:cNvPicPr>
            <a:picLocks noChangeAspect="1"/>
          </p:cNvPicPr>
          <p:nvPr/>
        </p:nvPicPr>
        <p:blipFill rotWithShape="1">
          <a:blip r:embed="rId5"/>
          <a:srcRect l="-1" r="2215"/>
          <a:stretch/>
        </p:blipFill>
        <p:spPr>
          <a:xfrm>
            <a:off x="168714" y="3521734"/>
            <a:ext cx="3780715" cy="3205950"/>
          </a:xfrm>
          <a:prstGeom prst="rect">
            <a:avLst/>
          </a:prstGeom>
        </p:spPr>
      </p:pic>
      <p:sp>
        <p:nvSpPr>
          <p:cNvPr id="2" name="TextBox 1">
            <a:extLst>
              <a:ext uri="{FF2B5EF4-FFF2-40B4-BE49-F238E27FC236}">
                <a16:creationId xmlns:a16="http://schemas.microsoft.com/office/drawing/2014/main" id="{39E4622C-FACD-4CD2-8B76-1EFD4F8171BA}"/>
              </a:ext>
            </a:extLst>
          </p:cNvPr>
          <p:cNvSpPr txBox="1"/>
          <p:nvPr/>
        </p:nvSpPr>
        <p:spPr>
          <a:xfrm>
            <a:off x="252919" y="1089498"/>
            <a:ext cx="5411761"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02060"/>
                </a:solidFill>
                <a:latin typeface="Avenir" panose="020B0503020203020204" pitchFamily="34" charset="0"/>
              </a:rPr>
              <a:t>Highest poverty, vacancy &amp; crime rates</a:t>
            </a:r>
          </a:p>
          <a:p>
            <a:pPr marL="285750" indent="-285750">
              <a:buFont typeface="Arial" panose="020B0604020202020204" pitchFamily="34" charset="0"/>
              <a:buChar char="•"/>
            </a:pPr>
            <a:r>
              <a:rPr lang="en-US" sz="2800" dirty="0">
                <a:solidFill>
                  <a:srgbClr val="002060"/>
                </a:solidFill>
                <a:latin typeface="Avenir" panose="020B0503020203020204" pitchFamily="34" charset="0"/>
              </a:rPr>
              <a:t>40% foreclosure rate</a:t>
            </a:r>
          </a:p>
          <a:p>
            <a:pPr marL="285750" indent="-285750">
              <a:buFont typeface="Arial" panose="020B0604020202020204" pitchFamily="34" charset="0"/>
              <a:buChar char="•"/>
            </a:pPr>
            <a:r>
              <a:rPr lang="en-US" sz="2800" dirty="0">
                <a:solidFill>
                  <a:srgbClr val="002060"/>
                </a:solidFill>
                <a:latin typeface="Avenir" panose="020B0503020203020204" pitchFamily="34" charset="0"/>
              </a:rPr>
              <a:t>Average household income $22,474</a:t>
            </a:r>
          </a:p>
        </p:txBody>
      </p:sp>
      <p:sp>
        <p:nvSpPr>
          <p:cNvPr id="17" name="TextBox 16">
            <a:extLst>
              <a:ext uri="{FF2B5EF4-FFF2-40B4-BE49-F238E27FC236}">
                <a16:creationId xmlns:a16="http://schemas.microsoft.com/office/drawing/2014/main" id="{5E0FAE2F-E2E3-4EFE-93BD-5A38F08B4466}"/>
              </a:ext>
            </a:extLst>
          </p:cNvPr>
          <p:cNvSpPr txBox="1"/>
          <p:nvPr/>
        </p:nvSpPr>
        <p:spPr>
          <a:xfrm>
            <a:off x="6096000" y="1089497"/>
            <a:ext cx="5670553"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02060"/>
                </a:solidFill>
                <a:latin typeface="Avenir" panose="020B0503020203020204" pitchFamily="34" charset="0"/>
              </a:rPr>
              <a:t>Natural creek obliterated</a:t>
            </a:r>
          </a:p>
          <a:p>
            <a:pPr marL="285750" indent="-285750">
              <a:buFont typeface="Arial" panose="020B0604020202020204" pitchFamily="34" charset="0"/>
              <a:buChar char="•"/>
            </a:pPr>
            <a:r>
              <a:rPr lang="en-US" sz="2800" dirty="0">
                <a:solidFill>
                  <a:srgbClr val="002060"/>
                </a:solidFill>
                <a:latin typeface="Avenir" panose="020B0503020203020204" pitchFamily="34" charset="0"/>
              </a:rPr>
              <a:t>Severe stormwater flooding</a:t>
            </a:r>
          </a:p>
          <a:p>
            <a:pPr marL="285750" indent="-285750">
              <a:buFont typeface="Arial" panose="020B0604020202020204" pitchFamily="34" charset="0"/>
              <a:buChar char="•"/>
            </a:pPr>
            <a:r>
              <a:rPr lang="en-US" sz="2800" dirty="0">
                <a:solidFill>
                  <a:srgbClr val="002060"/>
                </a:solidFill>
                <a:latin typeface="Avenir" panose="020B0503020203020204" pitchFamily="34" charset="0"/>
              </a:rPr>
              <a:t>Combined sewer area</a:t>
            </a:r>
          </a:p>
          <a:p>
            <a:pPr marL="285750" indent="-285750">
              <a:buFont typeface="Arial" panose="020B0604020202020204" pitchFamily="34" charset="0"/>
              <a:buChar char="•"/>
            </a:pPr>
            <a:r>
              <a:rPr lang="en-US" sz="2800" dirty="0">
                <a:solidFill>
                  <a:srgbClr val="002060"/>
                </a:solidFill>
                <a:latin typeface="Avenir" panose="020B0503020203020204" pitchFamily="34" charset="0"/>
              </a:rPr>
              <a:t>29 EPA-identified hotspots along the creek</a:t>
            </a:r>
          </a:p>
        </p:txBody>
      </p:sp>
    </p:spTree>
    <p:extLst>
      <p:ext uri="{BB962C8B-B14F-4D97-AF65-F5344CB8AC3E}">
        <p14:creationId xmlns:p14="http://schemas.microsoft.com/office/powerpoint/2010/main" val="1068356087"/>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14RTaAjHyEygaBEjBnBUjg"/>
</p:tagLst>
</file>

<file path=ppt/tags/tag4.xml><?xml version="1.0" encoding="utf-8"?>
<p:tagLst xmlns:a="http://schemas.openxmlformats.org/drawingml/2006/main" xmlns:r="http://schemas.openxmlformats.org/officeDocument/2006/relationships" xmlns:p="http://schemas.openxmlformats.org/presentationml/2006/main">
  <p:tag name="NAME" val="Logo"/>
</p:tagLst>
</file>

<file path=ppt/tags/tag5.xml><?xml version="1.0" encoding="utf-8"?>
<p:tagLst xmlns:a="http://schemas.openxmlformats.org/drawingml/2006/main" xmlns:r="http://schemas.openxmlformats.org/officeDocument/2006/relationships" xmlns:p="http://schemas.openxmlformats.org/presentationml/2006/main">
  <p:tag name="NAME" val="Logo"/>
</p:tagLst>
</file>

<file path=ppt/theme/theme1.xml><?xml version="1.0" encoding="utf-8"?>
<a:theme xmlns:a="http://schemas.openxmlformats.org/drawingml/2006/main" name="Firm Format - English (US)">
  <a:themeElements>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English (US).potx" id="{04F4158E-B82F-4005-BC45-DDA695879C64}" vid="{E11D8FF4-BD1A-4D1E-85C9-98B2B42913B9}"/>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18543</TotalTime>
  <Words>841</Words>
  <Application>Microsoft Macintosh PowerPoint</Application>
  <PresentationFormat>Widescreen</PresentationFormat>
  <Paragraphs>90</Paragraphs>
  <Slides>13</Slides>
  <Notes>13</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13</vt:i4>
      </vt:variant>
    </vt:vector>
  </HeadingPairs>
  <TitlesOfParts>
    <vt:vector size="24" baseType="lpstr">
      <vt:lpstr>Arial</vt:lpstr>
      <vt:lpstr>Avenir</vt:lpstr>
      <vt:lpstr>Avenir Black</vt:lpstr>
      <vt:lpstr>Avenir Book</vt:lpstr>
      <vt:lpstr>BrownStd</vt:lpstr>
      <vt:lpstr>Calibri</vt:lpstr>
      <vt:lpstr>Calibri Light</vt:lpstr>
      <vt:lpstr>Open Sans</vt:lpstr>
      <vt:lpstr>Firm Format - English (US)</vt: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 Carey</dc:creator>
  <cp:lastModifiedBy>Jennifer Jezyk</cp:lastModifiedBy>
  <cp:revision>1200</cp:revision>
  <cp:lastPrinted>2018-08-21T17:17:31Z</cp:lastPrinted>
  <dcterms:created xsi:type="dcterms:W3CDTF">2016-09-08T18:39:19Z</dcterms:created>
  <dcterms:modified xsi:type="dcterms:W3CDTF">2019-11-08T20:44:31Z</dcterms:modified>
</cp:coreProperties>
</file>