
<file path=[Content_Types].xml><?xml version="1.0" encoding="utf-8"?>
<Types xmlns="http://schemas.openxmlformats.org/package/2006/content-types">
  <Default Extension="bin" ContentType="application/vnd.openxmlformats-officedocument.oleObject"/>
  <Default Extension="emf" ContentType="image/x-emf"/>
  <Default Extension="HEIC" ContentType="image/jpeg"/>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19" r:id="rId1"/>
    <p:sldMasterId id="2147484079" r:id="rId2"/>
  </p:sldMasterIdLst>
  <p:notesMasterIdLst>
    <p:notesMasterId r:id="rId16"/>
  </p:notesMasterIdLst>
  <p:handoutMasterIdLst>
    <p:handoutMasterId r:id="rId17"/>
  </p:handoutMasterIdLst>
  <p:sldIdLst>
    <p:sldId id="804" r:id="rId3"/>
    <p:sldId id="456" r:id="rId4"/>
    <p:sldId id="259" r:id="rId5"/>
    <p:sldId id="465" r:id="rId6"/>
    <p:sldId id="470" r:id="rId7"/>
    <p:sldId id="460" r:id="rId8"/>
    <p:sldId id="458" r:id="rId9"/>
    <p:sldId id="467" r:id="rId10"/>
    <p:sldId id="468" r:id="rId11"/>
    <p:sldId id="403" r:id="rId12"/>
    <p:sldId id="466" r:id="rId13"/>
    <p:sldId id="469" r:id="rId14"/>
    <p:sldId id="405" r:id="rId15"/>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Carr" initials="JC" lastIdx="5" clrIdx="0">
    <p:extLst>
      <p:ext uri="{19B8F6BF-5375-455C-9EA6-DF929625EA0E}">
        <p15:presenceInfo xmlns:p15="http://schemas.microsoft.com/office/powerpoint/2012/main" userId="S-1-5-21-3228947988-2664938910-3423874576-11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BD511"/>
    <a:srgbClr val="FBDA33"/>
    <a:srgbClr val="424142"/>
    <a:srgbClr val="0D7C79"/>
    <a:srgbClr val="FDEEA1"/>
    <a:srgbClr val="F6D118"/>
    <a:srgbClr val="595959"/>
    <a:srgbClr val="E6E6E6"/>
    <a:srgbClr val="27ACE3"/>
    <a:srgbClr val="F471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702" autoAdjust="0"/>
    <p:restoredTop sz="96338" autoAdjust="0"/>
  </p:normalViewPr>
  <p:slideViewPr>
    <p:cSldViewPr snapToGrid="0" snapToObjects="1">
      <p:cViewPr varScale="1">
        <p:scale>
          <a:sx n="126" d="100"/>
          <a:sy n="126" d="100"/>
        </p:scale>
        <p:origin x="640" y="192"/>
      </p:cViewPr>
      <p:guideLst>
        <p:guide orient="horz" pos="2184"/>
        <p:guide pos="3840"/>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46" tIns="46574" rIns="93146" bIns="46574" rtlCol="0"/>
          <a:lstStyle>
            <a:lvl1pPr algn="l">
              <a:defRPr sz="1200"/>
            </a:lvl1pPr>
          </a:lstStyle>
          <a:p>
            <a:endParaRPr lang="en-US" dirty="0"/>
          </a:p>
        </p:txBody>
      </p:sp>
      <p:sp>
        <p:nvSpPr>
          <p:cNvPr id="3" name="Date Placeholder 2"/>
          <p:cNvSpPr>
            <a:spLocks noGrp="1"/>
          </p:cNvSpPr>
          <p:nvPr>
            <p:ph type="dt" sz="quarter" idx="1"/>
          </p:nvPr>
        </p:nvSpPr>
        <p:spPr>
          <a:xfrm>
            <a:off x="3970939" y="1"/>
            <a:ext cx="3037840" cy="466434"/>
          </a:xfrm>
          <a:prstGeom prst="rect">
            <a:avLst/>
          </a:prstGeom>
        </p:spPr>
        <p:txBody>
          <a:bodyPr vert="horz" lIns="93146" tIns="46574" rIns="93146" bIns="46574" rtlCol="0"/>
          <a:lstStyle>
            <a:lvl1pPr algn="r">
              <a:defRPr sz="1200"/>
            </a:lvl1pPr>
          </a:lstStyle>
          <a:p>
            <a:fld id="{AB02E684-2346-FB4A-92F0-8DE0C9822F7D}" type="datetimeFigureOut">
              <a:rPr lang="en-US" smtClean="0"/>
              <a:t>11/8/19</a:t>
            </a:fld>
            <a:endParaRPr lang="en-US" dirty="0"/>
          </a:p>
        </p:txBody>
      </p:sp>
      <p:sp>
        <p:nvSpPr>
          <p:cNvPr id="4" name="Footer Placeholder 3"/>
          <p:cNvSpPr>
            <a:spLocks noGrp="1"/>
          </p:cNvSpPr>
          <p:nvPr>
            <p:ph type="ftr" sz="quarter" idx="2"/>
          </p:nvPr>
        </p:nvSpPr>
        <p:spPr>
          <a:xfrm>
            <a:off x="0" y="8829969"/>
            <a:ext cx="3037840" cy="466433"/>
          </a:xfrm>
          <a:prstGeom prst="rect">
            <a:avLst/>
          </a:prstGeom>
        </p:spPr>
        <p:txBody>
          <a:bodyPr vert="horz" lIns="93146" tIns="46574" rIns="93146" bIns="4657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9"/>
            <a:ext cx="3037840" cy="466433"/>
          </a:xfrm>
          <a:prstGeom prst="rect">
            <a:avLst/>
          </a:prstGeom>
        </p:spPr>
        <p:txBody>
          <a:bodyPr vert="horz" lIns="93146" tIns="46574" rIns="93146" bIns="46574" rtlCol="0" anchor="b"/>
          <a:lstStyle>
            <a:lvl1pPr algn="r">
              <a:defRPr sz="1200"/>
            </a:lvl1pPr>
          </a:lstStyle>
          <a:p>
            <a:fld id="{DFE62BEB-3E68-1747-834E-E2C1561F4591}" type="slidenum">
              <a:rPr lang="en-US" smtClean="0"/>
              <a:t>‹#›</a:t>
            </a:fld>
            <a:endParaRPr lang="en-US" dirty="0"/>
          </a:p>
        </p:txBody>
      </p:sp>
    </p:spTree>
    <p:extLst>
      <p:ext uri="{BB962C8B-B14F-4D97-AF65-F5344CB8AC3E}">
        <p14:creationId xmlns:p14="http://schemas.microsoft.com/office/powerpoint/2010/main" val="16450310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46" tIns="46574" rIns="93146" bIns="46574" rtlCol="0"/>
          <a:lstStyle>
            <a:lvl1pPr algn="l">
              <a:defRPr sz="1200"/>
            </a:lvl1pPr>
          </a:lstStyle>
          <a:p>
            <a:endParaRPr lang="en-US" dirty="0"/>
          </a:p>
        </p:txBody>
      </p:sp>
      <p:sp>
        <p:nvSpPr>
          <p:cNvPr id="3" name="Date Placeholder 2"/>
          <p:cNvSpPr>
            <a:spLocks noGrp="1"/>
          </p:cNvSpPr>
          <p:nvPr>
            <p:ph type="dt" idx="1"/>
          </p:nvPr>
        </p:nvSpPr>
        <p:spPr>
          <a:xfrm>
            <a:off x="3970939" y="1"/>
            <a:ext cx="3037840" cy="466434"/>
          </a:xfrm>
          <a:prstGeom prst="rect">
            <a:avLst/>
          </a:prstGeom>
        </p:spPr>
        <p:txBody>
          <a:bodyPr vert="horz" lIns="93146" tIns="46574" rIns="93146" bIns="46574" rtlCol="0"/>
          <a:lstStyle>
            <a:lvl1pPr algn="r">
              <a:defRPr sz="1200"/>
            </a:lvl1pPr>
          </a:lstStyle>
          <a:p>
            <a:fld id="{26C4E4C7-DF82-5D47-BBB4-AFCF14C8C166}" type="datetimeFigureOut">
              <a:rPr lang="en-US" smtClean="0"/>
              <a:t>11/8/19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6" tIns="46574" rIns="93146" bIns="46574" rtlCol="0" anchor="ctr"/>
          <a:lstStyle/>
          <a:p>
            <a:endParaRPr lang="en-US" dirty="0"/>
          </a:p>
        </p:txBody>
      </p:sp>
      <p:sp>
        <p:nvSpPr>
          <p:cNvPr id="5" name="Notes Placeholder 4"/>
          <p:cNvSpPr>
            <a:spLocks noGrp="1"/>
          </p:cNvSpPr>
          <p:nvPr>
            <p:ph type="body" sz="quarter" idx="3"/>
          </p:nvPr>
        </p:nvSpPr>
        <p:spPr>
          <a:xfrm>
            <a:off x="701041" y="4473893"/>
            <a:ext cx="5608320" cy="3660458"/>
          </a:xfrm>
          <a:prstGeom prst="rect">
            <a:avLst/>
          </a:prstGeom>
        </p:spPr>
        <p:txBody>
          <a:bodyPr vert="horz" lIns="93146" tIns="46574" rIns="93146" bIns="465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9"/>
            <a:ext cx="3037840" cy="466433"/>
          </a:xfrm>
          <a:prstGeom prst="rect">
            <a:avLst/>
          </a:prstGeom>
        </p:spPr>
        <p:txBody>
          <a:bodyPr vert="horz" lIns="93146" tIns="46574" rIns="93146" bIns="4657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46" tIns="46574" rIns="93146" bIns="46574" rtlCol="0" anchor="b"/>
          <a:lstStyle>
            <a:lvl1pPr algn="r">
              <a:defRPr sz="1200"/>
            </a:lvl1pPr>
          </a:lstStyle>
          <a:p>
            <a:fld id="{1E7A5755-FEEF-0B44-9C40-B93C8A9C65DB}" type="slidenum">
              <a:rPr lang="en-US" smtClean="0"/>
              <a:t>‹#›</a:t>
            </a:fld>
            <a:endParaRPr lang="en-US" dirty="0"/>
          </a:p>
        </p:txBody>
      </p:sp>
    </p:spTree>
    <p:extLst>
      <p:ext uri="{BB962C8B-B14F-4D97-AF65-F5344CB8AC3E}">
        <p14:creationId xmlns:p14="http://schemas.microsoft.com/office/powerpoint/2010/main" val="1220449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lvl="1" indent="-174708" defTabSz="931774">
              <a:defRPr/>
            </a:pPr>
            <a:endParaRPr lang="en-US" dirty="0"/>
          </a:p>
        </p:txBody>
      </p:sp>
      <p:sp>
        <p:nvSpPr>
          <p:cNvPr id="4" name="Slide Number Placeholder 3"/>
          <p:cNvSpPr>
            <a:spLocks noGrp="1"/>
          </p:cNvSpPr>
          <p:nvPr>
            <p:ph type="sldNum" sz="quarter" idx="10"/>
          </p:nvPr>
        </p:nvSpPr>
        <p:spPr/>
        <p:txBody>
          <a:bodyPr/>
          <a:lstStyle/>
          <a:p>
            <a:fld id="{1E7A5755-FEEF-0B44-9C40-B93C8A9C65DB}" type="slidenum">
              <a:rPr lang="en-US" smtClean="0"/>
              <a:t>1</a:t>
            </a:fld>
            <a:endParaRPr lang="en-US" dirty="0"/>
          </a:p>
        </p:txBody>
      </p:sp>
    </p:spTree>
    <p:extLst>
      <p:ext uri="{BB962C8B-B14F-4D97-AF65-F5344CB8AC3E}">
        <p14:creationId xmlns:p14="http://schemas.microsoft.com/office/powerpoint/2010/main" val="3013927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overview of variety of community partnerships </a:t>
            </a:r>
          </a:p>
        </p:txBody>
      </p:sp>
      <p:sp>
        <p:nvSpPr>
          <p:cNvPr id="4" name="Slide Number Placeholder 3"/>
          <p:cNvSpPr>
            <a:spLocks noGrp="1"/>
          </p:cNvSpPr>
          <p:nvPr>
            <p:ph type="sldNum" sz="quarter" idx="10"/>
          </p:nvPr>
        </p:nvSpPr>
        <p:spPr/>
        <p:txBody>
          <a:bodyPr/>
          <a:lstStyle/>
          <a:p>
            <a:fld id="{712BD343-8D35-44C5-9A50-338E7EAA1345}" type="slidenum">
              <a:rPr lang="en-US" smtClean="0"/>
              <a:t>10</a:t>
            </a:fld>
            <a:endParaRPr lang="en-US"/>
          </a:p>
        </p:txBody>
      </p:sp>
    </p:spTree>
    <p:extLst>
      <p:ext uri="{BB962C8B-B14F-4D97-AF65-F5344CB8AC3E}">
        <p14:creationId xmlns:p14="http://schemas.microsoft.com/office/powerpoint/2010/main" val="26316080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 overview of variety of community partnerships </a:t>
            </a:r>
          </a:p>
        </p:txBody>
      </p:sp>
      <p:sp>
        <p:nvSpPr>
          <p:cNvPr id="4" name="Slide Number Placeholder 3"/>
          <p:cNvSpPr>
            <a:spLocks noGrp="1"/>
          </p:cNvSpPr>
          <p:nvPr>
            <p:ph type="sldNum" sz="quarter" idx="10"/>
          </p:nvPr>
        </p:nvSpPr>
        <p:spPr/>
        <p:txBody>
          <a:bodyPr/>
          <a:lstStyle/>
          <a:p>
            <a:fld id="{712BD343-8D35-44C5-9A50-338E7EAA1345}" type="slidenum">
              <a:rPr lang="en-US" smtClean="0"/>
              <a:t>11</a:t>
            </a:fld>
            <a:endParaRPr lang="en-US"/>
          </a:p>
        </p:txBody>
      </p:sp>
    </p:spTree>
    <p:extLst>
      <p:ext uri="{BB962C8B-B14F-4D97-AF65-F5344CB8AC3E}">
        <p14:creationId xmlns:p14="http://schemas.microsoft.com/office/powerpoint/2010/main" val="2674052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Andrew to cover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Basic overview of park features including openspace, playground, fitness area, seating, and paths.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10"/>
          </p:nvPr>
        </p:nvSpPr>
        <p:spPr/>
        <p:txBody>
          <a:bodyPr/>
          <a:lstStyle/>
          <a:p>
            <a:fld id="{712BD343-8D35-44C5-9A50-338E7EAA1345}" type="slidenum">
              <a:rPr lang="en-US" smtClean="0"/>
              <a:t>12</a:t>
            </a:fld>
            <a:endParaRPr lang="en-US"/>
          </a:p>
        </p:txBody>
      </p:sp>
    </p:spTree>
    <p:extLst>
      <p:ext uri="{BB962C8B-B14F-4D97-AF65-F5344CB8AC3E}">
        <p14:creationId xmlns:p14="http://schemas.microsoft.com/office/powerpoint/2010/main" val="3691824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Support from funding partners is critical for success!</a:t>
            </a:r>
          </a:p>
          <a:p>
            <a:r>
              <a:rPr lang="en-US" dirty="0"/>
              <a:t>Emphasize the importance of corporate support and public-private partnerships.</a:t>
            </a:r>
          </a:p>
        </p:txBody>
      </p:sp>
      <p:sp>
        <p:nvSpPr>
          <p:cNvPr id="4" name="Slide Number Placeholder 3"/>
          <p:cNvSpPr>
            <a:spLocks noGrp="1"/>
          </p:cNvSpPr>
          <p:nvPr>
            <p:ph type="sldNum" sz="quarter" idx="10"/>
          </p:nvPr>
        </p:nvSpPr>
        <p:spPr/>
        <p:txBody>
          <a:bodyPr/>
          <a:lstStyle/>
          <a:p>
            <a:fld id="{712BD343-8D35-44C5-9A50-338E7EAA1345}" type="slidenum">
              <a:rPr lang="en-US" smtClean="0"/>
              <a:t>13</a:t>
            </a:fld>
            <a:endParaRPr lang="en-US"/>
          </a:p>
        </p:txBody>
      </p:sp>
    </p:spTree>
    <p:extLst>
      <p:ext uri="{BB962C8B-B14F-4D97-AF65-F5344CB8AC3E}">
        <p14:creationId xmlns:p14="http://schemas.microsoft.com/office/powerpoint/2010/main" val="93028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a:p>
            <a:endParaRPr lang="en-US">
              <a:cs typeface="Calibri" panose="020F0502020204030204"/>
            </a:endParaRPr>
          </a:p>
        </p:txBody>
      </p:sp>
      <p:sp>
        <p:nvSpPr>
          <p:cNvPr id="4" name="Slide Number Placeholder 3"/>
          <p:cNvSpPr>
            <a:spLocks noGrp="1"/>
          </p:cNvSpPr>
          <p:nvPr>
            <p:ph type="sldNum" sz="quarter" idx="10"/>
          </p:nvPr>
        </p:nvSpPr>
        <p:spPr/>
        <p:txBody>
          <a:bodyPr/>
          <a:lstStyle/>
          <a:p>
            <a:fld id="{712BD343-8D35-44C5-9A50-338E7EAA1345}" type="slidenum">
              <a:rPr lang="en-US" smtClean="0"/>
              <a:t>2</a:t>
            </a:fld>
            <a:endParaRPr lang="en-US"/>
          </a:p>
        </p:txBody>
      </p:sp>
    </p:spTree>
    <p:extLst>
      <p:ext uri="{BB962C8B-B14F-4D97-AF65-F5344CB8AC3E}">
        <p14:creationId xmlns:p14="http://schemas.microsoft.com/office/powerpoint/2010/main" val="766366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of types of storage being used onsite</a:t>
            </a:r>
          </a:p>
          <a:p>
            <a:r>
              <a:rPr lang="en-US" dirty="0"/>
              <a:t>3.5 million gallon annual capacity</a:t>
            </a:r>
          </a:p>
          <a:p>
            <a:r>
              <a:rPr lang="en-US" dirty="0"/>
              <a:t>Provides relief to aging and overburden combined sewer system</a:t>
            </a:r>
          </a:p>
          <a:p>
            <a:r>
              <a:rPr lang="en-US" dirty="0"/>
              <a:t>Mention community green infrastructure tours that were part of the visioning process</a:t>
            </a:r>
          </a:p>
          <a:p>
            <a:r>
              <a:rPr lang="en-US" dirty="0"/>
              <a:t>Measured through engineering calculations</a:t>
            </a:r>
          </a:p>
        </p:txBody>
      </p:sp>
      <p:sp>
        <p:nvSpPr>
          <p:cNvPr id="4" name="Slide Number Placeholder 3"/>
          <p:cNvSpPr>
            <a:spLocks noGrp="1"/>
          </p:cNvSpPr>
          <p:nvPr>
            <p:ph type="sldNum" sz="quarter" idx="10"/>
          </p:nvPr>
        </p:nvSpPr>
        <p:spPr/>
        <p:txBody>
          <a:bodyPr/>
          <a:lstStyle/>
          <a:p>
            <a:fld id="{712BD343-8D35-44C5-9A50-338E7EAA1345}" type="slidenum">
              <a:rPr lang="en-US" smtClean="0"/>
              <a:t>3</a:t>
            </a:fld>
            <a:endParaRPr lang="en-US"/>
          </a:p>
        </p:txBody>
      </p:sp>
    </p:spTree>
    <p:extLst>
      <p:ext uri="{BB962C8B-B14F-4D97-AF65-F5344CB8AC3E}">
        <p14:creationId xmlns:p14="http://schemas.microsoft.com/office/powerpoint/2010/main" val="2216226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4</a:t>
            </a:fld>
            <a:endParaRPr lang="en-US"/>
          </a:p>
        </p:txBody>
      </p:sp>
    </p:spTree>
    <p:extLst>
      <p:ext uri="{BB962C8B-B14F-4D97-AF65-F5344CB8AC3E}">
        <p14:creationId xmlns:p14="http://schemas.microsoft.com/office/powerpoint/2010/main" val="17851377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5</a:t>
            </a:fld>
            <a:endParaRPr lang="en-US"/>
          </a:p>
        </p:txBody>
      </p:sp>
    </p:spTree>
    <p:extLst>
      <p:ext uri="{BB962C8B-B14F-4D97-AF65-F5344CB8AC3E}">
        <p14:creationId xmlns:p14="http://schemas.microsoft.com/office/powerpoint/2010/main" val="878522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6</a:t>
            </a:fld>
            <a:endParaRPr lang="en-US"/>
          </a:p>
        </p:txBody>
      </p:sp>
    </p:spTree>
    <p:extLst>
      <p:ext uri="{BB962C8B-B14F-4D97-AF65-F5344CB8AC3E}">
        <p14:creationId xmlns:p14="http://schemas.microsoft.com/office/powerpoint/2010/main" val="242653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7</a:t>
            </a:fld>
            <a:endParaRPr lang="en-US"/>
          </a:p>
        </p:txBody>
      </p:sp>
    </p:spTree>
    <p:extLst>
      <p:ext uri="{BB962C8B-B14F-4D97-AF65-F5344CB8AC3E}">
        <p14:creationId xmlns:p14="http://schemas.microsoft.com/office/powerpoint/2010/main" val="2436064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8</a:t>
            </a:fld>
            <a:endParaRPr lang="en-US"/>
          </a:p>
        </p:txBody>
      </p:sp>
    </p:spTree>
    <p:extLst>
      <p:ext uri="{BB962C8B-B14F-4D97-AF65-F5344CB8AC3E}">
        <p14:creationId xmlns:p14="http://schemas.microsoft.com/office/powerpoint/2010/main" val="769963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12BD343-8D35-44C5-9A50-338E7EAA1345}" type="slidenum">
              <a:rPr lang="en-US" smtClean="0"/>
              <a:t>9</a:t>
            </a:fld>
            <a:endParaRPr lang="en-US"/>
          </a:p>
        </p:txBody>
      </p:sp>
    </p:spTree>
    <p:extLst>
      <p:ext uri="{BB962C8B-B14F-4D97-AF65-F5344CB8AC3E}">
        <p14:creationId xmlns:p14="http://schemas.microsoft.com/office/powerpoint/2010/main" val="280851881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tags" Target="../tags/tag3.xml"/><Relationship Id="rId7"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1" y="1621"/>
          <a:ext cx="2159" cy="1619"/>
        </p:xfrm>
        <a:graphic>
          <a:graphicData uri="http://schemas.openxmlformats.org/presentationml/2006/ole">
            <mc:AlternateContent xmlns:mc="http://schemas.openxmlformats.org/markup-compatibility/2006">
              <mc:Choice xmlns:v="urn:schemas-microsoft-com:vml" Requires="v">
                <p:oleObj spid="_x0000_s15621" name="think-cell Slide" r:id="rId7" imgW="270" imgH="270" progId="TCLayout.ActiveDocument.1">
                  <p:embed/>
                </p:oleObj>
              </mc:Choice>
              <mc:Fallback>
                <p:oleObj name="think-cell Slide" r:id="rId7" imgW="270" imgH="270" progId="TCLayout.ActiveDocument.1">
                  <p:embed/>
                  <p:pic>
                    <p:nvPicPr>
                      <p:cNvPr id="3" name="Object 2" hidden="1"/>
                      <p:cNvPicPr/>
                      <p:nvPr/>
                    </p:nvPicPr>
                    <p:blipFill>
                      <a:blip r:embed="rId8"/>
                      <a:stretch>
                        <a:fillRect/>
                      </a:stretch>
                    </p:blipFill>
                    <p:spPr>
                      <a:xfrm>
                        <a:off x="2161" y="1621"/>
                        <a:ext cx="2159" cy="1619"/>
                      </a:xfrm>
                      <a:prstGeom prst="rect">
                        <a:avLst/>
                      </a:prstGeom>
                    </p:spPr>
                  </p:pic>
                </p:oleObj>
              </mc:Fallback>
            </mc:AlternateContent>
          </a:graphicData>
        </a:graphic>
      </p:graphicFrame>
      <p:sp>
        <p:nvSpPr>
          <p:cNvPr id="5" name="doc id"/>
          <p:cNvSpPr txBox="1">
            <a:spLocks noChangeArrowheads="1"/>
          </p:cNvSpPr>
          <p:nvPr/>
        </p:nvSpPr>
        <p:spPr bwMode="auto">
          <a:xfrm>
            <a:off x="11485750" y="37255"/>
            <a:ext cx="401720"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fontAlgn="base" hangingPunct="1">
              <a:spcBef>
                <a:spcPct val="0"/>
              </a:spcBef>
              <a:spcAft>
                <a:spcPct val="0"/>
              </a:spcAft>
              <a:defRPr/>
            </a:pPr>
            <a:endParaRPr lang="en-US" sz="816" dirty="0">
              <a:solidFill>
                <a:srgbClr val="000000"/>
              </a:solidFill>
              <a:latin typeface="Arial"/>
            </a:endParaRPr>
          </a:p>
        </p:txBody>
      </p:sp>
      <p:grpSp>
        <p:nvGrpSpPr>
          <p:cNvPr id="2" name="Title Elements"/>
          <p:cNvGrpSpPr/>
          <p:nvPr userDrawn="1"/>
        </p:nvGrpSpPr>
        <p:grpSpPr>
          <a:xfrm>
            <a:off x="0" y="1"/>
            <a:ext cx="12187682" cy="6859620"/>
            <a:chOff x="0" y="0"/>
            <a:chExt cx="8958264" cy="6723063"/>
          </a:xfrm>
        </p:grpSpPr>
        <p:sp>
          <p:nvSpPr>
            <p:cNvPr id="9" name="Document type" hidden="1"/>
            <p:cNvSpPr txBox="1">
              <a:spLocks noChangeArrowheads="1"/>
            </p:cNvSpPr>
            <p:nvPr/>
          </p:nvSpPr>
          <p:spPr bwMode="auto">
            <a:xfrm>
              <a:off x="2640013" y="4926935"/>
              <a:ext cx="4935538"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28" dirty="0">
                  <a:solidFill>
                    <a:srgbClr val="000000"/>
                  </a:solidFill>
                  <a:latin typeface="Arial"/>
                </a:rPr>
                <a:t>Document type</a:t>
              </a:r>
            </a:p>
          </p:txBody>
        </p:sp>
        <p:sp>
          <p:nvSpPr>
            <p:cNvPr id="10" name="Date" hidden="1"/>
            <p:cNvSpPr txBox="1">
              <a:spLocks noChangeArrowheads="1"/>
            </p:cNvSpPr>
            <p:nvPr/>
          </p:nvSpPr>
          <p:spPr bwMode="auto">
            <a:xfrm>
              <a:off x="2640013" y="5199063"/>
              <a:ext cx="4935538"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fontAlgn="base" hangingPunct="1">
                <a:spcBef>
                  <a:spcPct val="0"/>
                </a:spcBef>
                <a:spcAft>
                  <a:spcPct val="0"/>
                </a:spcAft>
                <a:defRPr/>
              </a:pPr>
              <a:r>
                <a:rPr lang="en-US" sz="1428" dirty="0">
                  <a:solidFill>
                    <a:srgbClr val="000000"/>
                  </a:solidFill>
                  <a:latin typeface="Arial"/>
                </a:rPr>
                <a:t>Date</a:t>
              </a:r>
            </a:p>
          </p:txBody>
        </p:sp>
        <p:sp>
          <p:nvSpPr>
            <p:cNvPr id="11" name="Disclaimer" hidden="1"/>
            <p:cNvSpPr>
              <a:spLocks noChangeArrowheads="1"/>
            </p:cNvSpPr>
            <p:nvPr/>
          </p:nvSpPr>
          <p:spPr bwMode="auto">
            <a:xfrm>
              <a:off x="2640013" y="5889356"/>
              <a:ext cx="5121275" cy="251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821202" eaLnBrk="0" fontAlgn="base" hangingPunct="0">
                <a:spcBef>
                  <a:spcPct val="0"/>
                </a:spcBef>
                <a:spcAft>
                  <a:spcPct val="0"/>
                </a:spcAft>
              </a:pPr>
              <a:r>
                <a:rPr lang="en-US" sz="816" dirty="0">
                  <a:solidFill>
                    <a:srgbClr val="000000"/>
                  </a:solidFill>
                </a:rPr>
                <a:t>CONFIDENTIAL AND PROPRIETARY</a:t>
              </a:r>
            </a:p>
            <a:p>
              <a:pPr defTabSz="821202" eaLnBrk="0" fontAlgn="base" hangingPunct="0">
                <a:spcBef>
                  <a:spcPct val="0"/>
                </a:spcBef>
                <a:spcAft>
                  <a:spcPct val="0"/>
                </a:spcAft>
              </a:pPr>
              <a:r>
                <a:rPr lang="en-US" sz="816" dirty="0">
                  <a:solidFill>
                    <a:srgbClr val="000000"/>
                  </a:solidFill>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1632" dirty="0">
                <a:solidFill>
                  <a:srgbClr val="000000"/>
                </a:solidFill>
              </a:endParaRPr>
            </a:p>
          </p:txBody>
        </p:sp>
      </p:grpSp>
      <p:sp>
        <p:nvSpPr>
          <p:cNvPr id="16" name="Rectangle 1134"/>
          <p:cNvSpPr>
            <a:spLocks noChangeArrowheads="1"/>
          </p:cNvSpPr>
          <p:nvPr>
            <p:custDataLst>
              <p:tags r:id="rId3"/>
            </p:custDataLst>
          </p:nvPr>
        </p:nvSpPr>
        <p:spPr bwMode="gray">
          <a:xfrm>
            <a:off x="2982667" y="6433627"/>
            <a:ext cx="9207173" cy="429233"/>
          </a:xfrm>
          <a:prstGeom prst="rect">
            <a:avLst/>
          </a:prstGeom>
          <a:solidFill>
            <a:srgbClr val="00296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632" dirty="0">
              <a:solidFill>
                <a:srgbClr val="000000"/>
              </a:solidFill>
            </a:endParaRPr>
          </a:p>
        </p:txBody>
      </p:sp>
      <p:pic>
        <p:nvPicPr>
          <p:cNvPr id="18" name="TitleBottomBarBW" hidden="1"/>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760080" y="6574545"/>
            <a:ext cx="2226740" cy="19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3591728" y="2176938"/>
            <a:ext cx="6714778" cy="502445"/>
          </a:xfrm>
          <a:prstGeom prst="rect">
            <a:avLst/>
          </a:prstGeom>
        </p:spPr>
        <p:txBody>
          <a:bodyPr/>
          <a:lstStyle>
            <a:lvl1pPr>
              <a:defRPr sz="3265" b="0" baseline="0">
                <a:latin typeface="+mj-lt"/>
                <a:ea typeface="+mj-ea"/>
              </a:defRPr>
            </a:lvl1pPr>
          </a:lstStyle>
          <a:p>
            <a:pPr lvl="0"/>
            <a:r>
              <a:rPr lang="en-US" noProof="0"/>
              <a:t>Click to edit Master title style</a:t>
            </a:r>
            <a:endParaRPr lang="en-US" noProof="0" dirty="0"/>
          </a:p>
        </p:txBody>
      </p:sp>
      <p:sp>
        <p:nvSpPr>
          <p:cNvPr id="13315" name="Rectangle 1027"/>
          <p:cNvSpPr>
            <a:spLocks noGrp="1" noChangeArrowheads="1"/>
          </p:cNvSpPr>
          <p:nvPr>
            <p:ph type="subTitle" idx="1"/>
          </p:nvPr>
        </p:nvSpPr>
        <p:spPr>
          <a:xfrm>
            <a:off x="3591728" y="3945699"/>
            <a:ext cx="6714778" cy="219820"/>
          </a:xfrm>
          <a:prstGeom prst="rect">
            <a:avLst/>
          </a:prstGeom>
        </p:spPr>
        <p:txBody>
          <a:bodyPr>
            <a:spAutoFit/>
          </a:bodyPr>
          <a:lstStyle>
            <a:lvl1pPr>
              <a:defRPr sz="1428" baseline="0">
                <a:latin typeface="+mn-lt"/>
                <a:ea typeface="+mn-ea"/>
              </a:defRPr>
            </a:lvl1pPr>
          </a:lstStyle>
          <a:p>
            <a:pPr lvl="0"/>
            <a:r>
              <a:rPr lang="en-US" noProof="0"/>
              <a:t>Click to edit Master subtitle style</a:t>
            </a:r>
            <a:endParaRPr lang="en-US" noProof="0" dirty="0"/>
          </a:p>
        </p:txBody>
      </p:sp>
      <p:sp>
        <p:nvSpPr>
          <p:cNvPr id="20" name="SlideLogoText"/>
          <p:cNvSpPr>
            <a:spLocks noChangeArrowheads="1"/>
          </p:cNvSpPr>
          <p:nvPr userDrawn="1">
            <p:custDataLst>
              <p:tags r:id="rId4"/>
            </p:custDataLst>
          </p:nvPr>
        </p:nvSpPr>
        <p:spPr bwMode="auto">
          <a:xfrm>
            <a:off x="10052719" y="6565711"/>
            <a:ext cx="1284005" cy="15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913526" fontAlgn="base">
              <a:spcBef>
                <a:spcPct val="0"/>
              </a:spcBef>
              <a:spcAft>
                <a:spcPct val="0"/>
              </a:spcAft>
            </a:pPr>
            <a:r>
              <a:rPr lang="en-US" sz="1020" dirty="0">
                <a:solidFill>
                  <a:srgbClr val="FFFFFF"/>
                </a:solidFill>
              </a:rPr>
              <a:t>Westside Future Fund</a:t>
            </a:r>
          </a:p>
        </p:txBody>
      </p:sp>
      <p:sp>
        <p:nvSpPr>
          <p:cNvPr id="22" name="SlideLogoText"/>
          <p:cNvSpPr>
            <a:spLocks noChangeArrowheads="1"/>
          </p:cNvSpPr>
          <p:nvPr userDrawn="1">
            <p:custDataLst>
              <p:tags r:id="rId5"/>
            </p:custDataLst>
          </p:nvPr>
        </p:nvSpPr>
        <p:spPr bwMode="auto">
          <a:xfrm>
            <a:off x="3591726" y="5816326"/>
            <a:ext cx="6714778" cy="320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p>
            <a:pPr defTabSz="913526" fontAlgn="base">
              <a:spcBef>
                <a:spcPct val="0"/>
              </a:spcBef>
              <a:spcAft>
                <a:spcPct val="0"/>
              </a:spcAft>
            </a:pPr>
            <a:r>
              <a:rPr lang="en-US" sz="1020" dirty="0">
                <a:solidFill>
                  <a:srgbClr val="000000"/>
                </a:solidFill>
              </a:rPr>
              <a:t>This information is confidential and was prepared by Westside Future Fund; it is not to be relied on by any 3rd party without Westside Future Fund's prior written consent.</a:t>
            </a:r>
          </a:p>
        </p:txBody>
      </p:sp>
    </p:spTree>
    <p:extLst>
      <p:ext uri="{BB962C8B-B14F-4D97-AF65-F5344CB8AC3E}">
        <p14:creationId xmlns:p14="http://schemas.microsoft.com/office/powerpoint/2010/main" val="1254604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85E3E-B3C4-EC47-BC31-BBFF9DBB453E}" type="datetimeFigureOut">
              <a:rPr lang="en-US" smtClean="0">
                <a:solidFill>
                  <a:prstClr val="black"/>
                </a:solidFill>
              </a:rPr>
              <a:pPr/>
              <a:t>11/8/19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Slide Number Placeholder 5">
            <a:extLst>
              <a:ext uri="{FF2B5EF4-FFF2-40B4-BE49-F238E27FC236}">
                <a16:creationId xmlns:a16="http://schemas.microsoft.com/office/drawing/2014/main" id="{2CC5CF45-EACB-4F86-AE23-6EFED4DFA33F}"/>
              </a:ext>
            </a:extLst>
          </p:cNvPr>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9" name="Straight Connector 8">
            <a:extLst>
              <a:ext uri="{FF2B5EF4-FFF2-40B4-BE49-F238E27FC236}">
                <a16:creationId xmlns:a16="http://schemas.microsoft.com/office/drawing/2014/main" id="{405D1E5F-DA7E-4E5F-8142-75A4581F6C08}"/>
              </a:ext>
            </a:extLst>
          </p:cNvPr>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52926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11/8/19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1687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655292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69235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Picture with Caption">
    <p:bg>
      <p:bgPr>
        <a:solidFill>
          <a:srgbClr val="424142"/>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501397" y="5652546"/>
            <a:ext cx="5449007" cy="2724504"/>
          </a:xfrm>
          <a:prstGeom prst="rect">
            <a:avLst/>
          </a:prstGeom>
        </p:spPr>
      </p:pic>
      <p:sp>
        <p:nvSpPr>
          <p:cNvPr id="2" name="Title 1"/>
          <p:cNvSpPr>
            <a:spLocks noGrp="1"/>
          </p:cNvSpPr>
          <p:nvPr>
            <p:ph type="title" hasCustomPrompt="1"/>
          </p:nvPr>
        </p:nvSpPr>
        <p:spPr>
          <a:xfrm>
            <a:off x="947854" y="781396"/>
            <a:ext cx="3932237" cy="1600200"/>
          </a:xfrm>
        </p:spPr>
        <p:txBody>
          <a:bodyPr anchor="b">
            <a:normAutofit/>
          </a:bodyPr>
          <a:lstStyle>
            <a:lvl1pPr>
              <a:defRPr sz="3400" b="0" i="0">
                <a:solidFill>
                  <a:srgbClr val="FBD511"/>
                </a:solidFill>
                <a:latin typeface="BrownStd" charset="0"/>
                <a:ea typeface="BrownStd" charset="0"/>
                <a:cs typeface="BrownStd" charset="0"/>
              </a:defRPr>
            </a:lvl1pPr>
          </a:lstStyle>
          <a:p>
            <a:r>
              <a:rPr lang="en-US" dirty="0"/>
              <a:t>Photo Title</a:t>
            </a:r>
          </a:p>
        </p:txBody>
      </p:sp>
      <p:sp>
        <p:nvSpPr>
          <p:cNvPr id="3" name="Picture Placeholder 2"/>
          <p:cNvSpPr>
            <a:spLocks noGrp="1"/>
          </p:cNvSpPr>
          <p:nvPr>
            <p:ph type="pic" idx="1"/>
          </p:nvPr>
        </p:nvSpPr>
        <p:spPr>
          <a:xfrm>
            <a:off x="6093228" y="0"/>
            <a:ext cx="6098771" cy="6857999"/>
          </a:xfr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hasCustomPrompt="1"/>
          </p:nvPr>
        </p:nvSpPr>
        <p:spPr>
          <a:xfrm>
            <a:off x="947854" y="2381596"/>
            <a:ext cx="3932237" cy="362914"/>
          </a:xfrm>
        </p:spPr>
        <p:txBody>
          <a:bodyPr>
            <a:normAutofit/>
          </a:bodyPr>
          <a:lstStyle>
            <a:lvl1pPr marL="0" indent="0">
              <a:buNone/>
              <a:defRPr sz="1200" b="1" i="0">
                <a:solidFill>
                  <a:schemeClr val="bg1"/>
                </a:solidFill>
                <a:latin typeface="BrownStd" charset="0"/>
                <a:ea typeface="BrownStd" charset="0"/>
                <a:cs typeface="BrownStd"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THE SUBTITLE.</a:t>
            </a:r>
          </a:p>
        </p:txBody>
      </p:sp>
      <p:sp>
        <p:nvSpPr>
          <p:cNvPr id="8" name="Text Placeholder 3"/>
          <p:cNvSpPr>
            <a:spLocks noGrp="1"/>
          </p:cNvSpPr>
          <p:nvPr>
            <p:ph type="body" sz="half" idx="13" hasCustomPrompt="1"/>
          </p:nvPr>
        </p:nvSpPr>
        <p:spPr>
          <a:xfrm>
            <a:off x="947854" y="3029988"/>
            <a:ext cx="3932237" cy="1314722"/>
          </a:xfrm>
        </p:spPr>
        <p:txBody>
          <a:bodyPr>
            <a:normAutofit/>
          </a:bodyPr>
          <a:lstStyle>
            <a:lvl1pPr marL="0" indent="0">
              <a:lnSpc>
                <a:spcPct val="200000"/>
              </a:lnSpc>
              <a:buNone/>
              <a:defRPr sz="1100" b="1" i="0" baseline="0">
                <a:solidFill>
                  <a:schemeClr val="bg1"/>
                </a:solidFill>
                <a:latin typeface="Avenir Book" charset="0"/>
                <a:ea typeface="Avenir Book" charset="0"/>
                <a:cs typeface="Avenir Book"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This is the information about the photograph </a:t>
            </a:r>
            <a:br>
              <a:rPr lang="en-US" dirty="0"/>
            </a:br>
            <a:r>
              <a:rPr lang="en-US" dirty="0"/>
              <a:t>underneath the subtitle.</a:t>
            </a:r>
          </a:p>
        </p:txBody>
      </p:sp>
    </p:spTree>
    <p:extLst>
      <p:ext uri="{BB962C8B-B14F-4D97-AF65-F5344CB8AC3E}">
        <p14:creationId xmlns:p14="http://schemas.microsoft.com/office/powerpoint/2010/main" val="1451508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Lots of Copy 1</a:t>
            </a: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dirty="0">
              <a:solidFill>
                <a:prstClr val="black"/>
              </a:solidFill>
              <a:latin typeface="BrownStd" charset="0"/>
              <a:ea typeface="BrownStd" charset="0"/>
              <a:cs typeface="BrownStd" charset="0"/>
            </a:endParaRPr>
          </a:p>
        </p:txBody>
      </p:sp>
      <p:cxnSp>
        <p:nvCxnSpPr>
          <p:cNvPr id="12" name="Straight Connector 11"/>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6" name="TextBox 15"/>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solidFill>
                <a:prstClr val="black"/>
              </a:solidFill>
            </a:endParaRPr>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2794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Only">
    <p:spTree>
      <p:nvGrpSpPr>
        <p:cNvPr id="1" name=""/>
        <p:cNvGrpSpPr/>
        <p:nvPr/>
      </p:nvGrpSpPr>
      <p:grpSpPr>
        <a:xfrm>
          <a:off x="0" y="0"/>
          <a:ext cx="0" cy="0"/>
          <a:chOff x="0" y="0"/>
          <a:chExt cx="0" cy="0"/>
        </a:xfrm>
      </p:grpSpPr>
      <p:sp>
        <p:nvSpPr>
          <p:cNvPr id="14" name="Text Placeholder 4"/>
          <p:cNvSpPr>
            <a:spLocks noGrp="1"/>
          </p:cNvSpPr>
          <p:nvPr>
            <p:ph type="body" sz="quarter" idx="12"/>
          </p:nvPr>
        </p:nvSpPr>
        <p:spPr>
          <a:xfrm>
            <a:off x="837882" y="395969"/>
            <a:ext cx="10409238" cy="1030287"/>
          </a:xfrm>
        </p:spPr>
        <p:txBody>
          <a:bodyPr anchor="ctr">
            <a:normAutofit/>
          </a:bodyPr>
          <a:lstStyle>
            <a:lvl1pPr marL="0" indent="0">
              <a:buNone/>
              <a:defRPr sz="4000" b="1">
                <a:solidFill>
                  <a:srgbClr val="424142"/>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p:txBody>
      </p:sp>
      <p:sp>
        <p:nvSpPr>
          <p:cNvPr id="3" name="Content Placeholder 2"/>
          <p:cNvSpPr>
            <a:spLocks noGrp="1"/>
          </p:cNvSpPr>
          <p:nvPr>
            <p:ph sz="quarter" idx="10"/>
          </p:nvPr>
        </p:nvSpPr>
        <p:spPr>
          <a:xfrm>
            <a:off x="838201" y="2339975"/>
            <a:ext cx="10409238" cy="3565525"/>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838200" y="1309688"/>
            <a:ext cx="10409238" cy="1030287"/>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4971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alphaModFix amt="4000"/>
            <a:extLst>
              <a:ext uri="{28A0092B-C50C-407E-A947-70E740481C1C}">
                <a14:useLocalDpi xmlns:a14="http://schemas.microsoft.com/office/drawing/2010/main"/>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5" name="Picture 14"/>
          <p:cNvPicPr>
            <a:picLocks noChangeAspect="1"/>
          </p:cNvPicPr>
          <p:nvPr userDrawn="1"/>
        </p:nvPicPr>
        <p:blipFill>
          <a:blip r:embed="rId2" cstate="print">
            <a:alphaModFix amt="4000"/>
            <a:extLst>
              <a:ext uri="{28A0092B-C50C-407E-A947-70E740481C1C}">
                <a14:useLocalDpi xmlns:a14="http://schemas.microsoft.com/office/drawing/2010/main"/>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1996309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4000"/>
            <a:extLst>
              <a:ext uri="{28A0092B-C50C-407E-A947-70E740481C1C}">
                <a14:useLocalDpi xmlns:a14="http://schemas.microsoft.com/office/drawing/2010/main"/>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pic>
        <p:nvPicPr>
          <p:cNvPr id="11" name="Picture 10"/>
          <p:cNvPicPr>
            <a:picLocks noChangeAspect="1"/>
          </p:cNvPicPr>
          <p:nvPr userDrawn="1"/>
        </p:nvPicPr>
        <p:blipFill>
          <a:blip r:embed="rId2" cstate="print">
            <a:alphaModFix amt="4000"/>
            <a:extLst>
              <a:ext uri="{28A0092B-C50C-407E-A947-70E740481C1C}">
                <a14:useLocalDpi xmlns:a14="http://schemas.microsoft.com/office/drawing/2010/main"/>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sp>
        <p:nvSpPr>
          <p:cNvPr id="8" name="TextBox 7"/>
          <p:cNvSpPr txBox="1"/>
          <p:nvPr userDrawn="1"/>
        </p:nvSpPr>
        <p:spPr>
          <a:xfrm>
            <a:off x="827566" y="630703"/>
            <a:ext cx="8071885" cy="1815882"/>
          </a:xfrm>
          <a:prstGeom prst="rect">
            <a:avLst/>
          </a:prstGeom>
          <a:noFill/>
        </p:spPr>
        <p:txBody>
          <a:bodyPr wrap="square" rtlCol="0">
            <a:spAutoFit/>
          </a:bodyPr>
          <a:lstStyle/>
          <a:p>
            <a:pPr>
              <a:defRPr/>
            </a:pPr>
            <a:r>
              <a:rPr lang="en-US" sz="3200" dirty="0">
                <a:solidFill>
                  <a:srgbClr val="595959"/>
                </a:solidFill>
                <a:latin typeface="BrownStd" charset="0"/>
                <a:ea typeface="BrownStd" charset="0"/>
                <a:cs typeface="BrownStd" charset="0"/>
              </a:rPr>
              <a:t>Restoring the strength of the Westside</a:t>
            </a:r>
          </a:p>
          <a:p>
            <a:pPr>
              <a:defRPr/>
            </a:pPr>
            <a:r>
              <a:rPr lang="en-US" sz="4800" b="1" dirty="0">
                <a:solidFill>
                  <a:srgbClr val="595959"/>
                </a:solidFill>
                <a:latin typeface="BrownStd" charset="0"/>
                <a:ea typeface="BrownStd" charset="0"/>
                <a:cs typeface="BrownStd" charset="0"/>
              </a:rPr>
              <a:t>creates opportunity</a:t>
            </a:r>
            <a:r>
              <a:rPr lang="is-IS" sz="4800" dirty="0">
                <a:solidFill>
                  <a:srgbClr val="595959"/>
                </a:solidFill>
                <a:latin typeface="BrownStd" charset="0"/>
                <a:ea typeface="BrownStd" charset="0"/>
                <a:cs typeface="BrownStd" charset="0"/>
              </a:rPr>
              <a:t>…</a:t>
            </a:r>
          </a:p>
          <a:p>
            <a:pPr>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30172276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0828"/>
            <a:ext cx="13560250" cy="6858000"/>
          </a:xfrm>
          <a:prstGeom prst="rect">
            <a:avLst/>
          </a:prstGeom>
        </p:spPr>
      </p:pic>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Less Copy 2</a:t>
            </a:r>
          </a:p>
        </p:txBody>
      </p:sp>
      <p:sp>
        <p:nvSpPr>
          <p:cNvPr id="9" name="TextBox 8"/>
          <p:cNvSpPr txBox="1"/>
          <p:nvPr userDrawn="1"/>
        </p:nvSpPr>
        <p:spPr>
          <a:xfrm>
            <a:off x="838200" y="1245406"/>
            <a:ext cx="10299192" cy="400110"/>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smaller quantities of text. </a:t>
            </a:r>
            <a:endParaRPr lang="en-US" dirty="0">
              <a:solidFill>
                <a:prstClr val="black"/>
              </a:solidFill>
              <a:latin typeface="BrownStd" charset="0"/>
              <a:ea typeface="BrownStd" charset="0"/>
              <a:cs typeface="BrownStd" charset="0"/>
            </a:endParaRPr>
          </a:p>
        </p:txBody>
      </p:sp>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829056" y="2132946"/>
            <a:ext cx="6358128" cy="2711971"/>
          </a:xfrm>
          <a:prstGeom prst="rect">
            <a:avLst/>
          </a:prstGeom>
          <a:noFill/>
        </p:spPr>
        <p:txBody>
          <a:bodyPr wrap="square" numCol="1" spcCol="548640" rtlCol="0" anchor="t">
            <a:noAutofit/>
          </a:bodyPr>
          <a:lstStyle/>
          <a:p>
            <a:pPr>
              <a:lnSpc>
                <a:spcPts val="244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 of Atlanta …”</a:t>
            </a:r>
            <a:endParaRPr lang="en-US" sz="1400" dirty="0">
              <a:solidFill>
                <a:prstClr val="black"/>
              </a:solidFill>
            </a:endParaRPr>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713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955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540"/>
            <a:ext cx="13560250" cy="6858000"/>
          </a:xfrm>
          <a:prstGeom prst="rect">
            <a:avLst/>
          </a:prstGeom>
        </p:spPr>
      </p:pic>
      <p:cxnSp>
        <p:nvCxnSpPr>
          <p:cNvPr id="17" name="Straight Connector 16"/>
          <p:cNvCxnSpPr/>
          <p:nvPr userDrawn="1"/>
        </p:nvCxnSpPr>
        <p:spPr>
          <a:xfrm>
            <a:off x="0" y="6163056"/>
            <a:ext cx="10817352"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dirty="0">
                <a:solidFill>
                  <a:srgbClr val="424142"/>
                </a:solidFill>
                <a:latin typeface="BrownStd" charset="0"/>
                <a:ea typeface="BrownStd" charset="0"/>
                <a:cs typeface="BrownStd" charset="0"/>
              </a:rPr>
              <a:t>Slide With Lots of Copy 2</a:t>
            </a: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a:lnSpc>
                <a:spcPts val="2360"/>
              </a:lnSpc>
              <a:spcAft>
                <a:spcPts val="3000"/>
              </a:spcAft>
              <a:defRPr/>
            </a:pPr>
            <a:r>
              <a:rPr lang="en-US"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dirty="0">
              <a:solidFill>
                <a:prstClr val="black"/>
              </a:solidFill>
              <a:latin typeface="BrownStd" charset="0"/>
              <a:ea typeface="BrownStd" charset="0"/>
              <a:cs typeface="BrownStd" charset="0"/>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4" name="TextBox 13"/>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solidFill>
                <a:prstClr val="black"/>
              </a:solidFill>
            </a:endParaRPr>
          </a:p>
        </p:txBody>
      </p:sp>
    </p:spTree>
    <p:extLst>
      <p:ext uri="{BB962C8B-B14F-4D97-AF65-F5344CB8AC3E}">
        <p14:creationId xmlns:p14="http://schemas.microsoft.com/office/powerpoint/2010/main" val="324867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p:bg>
      <p:bgPr>
        <a:solidFill>
          <a:srgbClr val="FBD51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140348" y="-73850"/>
            <a:ext cx="12387468" cy="6934390"/>
          </a:xfrm>
          <a:prstGeom prst="rect">
            <a:avLst/>
          </a:prstGeom>
        </p:spPr>
      </p:pic>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Tree>
    <p:extLst>
      <p:ext uri="{BB962C8B-B14F-4D97-AF65-F5344CB8AC3E}">
        <p14:creationId xmlns:p14="http://schemas.microsoft.com/office/powerpoint/2010/main" val="12740245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140348" y="-73850"/>
            <a:ext cx="12387468" cy="693439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8" name="TextBox 7"/>
          <p:cNvSpPr txBox="1"/>
          <p:nvPr userDrawn="1"/>
        </p:nvSpPr>
        <p:spPr>
          <a:xfrm>
            <a:off x="827566" y="630703"/>
            <a:ext cx="8071885" cy="1815882"/>
          </a:xfrm>
          <a:prstGeom prst="rect">
            <a:avLst/>
          </a:prstGeom>
          <a:noFill/>
        </p:spPr>
        <p:txBody>
          <a:bodyPr wrap="square" rtlCol="0">
            <a:spAutoFit/>
          </a:bodyPr>
          <a:lstStyle/>
          <a:p>
            <a:pPr>
              <a:defRPr/>
            </a:pPr>
            <a:r>
              <a:rPr lang="en-US" sz="3200" dirty="0">
                <a:solidFill>
                  <a:srgbClr val="595959"/>
                </a:solidFill>
                <a:latin typeface="BrownStd" charset="0"/>
                <a:ea typeface="BrownStd" charset="0"/>
                <a:cs typeface="BrownStd" charset="0"/>
              </a:rPr>
              <a:t>Restoring the strength of the Westside</a:t>
            </a:r>
          </a:p>
          <a:p>
            <a:pPr>
              <a:defRPr/>
            </a:pPr>
            <a:r>
              <a:rPr lang="en-US" sz="4800" b="1" dirty="0">
                <a:solidFill>
                  <a:srgbClr val="595959"/>
                </a:solidFill>
                <a:latin typeface="BrownStd" charset="0"/>
                <a:ea typeface="BrownStd" charset="0"/>
                <a:cs typeface="BrownStd" charset="0"/>
              </a:rPr>
              <a:t>creates opportunity</a:t>
            </a:r>
            <a:r>
              <a:rPr lang="is-IS" sz="4800" dirty="0">
                <a:solidFill>
                  <a:srgbClr val="595959"/>
                </a:solidFill>
                <a:latin typeface="BrownStd" charset="0"/>
                <a:ea typeface="BrownStd" charset="0"/>
                <a:cs typeface="BrownStd" charset="0"/>
              </a:rPr>
              <a:t>…</a:t>
            </a:r>
          </a:p>
          <a:p>
            <a:pPr>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4820405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267673" y="-7062"/>
            <a:ext cx="12263622" cy="6865061"/>
          </a:xfrm>
          <a:prstGeom prst="rect">
            <a:avLst/>
          </a:prstGeom>
        </p:spPr>
      </p:pic>
      <p:sp>
        <p:nvSpPr>
          <p:cNvPr id="2" name="TextBox 1"/>
          <p:cNvSpPr txBox="1"/>
          <p:nvPr userDrawn="1"/>
        </p:nvSpPr>
        <p:spPr>
          <a:xfrm>
            <a:off x="11929730" y="6145619"/>
            <a:ext cx="914400" cy="914400"/>
          </a:xfrm>
          <a:prstGeom prst="rect">
            <a:avLst/>
          </a:prstGeom>
          <a:noFill/>
        </p:spPr>
        <p:txBody>
          <a:bodyPr wrap="none" numCol="2" spcCol="548640" rtlCol="0" anchor="b">
            <a:noAutofit/>
          </a:bodyPr>
          <a:lstStyle/>
          <a:p>
            <a:pPr>
              <a:lnSpc>
                <a:spcPts val="2480"/>
              </a:lnSpc>
            </a:pPr>
            <a:endParaRPr lang="en-US" sz="14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4251514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7" name="Straight Connector 6"/>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cxnSp>
        <p:nvCxnSpPr>
          <p:cNvPr id="15" name="Straight Connector 14"/>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4326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196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85" y="9245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16685" y="2385023"/>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48800" y="6574019"/>
            <a:ext cx="2743200" cy="331932"/>
          </a:xfrm>
          <a:prstGeom prst="rect">
            <a:avLst/>
          </a:prstGeom>
        </p:spPr>
        <p:txBody>
          <a:bodyPr/>
          <a:lstStyle>
            <a:lvl1pPr>
              <a:defRPr>
                <a:solidFill>
                  <a:schemeClr val="bg1">
                    <a:lumMod val="65000"/>
                  </a:schemeClr>
                </a:solidFill>
              </a:defRPr>
            </a:lvl1pPr>
          </a:lstStyle>
          <a:p>
            <a:fld id="{C338A14B-E78B-4247-B4C2-C5A67939B6B4}" type="slidenum">
              <a:rPr lang="en-US" smtClean="0">
                <a:solidFill>
                  <a:prstClr val="white">
                    <a:lumMod val="65000"/>
                  </a:prstClr>
                </a:solidFill>
              </a:rPr>
              <a:pPr/>
              <a:t>‹#›</a:t>
            </a:fld>
            <a:endParaRPr lang="en-US" dirty="0">
              <a:solidFill>
                <a:prstClr val="white">
                  <a:lumMod val="65000"/>
                </a:prstClr>
              </a:solidFill>
            </a:endParaRPr>
          </a:p>
        </p:txBody>
      </p:sp>
      <p:sp>
        <p:nvSpPr>
          <p:cNvPr id="7" name="Text Placeholder 7"/>
          <p:cNvSpPr>
            <a:spLocks noGrp="1"/>
          </p:cNvSpPr>
          <p:nvPr>
            <p:ph type="body" sz="quarter" idx="13"/>
          </p:nvPr>
        </p:nvSpPr>
        <p:spPr>
          <a:xfrm>
            <a:off x="107075" y="237666"/>
            <a:ext cx="10539412" cy="524794"/>
          </a:xfrm>
          <a:prstGeom prst="rect">
            <a:avLst/>
          </a:prstGeom>
        </p:spPr>
        <p:txBody>
          <a:bodyPr>
            <a:normAutofit/>
          </a:bodyPr>
          <a:lstStyle>
            <a:lvl1pPr marL="0" indent="0">
              <a:buNone/>
              <a:defRPr sz="2025">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8094482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Only">
    <p:spTree>
      <p:nvGrpSpPr>
        <p:cNvPr id="1" name=""/>
        <p:cNvGrpSpPr/>
        <p:nvPr/>
      </p:nvGrpSpPr>
      <p:grpSpPr>
        <a:xfrm>
          <a:off x="0" y="0"/>
          <a:ext cx="0" cy="0"/>
          <a:chOff x="0" y="0"/>
          <a:chExt cx="0" cy="0"/>
        </a:xfrm>
      </p:grpSpPr>
      <p:sp>
        <p:nvSpPr>
          <p:cNvPr id="6" name="Slide Number Placeholder 5"/>
          <p:cNvSpPr txBox="1">
            <a:spLocks/>
          </p:cNvSpPr>
          <p:nvPr userDrawn="1"/>
        </p:nvSpPr>
        <p:spPr>
          <a:xfrm>
            <a:off x="11549740" y="6311900"/>
            <a:ext cx="444062" cy="365125"/>
          </a:xfrm>
          <a:prstGeom prst="rect">
            <a:avLst/>
          </a:prstGeom>
          <a:effectLst/>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chemeClr val="bg1"/>
                </a:solidFill>
              </a:rPr>
              <a:pPr/>
              <a:t>‹#›</a:t>
            </a:fld>
            <a:endParaRPr lang="en-US" dirty="0">
              <a:solidFill>
                <a:schemeClr val="bg1"/>
              </a:solidFill>
            </a:endParaRPr>
          </a:p>
        </p:txBody>
      </p:sp>
      <p:cxnSp>
        <p:nvCxnSpPr>
          <p:cNvPr id="7" name="Straight Connector 6"/>
          <p:cNvCxnSpPr/>
          <p:nvPr userDrawn="1"/>
        </p:nvCxnSpPr>
        <p:spPr>
          <a:xfrm flipV="1">
            <a:off x="11764514" y="6235700"/>
            <a:ext cx="0" cy="13926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52902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Only">
    <p:spTree>
      <p:nvGrpSpPr>
        <p:cNvPr id="1" name=""/>
        <p:cNvGrpSpPr/>
        <p:nvPr/>
      </p:nvGrpSpPr>
      <p:grpSpPr>
        <a:xfrm>
          <a:off x="0" y="0"/>
          <a:ext cx="0" cy="0"/>
          <a:chOff x="0" y="0"/>
          <a:chExt cx="0" cy="0"/>
        </a:xfrm>
      </p:grpSpPr>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i="0" dirty="0">
                <a:solidFill>
                  <a:srgbClr val="424142"/>
                </a:solidFill>
                <a:latin typeface="BrownStd" charset="0"/>
                <a:ea typeface="BrownStd" charset="0"/>
                <a:cs typeface="BrownStd" charset="0"/>
              </a:rPr>
              <a:t>Slide With Lots</a:t>
            </a:r>
            <a:r>
              <a:rPr lang="en-US" sz="4000" b="1" i="0" baseline="0" dirty="0">
                <a:solidFill>
                  <a:srgbClr val="424142"/>
                </a:solidFill>
                <a:latin typeface="BrownStd" charset="0"/>
                <a:ea typeface="BrownStd" charset="0"/>
                <a:cs typeface="BrownStd" charset="0"/>
              </a:rPr>
              <a:t> of Copy 1</a:t>
            </a:r>
            <a:endParaRPr lang="en-US" sz="4000" b="1" i="0" dirty="0">
              <a:solidFill>
                <a:srgbClr val="424142"/>
              </a:solidFill>
              <a:latin typeface="BrownStd" charset="0"/>
              <a:ea typeface="BrownStd" charset="0"/>
              <a:cs typeface="BrownStd" charset="0"/>
            </a:endParaRP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marL="0" marR="0" indent="0" algn="l" defTabSz="914400" rtl="0" eaLnBrk="1" fontAlgn="auto" latinLnBrk="0" hangingPunct="1">
              <a:lnSpc>
                <a:spcPts val="2360"/>
              </a:lnSpc>
              <a:spcBef>
                <a:spcPts val="0"/>
              </a:spcBef>
              <a:spcAft>
                <a:spcPts val="3000"/>
              </a:spcAft>
              <a:buClrTx/>
              <a:buSzTx/>
              <a:buFontTx/>
              <a:buNone/>
              <a:tabLst/>
              <a:defRPr/>
            </a:pPr>
            <a:r>
              <a:rPr lang="en-US" sz="1800" b="0" i="0" u="none" strike="noStrike" baseline="0"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sz="1800" b="0" i="0" dirty="0">
              <a:latin typeface="BrownStd" charset="0"/>
              <a:ea typeface="BrownStd" charset="0"/>
              <a:cs typeface="BrownStd" charset="0"/>
            </a:endParaRPr>
          </a:p>
        </p:txBody>
      </p:sp>
      <p:cxnSp>
        <p:nvCxnSpPr>
          <p:cNvPr id="12" name="Straight Connector 11"/>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6" name="TextBox 15"/>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891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Only">
    <p:spTree>
      <p:nvGrpSpPr>
        <p:cNvPr id="1" name=""/>
        <p:cNvGrpSpPr/>
        <p:nvPr/>
      </p:nvGrpSpPr>
      <p:grpSpPr>
        <a:xfrm>
          <a:off x="0" y="0"/>
          <a:ext cx="0" cy="0"/>
          <a:chOff x="0" y="0"/>
          <a:chExt cx="0" cy="0"/>
        </a:xfrm>
      </p:grpSpPr>
      <p:sp>
        <p:nvSpPr>
          <p:cNvPr id="14" name="Text Placeholder 4"/>
          <p:cNvSpPr>
            <a:spLocks noGrp="1"/>
          </p:cNvSpPr>
          <p:nvPr>
            <p:ph type="body" sz="quarter" idx="12"/>
          </p:nvPr>
        </p:nvSpPr>
        <p:spPr>
          <a:xfrm>
            <a:off x="837882" y="395969"/>
            <a:ext cx="10409238" cy="1030287"/>
          </a:xfrm>
        </p:spPr>
        <p:txBody>
          <a:bodyPr anchor="ctr">
            <a:normAutofit/>
          </a:bodyPr>
          <a:lstStyle>
            <a:lvl1pPr marL="0" indent="0">
              <a:buNone/>
              <a:defRPr sz="4000" b="1">
                <a:solidFill>
                  <a:srgbClr val="424142"/>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p:txBody>
      </p:sp>
      <p:cxnSp>
        <p:nvCxnSpPr>
          <p:cNvPr id="12" name="Straight Connector 11"/>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3" name="Content Placeholder 2"/>
          <p:cNvSpPr>
            <a:spLocks noGrp="1"/>
          </p:cNvSpPr>
          <p:nvPr>
            <p:ph sz="quarter" idx="10"/>
          </p:nvPr>
        </p:nvSpPr>
        <p:spPr>
          <a:xfrm>
            <a:off x="838201" y="2339975"/>
            <a:ext cx="10409238" cy="3565525"/>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1"/>
          </p:nvPr>
        </p:nvSpPr>
        <p:spPr>
          <a:xfrm>
            <a:off x="838200" y="1309688"/>
            <a:ext cx="10409238" cy="1030287"/>
          </a:xfrm>
        </p:spPr>
        <p:txBody>
          <a:bodyPr/>
          <a:lstStyle>
            <a:lvl1pPr>
              <a:defRPr>
                <a:solidFill>
                  <a:srgbClr val="595959"/>
                </a:solidFill>
                <a:latin typeface="BrownStd" charset="0"/>
                <a:ea typeface="BrownStd" charset="0"/>
                <a:cs typeface="BrownStd" charset="0"/>
              </a:defRPr>
            </a:lvl1pPr>
            <a:lvl2pPr>
              <a:defRPr>
                <a:solidFill>
                  <a:srgbClr val="595959"/>
                </a:solidFill>
                <a:latin typeface="BrownStd" charset="0"/>
                <a:ea typeface="BrownStd" charset="0"/>
                <a:cs typeface="BrownStd" charset="0"/>
              </a:defRPr>
            </a:lvl2pPr>
            <a:lvl3pPr>
              <a:defRPr>
                <a:solidFill>
                  <a:srgbClr val="595959"/>
                </a:solidFill>
                <a:latin typeface="BrownStd" charset="0"/>
                <a:ea typeface="BrownStd" charset="0"/>
                <a:cs typeface="BrownStd" charset="0"/>
              </a:defRPr>
            </a:lvl3pPr>
            <a:lvl4pPr>
              <a:defRPr>
                <a:solidFill>
                  <a:srgbClr val="595959"/>
                </a:solidFill>
                <a:latin typeface="BrownStd" charset="0"/>
                <a:ea typeface="BrownStd" charset="0"/>
                <a:cs typeface="BrownStd" charset="0"/>
              </a:defRPr>
            </a:lvl4pPr>
            <a:lvl5pPr>
              <a:defRPr>
                <a:solidFill>
                  <a:srgbClr val="595959"/>
                </a:solidFill>
                <a:latin typeface="BrownStd" charset="0"/>
                <a:ea typeface="BrownStd" charset="0"/>
                <a:cs typeface="BrownStd"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0" name="Straight Connector 9"/>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5780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Slide Number Placeholder 5">
            <a:extLst>
              <a:ext uri="{FF2B5EF4-FFF2-40B4-BE49-F238E27FC236}">
                <a16:creationId xmlns:a16="http://schemas.microsoft.com/office/drawing/2014/main" id="{E11AF5FC-5454-4993-A025-D3DF7C6AF4F3}"/>
              </a:ext>
            </a:extLst>
          </p:cNvPr>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0" name="Straight Connector 9">
            <a:extLst>
              <a:ext uri="{FF2B5EF4-FFF2-40B4-BE49-F238E27FC236}">
                <a16:creationId xmlns:a16="http://schemas.microsoft.com/office/drawing/2014/main" id="{4652699B-CD36-4539-94AA-33CC37B58B40}"/>
              </a:ext>
            </a:extLst>
          </p:cNvPr>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8652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alphaModFix amt="4000"/>
            <a:extLst>
              <a:ext uri="{28A0092B-C50C-407E-A947-70E740481C1C}">
                <a14:useLocalDpi xmlns:a14="http://schemas.microsoft.com/office/drawing/2010/main"/>
              </a:ext>
            </a:extLst>
          </a:blip>
          <a:stretch>
            <a:fillRect/>
          </a:stretch>
        </p:blipFill>
        <p:spPr>
          <a:xfrm>
            <a:off x="3403688" y="1938384"/>
            <a:ext cx="8788312" cy="4919616"/>
          </a:xfrm>
          <a:prstGeom prst="rect">
            <a:avLst/>
          </a:prstGeom>
          <a:effectLst>
            <a:outerShdw blurRad="50800" dist="50800" dir="5400000" algn="ctr" rotWithShape="0">
              <a:srgbClr val="000000">
                <a:alpha val="0"/>
              </a:srgbClr>
            </a:outerShdw>
          </a:effectLst>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pic>
        <p:nvPicPr>
          <p:cNvPr id="11" name="Picture 10"/>
          <p:cNvPicPr>
            <a:picLocks noChangeAspect="1"/>
          </p:cNvPicPr>
          <p:nvPr userDrawn="1"/>
        </p:nvPicPr>
        <p:blipFill>
          <a:blip r:embed="rId2" cstate="print">
            <a:alphaModFix amt="4000"/>
            <a:extLst>
              <a:ext uri="{28A0092B-C50C-407E-A947-70E740481C1C}">
                <a14:useLocalDpi xmlns:a14="http://schemas.microsoft.com/office/drawing/2010/main"/>
              </a:ext>
            </a:extLst>
          </a:blip>
          <a:stretch>
            <a:fillRect/>
          </a:stretch>
        </p:blipFill>
        <p:spPr>
          <a:xfrm flipH="1" flipV="1">
            <a:off x="0" y="0"/>
            <a:ext cx="3462692" cy="1938383"/>
          </a:xfrm>
          <a:prstGeom prst="rect">
            <a:avLst/>
          </a:prstGeom>
          <a:effectLst>
            <a:outerShdw blurRad="50800" dist="50800" dir="5400000" algn="ctr" rotWithShape="0">
              <a:srgbClr val="000000">
                <a:alpha val="0"/>
              </a:srgbClr>
            </a:outerShdw>
          </a:effectLst>
        </p:spPr>
      </p:pic>
      <p:sp>
        <p:nvSpPr>
          <p:cNvPr id="8" name="TextBox 7"/>
          <p:cNvSpPr txBox="1"/>
          <p:nvPr userDrawn="1"/>
        </p:nvSpPr>
        <p:spPr>
          <a:xfrm>
            <a:off x="827566" y="630703"/>
            <a:ext cx="8071885" cy="1815882"/>
          </a:xfrm>
          <a:prstGeom prst="rect">
            <a:avLst/>
          </a:prstGeom>
          <a:noFill/>
        </p:spPr>
        <p:txBody>
          <a:bodyPr wrap="square" rtlCol="0">
            <a:spAutoFit/>
          </a:bodyPr>
          <a:lstStyle/>
          <a:p>
            <a:pPr marL="0" marR="0" indent="0" algn="l" defTabSz="914400" rtl="0" eaLnBrk="1" fontAlgn="auto" latinLnBrk="0" hangingPunct="1">
              <a:spcBef>
                <a:spcPts val="0"/>
              </a:spcBef>
              <a:buClrTx/>
              <a:buSzTx/>
              <a:buFontTx/>
              <a:buNone/>
              <a:tabLst/>
              <a:defRPr/>
            </a:pPr>
            <a:r>
              <a:rPr lang="en-US" sz="3200" b="0" i="0" u="none" strike="noStrike" baseline="0" dirty="0">
                <a:solidFill>
                  <a:srgbClr val="595959"/>
                </a:solidFill>
                <a:latin typeface="BrownStd" charset="0"/>
                <a:ea typeface="BrownStd" charset="0"/>
                <a:cs typeface="BrownStd" charset="0"/>
              </a:rPr>
              <a:t>Restoring the strength</a:t>
            </a:r>
            <a:r>
              <a:rPr lang="en-US" sz="3200" b="0" i="0" u="none" strike="noStrike" dirty="0">
                <a:solidFill>
                  <a:srgbClr val="595959"/>
                </a:solidFill>
                <a:latin typeface="BrownStd" charset="0"/>
                <a:ea typeface="BrownStd" charset="0"/>
                <a:cs typeface="BrownStd" charset="0"/>
              </a:rPr>
              <a:t> of the Westside</a:t>
            </a:r>
          </a:p>
          <a:p>
            <a:pPr marL="0" marR="0" indent="0" algn="l" defTabSz="914400" rtl="0" eaLnBrk="1" fontAlgn="auto" latinLnBrk="0" hangingPunct="1">
              <a:spcBef>
                <a:spcPts val="0"/>
              </a:spcBef>
              <a:buClrTx/>
              <a:buSzTx/>
              <a:buFontTx/>
              <a:buNone/>
              <a:tabLst/>
              <a:defRPr/>
            </a:pPr>
            <a:r>
              <a:rPr lang="en-US" sz="4800" b="1" dirty="0">
                <a:solidFill>
                  <a:srgbClr val="595959"/>
                </a:solidFill>
                <a:latin typeface="BrownStd" charset="0"/>
                <a:ea typeface="BrownStd" charset="0"/>
                <a:cs typeface="BrownStd" charset="0"/>
              </a:rPr>
              <a:t>c</a:t>
            </a:r>
            <a:r>
              <a:rPr lang="en-US" sz="4800" b="1" u="none" strike="noStrike" dirty="0">
                <a:solidFill>
                  <a:srgbClr val="595959"/>
                </a:solidFill>
                <a:latin typeface="BrownStd" charset="0"/>
                <a:ea typeface="BrownStd" charset="0"/>
                <a:cs typeface="BrownStd" charset="0"/>
              </a:rPr>
              <a:t>reates opportunity</a:t>
            </a:r>
            <a:r>
              <a:rPr lang="is-IS" sz="4800" b="0" i="0" u="none" strike="noStrike" dirty="0">
                <a:solidFill>
                  <a:srgbClr val="595959"/>
                </a:solidFill>
                <a:latin typeface="BrownStd" charset="0"/>
                <a:ea typeface="BrownStd" charset="0"/>
                <a:cs typeface="BrownStd" charset="0"/>
              </a:rPr>
              <a:t>…</a:t>
            </a:r>
          </a:p>
          <a:p>
            <a:pPr marL="0" marR="0" indent="0" algn="l" defTabSz="914400" rtl="0" eaLnBrk="1" fontAlgn="auto" latinLnBrk="0" hangingPunct="1">
              <a:spcBef>
                <a:spcPts val="0"/>
              </a:spcBef>
              <a:buClrTx/>
              <a:buSzTx/>
              <a:buFontTx/>
              <a:buNone/>
              <a:tabLst/>
              <a:defRPr/>
            </a:pPr>
            <a:endParaRPr lang="is-IS" sz="3200" dirty="0">
              <a:solidFill>
                <a:srgbClr val="595959"/>
              </a:solidFill>
              <a:latin typeface="BrownStd" charset="0"/>
              <a:ea typeface="BrownStd" charset="0"/>
              <a:cs typeface="BrownStd" charset="0"/>
            </a:endParaRPr>
          </a:p>
        </p:txBody>
      </p:sp>
      <p:sp>
        <p:nvSpPr>
          <p:cNvPr id="6"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7" name="Straight Connector 6"/>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95941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Title Only">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0828"/>
            <a:ext cx="13560250" cy="6858000"/>
          </a:xfrm>
          <a:prstGeom prst="rect">
            <a:avLst/>
          </a:prstGeom>
        </p:spPr>
      </p:pic>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i="0" dirty="0">
                <a:solidFill>
                  <a:srgbClr val="424142"/>
                </a:solidFill>
                <a:latin typeface="BrownStd" charset="0"/>
                <a:ea typeface="BrownStd" charset="0"/>
                <a:cs typeface="BrownStd" charset="0"/>
              </a:rPr>
              <a:t>Slide With Less Copy</a:t>
            </a:r>
            <a:r>
              <a:rPr lang="en-US" sz="4000" b="1" i="0" baseline="0" dirty="0">
                <a:solidFill>
                  <a:srgbClr val="424142"/>
                </a:solidFill>
                <a:latin typeface="BrownStd" charset="0"/>
                <a:ea typeface="BrownStd" charset="0"/>
                <a:cs typeface="BrownStd" charset="0"/>
              </a:rPr>
              <a:t> 2</a:t>
            </a:r>
            <a:endParaRPr lang="en-US" sz="4000" b="1" i="0" dirty="0">
              <a:solidFill>
                <a:srgbClr val="424142"/>
              </a:solidFill>
              <a:latin typeface="BrownStd" charset="0"/>
              <a:ea typeface="BrownStd" charset="0"/>
              <a:cs typeface="BrownStd" charset="0"/>
            </a:endParaRPr>
          </a:p>
        </p:txBody>
      </p:sp>
      <p:sp>
        <p:nvSpPr>
          <p:cNvPr id="9" name="TextBox 8"/>
          <p:cNvSpPr txBox="1"/>
          <p:nvPr userDrawn="1"/>
        </p:nvSpPr>
        <p:spPr>
          <a:xfrm>
            <a:off x="838200" y="1245406"/>
            <a:ext cx="10299192" cy="400110"/>
          </a:xfrm>
          <a:prstGeom prst="rect">
            <a:avLst/>
          </a:prstGeom>
          <a:noFill/>
        </p:spPr>
        <p:txBody>
          <a:bodyPr wrap="square" rtlCol="0">
            <a:spAutoFit/>
          </a:bodyPr>
          <a:lstStyle/>
          <a:p>
            <a:pPr marL="0" marR="0" indent="0" algn="l" defTabSz="914400" rtl="0" eaLnBrk="1" fontAlgn="auto" latinLnBrk="0" hangingPunct="1">
              <a:lnSpc>
                <a:spcPts val="2360"/>
              </a:lnSpc>
              <a:spcBef>
                <a:spcPts val="0"/>
              </a:spcBef>
              <a:spcAft>
                <a:spcPts val="3000"/>
              </a:spcAft>
              <a:buClrTx/>
              <a:buSzTx/>
              <a:buFontTx/>
              <a:buNone/>
              <a:tabLst/>
              <a:defRPr/>
            </a:pPr>
            <a:r>
              <a:rPr lang="en-US" sz="1800" b="0" i="0" u="none" strike="noStrike" baseline="0" dirty="0">
                <a:solidFill>
                  <a:srgbClr val="595959"/>
                </a:solidFill>
                <a:latin typeface="BrownStd" charset="0"/>
                <a:ea typeface="BrownStd" charset="0"/>
                <a:cs typeface="BrownStd" charset="0"/>
              </a:rPr>
              <a:t>This layout can be used for smaller quantities of text. </a:t>
            </a:r>
            <a:endParaRPr lang="en-US" sz="1800" b="0" i="0" dirty="0">
              <a:latin typeface="BrownStd" charset="0"/>
              <a:ea typeface="BrownStd" charset="0"/>
              <a:cs typeface="BrownStd" charset="0"/>
            </a:endParaRPr>
          </a:p>
        </p:txBody>
      </p:sp>
      <p:cxnSp>
        <p:nvCxnSpPr>
          <p:cNvPr id="12" name="Straight Connector 11"/>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829056" y="2132946"/>
            <a:ext cx="6358128" cy="2711971"/>
          </a:xfrm>
          <a:prstGeom prst="rect">
            <a:avLst/>
          </a:prstGeom>
          <a:noFill/>
        </p:spPr>
        <p:txBody>
          <a:bodyPr wrap="square" numCol="1" spcCol="548640" rtlCol="0" anchor="t">
            <a:noAutofit/>
          </a:bodyPr>
          <a:lstStyle/>
          <a:p>
            <a:pPr>
              <a:lnSpc>
                <a:spcPts val="244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 of Atlanta …”</a:t>
            </a:r>
            <a:endParaRPr lang="en-US" sz="1400" dirty="0"/>
          </a:p>
        </p:txBody>
      </p:sp>
      <p:sp>
        <p:nvSpPr>
          <p:cNvPr id="10"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11" name="Straight Connector 10"/>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0848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9_Title Only">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679694" y="5763260"/>
            <a:ext cx="2169640" cy="1097280"/>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flipH="1" flipV="1">
            <a:off x="-1794970" y="2540"/>
            <a:ext cx="13560250" cy="6858000"/>
          </a:xfrm>
          <a:prstGeom prst="rect">
            <a:avLst/>
          </a:prstGeom>
        </p:spPr>
      </p:pic>
      <p:cxnSp>
        <p:nvCxnSpPr>
          <p:cNvPr id="17" name="Straight Connector 16"/>
          <p:cNvCxnSpPr/>
          <p:nvPr userDrawn="1"/>
        </p:nvCxnSpPr>
        <p:spPr>
          <a:xfrm>
            <a:off x="0" y="6163056"/>
            <a:ext cx="10817352"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userDrawn="1"/>
        </p:nvSpPr>
        <p:spPr>
          <a:xfrm>
            <a:off x="838200" y="395969"/>
            <a:ext cx="10515600" cy="9965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spc="0">
                <a:solidFill>
                  <a:schemeClr val="tx1"/>
                </a:solidFill>
                <a:latin typeface="BrownStd Light" charset="0"/>
                <a:ea typeface="BrownStd Light" charset="0"/>
                <a:cs typeface="BrownStd Light" charset="0"/>
              </a:defRPr>
            </a:lvl1pPr>
          </a:lstStyle>
          <a:p>
            <a:r>
              <a:rPr lang="en-US" sz="4000" b="1" i="0" dirty="0">
                <a:solidFill>
                  <a:srgbClr val="424142"/>
                </a:solidFill>
                <a:latin typeface="BrownStd" charset="0"/>
                <a:ea typeface="BrownStd" charset="0"/>
                <a:cs typeface="BrownStd" charset="0"/>
              </a:rPr>
              <a:t>Slide With Lots</a:t>
            </a:r>
            <a:r>
              <a:rPr lang="en-US" sz="4000" b="1" i="0" baseline="0" dirty="0">
                <a:solidFill>
                  <a:srgbClr val="424142"/>
                </a:solidFill>
                <a:latin typeface="BrownStd" charset="0"/>
                <a:ea typeface="BrownStd" charset="0"/>
                <a:cs typeface="BrownStd" charset="0"/>
              </a:rPr>
              <a:t> of Copy 2</a:t>
            </a:r>
            <a:endParaRPr lang="en-US" sz="4000" b="1" i="0" dirty="0">
              <a:solidFill>
                <a:srgbClr val="424142"/>
              </a:solidFill>
              <a:latin typeface="BrownStd" charset="0"/>
              <a:ea typeface="BrownStd" charset="0"/>
              <a:cs typeface="BrownStd" charset="0"/>
            </a:endParaRPr>
          </a:p>
        </p:txBody>
      </p:sp>
      <p:sp>
        <p:nvSpPr>
          <p:cNvPr id="9" name="TextBox 8"/>
          <p:cNvSpPr txBox="1"/>
          <p:nvPr userDrawn="1"/>
        </p:nvSpPr>
        <p:spPr>
          <a:xfrm>
            <a:off x="838200" y="1309414"/>
            <a:ext cx="10299192" cy="1031244"/>
          </a:xfrm>
          <a:prstGeom prst="rect">
            <a:avLst/>
          </a:prstGeom>
          <a:noFill/>
        </p:spPr>
        <p:txBody>
          <a:bodyPr wrap="square" rtlCol="0">
            <a:spAutoFit/>
          </a:bodyPr>
          <a:lstStyle/>
          <a:p>
            <a:pPr marL="0" marR="0" indent="0" algn="l" defTabSz="914400" rtl="0" eaLnBrk="1" fontAlgn="auto" latinLnBrk="0" hangingPunct="1">
              <a:lnSpc>
                <a:spcPts val="2360"/>
              </a:lnSpc>
              <a:spcBef>
                <a:spcPts val="0"/>
              </a:spcBef>
              <a:spcAft>
                <a:spcPts val="3000"/>
              </a:spcAft>
              <a:buClrTx/>
              <a:buSzTx/>
              <a:buFontTx/>
              <a:buNone/>
              <a:tabLst/>
              <a:defRPr/>
            </a:pPr>
            <a:r>
              <a:rPr lang="en-US" sz="1800" b="0" i="0" u="none" strike="noStrike" baseline="0" dirty="0">
                <a:solidFill>
                  <a:srgbClr val="595959"/>
                </a:solidFill>
                <a:latin typeface="BrownStd" charset="0"/>
                <a:ea typeface="BrownStd" charset="0"/>
                <a:cs typeface="BrownStd" charset="0"/>
              </a:rPr>
              <a:t>This layout can be used for large quantities of text. This layout can be used for large quantities of text. This layout can be used for large quantities of text. This layout can be used for large quantities of text. This layout can be used for large quantities of text. </a:t>
            </a:r>
            <a:endParaRPr lang="en-US" sz="1800" b="0" i="0" dirty="0">
              <a:latin typeface="BrownStd" charset="0"/>
              <a:ea typeface="BrownStd" charset="0"/>
              <a:cs typeface="BrownStd" charset="0"/>
            </a:endParaRPr>
          </a:p>
        </p:txBody>
      </p:sp>
      <p:pic>
        <p:nvPicPr>
          <p:cNvPr id="13" name="Picture 1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14" name="TextBox 13"/>
          <p:cNvSpPr txBox="1"/>
          <p:nvPr userDrawn="1"/>
        </p:nvSpPr>
        <p:spPr>
          <a:xfrm>
            <a:off x="829056" y="3547872"/>
            <a:ext cx="10125456" cy="2199907"/>
          </a:xfrm>
          <a:prstGeom prst="rect">
            <a:avLst/>
          </a:prstGeom>
          <a:noFill/>
        </p:spPr>
        <p:txBody>
          <a:bodyPr wrap="square" numCol="2" spcCol="548640" rtlCol="0" anchor="b">
            <a:noAutofit/>
          </a:bodyPr>
          <a:lstStyle/>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 One definition is ‘restoring strength’ and making this historic part of the heart of our city healthy and strong again is vital to the long-term success and vitality not only of the area but all.</a:t>
            </a:r>
          </a:p>
          <a:p>
            <a:pPr>
              <a:lnSpc>
                <a:spcPts val="2480"/>
              </a:lnSpc>
            </a:pPr>
            <a:r>
              <a:rPr lang="en-US" sz="1400" b="0" i="0" u="none" strike="noStrike" baseline="0" dirty="0">
                <a:solidFill>
                  <a:srgbClr val="595959"/>
                </a:solidFill>
                <a:latin typeface="BrownStd" charset="0"/>
                <a:ea typeface="BrownStd" charset="0"/>
                <a:cs typeface="BrownStd" charset="0"/>
              </a:rPr>
              <a:t>“We’re a not-for-profit organization of Atlanta community leaders from business, government, philanthropy and neighborhoods on the Westside who believe in its future and are committed to helping the area revitalize and grow. And revitalize is the key word here …</a:t>
            </a:r>
            <a:endParaRPr lang="en-US" sz="1400" dirty="0"/>
          </a:p>
        </p:txBody>
      </p:sp>
    </p:spTree>
    <p:extLst>
      <p:ext uri="{BB962C8B-B14F-4D97-AF65-F5344CB8AC3E}">
        <p14:creationId xmlns:p14="http://schemas.microsoft.com/office/powerpoint/2010/main" val="394826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140348" y="-73850"/>
            <a:ext cx="12387468" cy="693439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sp>
        <p:nvSpPr>
          <p:cNvPr id="8" name="TextBox 7"/>
          <p:cNvSpPr txBox="1"/>
          <p:nvPr userDrawn="1"/>
        </p:nvSpPr>
        <p:spPr>
          <a:xfrm>
            <a:off x="827566" y="630703"/>
            <a:ext cx="8071885" cy="1815882"/>
          </a:xfrm>
          <a:prstGeom prst="rect">
            <a:avLst/>
          </a:prstGeom>
          <a:noFill/>
        </p:spPr>
        <p:txBody>
          <a:bodyPr wrap="square" rtlCol="0">
            <a:spAutoFit/>
          </a:bodyPr>
          <a:lstStyle/>
          <a:p>
            <a:pPr marL="0" marR="0" indent="0" algn="l" defTabSz="914400" rtl="0" eaLnBrk="1" fontAlgn="auto" latinLnBrk="0" hangingPunct="1">
              <a:spcBef>
                <a:spcPts val="0"/>
              </a:spcBef>
              <a:buClrTx/>
              <a:buSzTx/>
              <a:buFontTx/>
              <a:buNone/>
              <a:tabLst/>
              <a:defRPr/>
            </a:pPr>
            <a:r>
              <a:rPr lang="en-US" sz="3200" b="0" i="0" u="none" strike="noStrike" baseline="0" dirty="0">
                <a:solidFill>
                  <a:srgbClr val="595959"/>
                </a:solidFill>
                <a:latin typeface="BrownStd" charset="0"/>
                <a:ea typeface="BrownStd" charset="0"/>
                <a:cs typeface="BrownStd" charset="0"/>
              </a:rPr>
              <a:t>Restoring the strength</a:t>
            </a:r>
            <a:r>
              <a:rPr lang="en-US" sz="3200" b="0" i="0" u="none" strike="noStrike" dirty="0">
                <a:solidFill>
                  <a:srgbClr val="595959"/>
                </a:solidFill>
                <a:latin typeface="BrownStd" charset="0"/>
                <a:ea typeface="BrownStd" charset="0"/>
                <a:cs typeface="BrownStd" charset="0"/>
              </a:rPr>
              <a:t> of the Westside</a:t>
            </a:r>
          </a:p>
          <a:p>
            <a:pPr marL="0" marR="0" indent="0" algn="l" defTabSz="914400" rtl="0" eaLnBrk="1" fontAlgn="auto" latinLnBrk="0" hangingPunct="1">
              <a:spcBef>
                <a:spcPts val="0"/>
              </a:spcBef>
              <a:buClrTx/>
              <a:buSzTx/>
              <a:buFontTx/>
              <a:buNone/>
              <a:tabLst/>
              <a:defRPr/>
            </a:pPr>
            <a:r>
              <a:rPr lang="en-US" sz="4800" b="1" dirty="0">
                <a:solidFill>
                  <a:srgbClr val="595959"/>
                </a:solidFill>
                <a:latin typeface="BrownStd" charset="0"/>
                <a:ea typeface="BrownStd" charset="0"/>
                <a:cs typeface="BrownStd" charset="0"/>
              </a:rPr>
              <a:t>c</a:t>
            </a:r>
            <a:r>
              <a:rPr lang="en-US" sz="4800" b="1" u="none" strike="noStrike" dirty="0">
                <a:solidFill>
                  <a:srgbClr val="595959"/>
                </a:solidFill>
                <a:latin typeface="BrownStd" charset="0"/>
                <a:ea typeface="BrownStd" charset="0"/>
                <a:cs typeface="BrownStd" charset="0"/>
              </a:rPr>
              <a:t>reates opportunity</a:t>
            </a:r>
            <a:r>
              <a:rPr lang="is-IS" sz="4800" b="0" i="0" u="none" strike="noStrike" dirty="0">
                <a:solidFill>
                  <a:srgbClr val="595959"/>
                </a:solidFill>
                <a:latin typeface="BrownStd" charset="0"/>
                <a:ea typeface="BrownStd" charset="0"/>
                <a:cs typeface="BrownStd" charset="0"/>
              </a:rPr>
              <a:t>…</a:t>
            </a:r>
          </a:p>
          <a:p>
            <a:pPr marL="0" marR="0" indent="0" algn="l" defTabSz="914400" rtl="0" eaLnBrk="1" fontAlgn="auto" latinLnBrk="0" hangingPunct="1">
              <a:spcBef>
                <a:spcPts val="0"/>
              </a:spcBef>
              <a:buClrTx/>
              <a:buSzTx/>
              <a:buFontTx/>
              <a:buNone/>
              <a:tabLst/>
              <a:defRPr/>
            </a:pPr>
            <a:endParaRPr lang="is-IS" sz="320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416133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Title Only">
    <p:bg>
      <p:bgPr>
        <a:solidFill>
          <a:srgbClr val="FBD511"/>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flipV="1">
            <a:off x="-1267673" y="-7062"/>
            <a:ext cx="12263622" cy="6865061"/>
          </a:xfrm>
          <a:prstGeom prst="rect">
            <a:avLst/>
          </a:prstGeom>
        </p:spPr>
      </p:pic>
      <p:sp>
        <p:nvSpPr>
          <p:cNvPr id="2" name="TextBox 1"/>
          <p:cNvSpPr txBox="1"/>
          <p:nvPr userDrawn="1"/>
        </p:nvSpPr>
        <p:spPr>
          <a:xfrm>
            <a:off x="11929730" y="6145619"/>
            <a:ext cx="914400" cy="914400"/>
          </a:xfrm>
          <a:prstGeom prst="rect">
            <a:avLst/>
          </a:prstGeom>
          <a:noFill/>
        </p:spPr>
        <p:txBody>
          <a:bodyPr wrap="none" numCol="2" spcCol="548640" rtlCol="0" anchor="b">
            <a:noAutofit/>
          </a:bodyPr>
          <a:lstStyle/>
          <a:p>
            <a:pPr>
              <a:lnSpc>
                <a:spcPts val="2480"/>
              </a:lnSpc>
            </a:pPr>
            <a:endParaRPr lang="en-US" sz="1400" b="0" i="0" u="none" strike="noStrike" baseline="0" dirty="0">
              <a:solidFill>
                <a:srgbClr val="595959"/>
              </a:solidFill>
              <a:latin typeface="BrownStd" charset="0"/>
              <a:ea typeface="BrownStd" charset="0"/>
              <a:cs typeface="BrownStd" charset="0"/>
            </a:endParaRPr>
          </a:p>
        </p:txBody>
      </p:sp>
    </p:spTree>
    <p:extLst>
      <p:ext uri="{BB962C8B-B14F-4D97-AF65-F5344CB8AC3E}">
        <p14:creationId xmlns:p14="http://schemas.microsoft.com/office/powerpoint/2010/main" val="9441976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Title Only">
    <p:spTree>
      <p:nvGrpSpPr>
        <p:cNvPr id="1" name=""/>
        <p:cNvGrpSpPr/>
        <p:nvPr/>
      </p:nvGrpSpPr>
      <p:grpSpPr>
        <a:xfrm>
          <a:off x="0" y="0"/>
          <a:ext cx="0" cy="0"/>
          <a:chOff x="0" y="0"/>
          <a:chExt cx="0" cy="0"/>
        </a:xfrm>
      </p:grpSpPr>
      <p:cxnSp>
        <p:nvCxnSpPr>
          <p:cNvPr id="10" name="Straight Connector 9"/>
          <p:cNvCxnSpPr/>
          <p:nvPr userDrawn="1"/>
        </p:nvCxnSpPr>
        <p:spPr>
          <a:xfrm>
            <a:off x="838200" y="6071616"/>
            <a:ext cx="1040892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93064" y="6266180"/>
            <a:ext cx="752856" cy="355771"/>
          </a:xfrm>
          <a:prstGeom prst="rect">
            <a:avLst/>
          </a:prstGeom>
        </p:spPr>
      </p:pic>
      <p:cxnSp>
        <p:nvCxnSpPr>
          <p:cNvPr id="15" name="Straight Connector 14"/>
          <p:cNvCxnSpPr/>
          <p:nvPr userDrawn="1"/>
        </p:nvCxnSpPr>
        <p:spPr>
          <a:xfrm>
            <a:off x="-502920" y="1929384"/>
            <a:ext cx="11750040" cy="0"/>
          </a:xfrm>
          <a:prstGeom prst="line">
            <a:avLst/>
          </a:prstGeom>
          <a:ln w="158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8" name="Slide Number Placeholder 5"/>
          <p:cNvSpPr txBox="1">
            <a:spLocks/>
          </p:cNvSpPr>
          <p:nvPr userDrawn="1"/>
        </p:nvSpPr>
        <p:spPr>
          <a:xfrm>
            <a:off x="11461898" y="6311900"/>
            <a:ext cx="531904"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z="1500" baseline="0" smtClean="0">
                <a:solidFill>
                  <a:srgbClr val="424142"/>
                </a:solidFill>
              </a:rPr>
              <a:pPr/>
              <a:t>‹#›</a:t>
            </a:fld>
            <a:endParaRPr lang="en-US" sz="1500" baseline="0" dirty="0">
              <a:solidFill>
                <a:srgbClr val="424142"/>
              </a:solidFill>
            </a:endParaRPr>
          </a:p>
        </p:txBody>
      </p:sp>
      <p:cxnSp>
        <p:nvCxnSpPr>
          <p:cNvPr id="9" name="Straight Connector 8"/>
          <p:cNvCxnSpPr/>
          <p:nvPr userDrawn="1"/>
        </p:nvCxnSpPr>
        <p:spPr>
          <a:xfrm flipV="1">
            <a:off x="11711351" y="6171902"/>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213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685" y="924529"/>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16685" y="2385023"/>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448800" y="6574019"/>
            <a:ext cx="2743200" cy="331932"/>
          </a:xfrm>
          <a:prstGeom prst="rect">
            <a:avLst/>
          </a:prstGeom>
        </p:spPr>
        <p:txBody>
          <a:bodyPr/>
          <a:lstStyle>
            <a:lvl1pPr>
              <a:defRPr>
                <a:solidFill>
                  <a:schemeClr val="bg1">
                    <a:lumMod val="65000"/>
                  </a:schemeClr>
                </a:solidFill>
              </a:defRPr>
            </a:lvl1pPr>
          </a:lstStyle>
          <a:p>
            <a:fld id="{C338A14B-E78B-4247-B4C2-C5A67939B6B4}" type="slidenum">
              <a:rPr lang="en-US" smtClean="0"/>
              <a:pPr/>
              <a:t>‹#›</a:t>
            </a:fld>
            <a:endParaRPr lang="en-US" dirty="0"/>
          </a:p>
        </p:txBody>
      </p:sp>
      <p:sp>
        <p:nvSpPr>
          <p:cNvPr id="7" name="Text Placeholder 7"/>
          <p:cNvSpPr>
            <a:spLocks noGrp="1"/>
          </p:cNvSpPr>
          <p:nvPr>
            <p:ph type="body" sz="quarter" idx="13"/>
          </p:nvPr>
        </p:nvSpPr>
        <p:spPr>
          <a:xfrm>
            <a:off x="107075" y="237666"/>
            <a:ext cx="10539412" cy="524794"/>
          </a:xfrm>
          <a:prstGeom prst="rect">
            <a:avLst/>
          </a:prstGeom>
        </p:spPr>
        <p:txBody>
          <a:bodyPr>
            <a:normAutofit/>
          </a:bodyPr>
          <a:lstStyle>
            <a:lvl1pPr marL="0" indent="0">
              <a:buNone/>
              <a:defRPr sz="2025">
                <a:solidFill>
                  <a:schemeClr val="bg1"/>
                </a:solidFill>
              </a:defRPr>
            </a:lvl1pPr>
            <a:lvl2pPr marL="257175" indent="0">
              <a:buNone/>
              <a:defRPr>
                <a:solidFill>
                  <a:schemeClr val="bg1"/>
                </a:solidFill>
              </a:defRPr>
            </a:lvl2pPr>
            <a:lvl3pPr marL="514350" indent="0">
              <a:buNone/>
              <a:defRPr>
                <a:solidFill>
                  <a:schemeClr val="bg1"/>
                </a:solidFill>
              </a:defRPr>
            </a:lvl3pPr>
            <a:lvl4pPr marL="771525" indent="0">
              <a:buNone/>
              <a:defRPr>
                <a:solidFill>
                  <a:schemeClr val="bg1"/>
                </a:solidFill>
              </a:defRPr>
            </a:lvl4pPr>
            <a:lvl5pPr marL="1028700" indent="0">
              <a:buNone/>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900765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11/8/19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66589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185E3E-B3C4-EC47-BC31-BBFF9DBB453E}" type="datetimeFigureOut">
              <a:rPr lang="en-US" smtClean="0">
                <a:solidFill>
                  <a:prstClr val="black"/>
                </a:solidFill>
              </a:rPr>
              <a:pPr/>
              <a:t>11/8/19</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Slide Number Placeholder 5">
            <a:extLst>
              <a:ext uri="{FF2B5EF4-FFF2-40B4-BE49-F238E27FC236}">
                <a16:creationId xmlns:a16="http://schemas.microsoft.com/office/drawing/2014/main" id="{904A2DCC-AA38-4BDA-B7A0-BE0CDC8BAFB0}"/>
              </a:ext>
            </a:extLst>
          </p:cNvPr>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8" name="Straight Connector 7">
            <a:extLst>
              <a:ext uri="{FF2B5EF4-FFF2-40B4-BE49-F238E27FC236}">
                <a16:creationId xmlns:a16="http://schemas.microsoft.com/office/drawing/2014/main" id="{631D08E9-D905-4B4D-AD83-E30D42CCB27C}"/>
              </a:ext>
            </a:extLst>
          </p:cNvPr>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606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185E3E-B3C4-EC47-BC31-BBFF9DBB453E}" type="datetimeFigureOut">
              <a:rPr lang="en-US" smtClean="0">
                <a:solidFill>
                  <a:prstClr val="black"/>
                </a:solidFill>
              </a:rPr>
              <a:pPr/>
              <a:t>11/8/19</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8" name="Slide Number Placeholder 5">
            <a:extLst>
              <a:ext uri="{FF2B5EF4-FFF2-40B4-BE49-F238E27FC236}">
                <a16:creationId xmlns:a16="http://schemas.microsoft.com/office/drawing/2014/main" id="{9043EA06-0A99-4FF2-8646-232430DAC0C3}"/>
              </a:ext>
            </a:extLst>
          </p:cNvPr>
          <p:cNvSpPr txBox="1">
            <a:spLocks/>
          </p:cNvSpPr>
          <p:nvPr userDrawn="1"/>
        </p:nvSpPr>
        <p:spPr>
          <a:xfrm>
            <a:off x="11549740" y="6311900"/>
            <a:ext cx="444062" cy="365125"/>
          </a:xfrm>
          <a:prstGeom prst="rect">
            <a:avLst/>
          </a:prstGeom>
        </p:spPr>
        <p:txBody>
          <a:bodyPr vert="horz" lIns="91440" tIns="45720" rIns="91440" bIns="45720" rtlCol="0" anchor="ctr"/>
          <a:lstStyle>
            <a:defPPr>
              <a:defRPr lang="en-US"/>
            </a:defPPr>
            <a:lvl1pPr marL="0" algn="ctr" defTabSz="914400" rtl="0" eaLnBrk="1" latinLnBrk="0" hangingPunct="1">
              <a:defRPr sz="1000" b="1" i="0" kern="1200">
                <a:solidFill>
                  <a:schemeClr val="tx1">
                    <a:tint val="75000"/>
                  </a:schemeClr>
                </a:solidFill>
                <a:latin typeface="BrownStd" charset="0"/>
                <a:ea typeface="BrownStd" charset="0"/>
                <a:cs typeface="BrownStd"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C92745-FD0F-224C-839B-56B4D3946679}" type="slidenum">
              <a:rPr lang="en-US" smtClean="0">
                <a:solidFill>
                  <a:srgbClr val="424142"/>
                </a:solidFill>
              </a:rPr>
              <a:pPr/>
              <a:t>‹#›</a:t>
            </a:fld>
            <a:endParaRPr lang="en-US" dirty="0">
              <a:solidFill>
                <a:srgbClr val="424142"/>
              </a:solidFill>
            </a:endParaRPr>
          </a:p>
        </p:txBody>
      </p:sp>
      <p:cxnSp>
        <p:nvCxnSpPr>
          <p:cNvPr id="9" name="Straight Connector 8">
            <a:extLst>
              <a:ext uri="{FF2B5EF4-FFF2-40B4-BE49-F238E27FC236}">
                <a16:creationId xmlns:a16="http://schemas.microsoft.com/office/drawing/2014/main" id="{65C706D5-99B5-4122-8202-FA83A4FE1F23}"/>
              </a:ext>
            </a:extLst>
          </p:cNvPr>
          <p:cNvCxnSpPr/>
          <p:nvPr userDrawn="1"/>
        </p:nvCxnSpPr>
        <p:spPr>
          <a:xfrm flipV="1">
            <a:off x="11764514" y="6235700"/>
            <a:ext cx="0" cy="139264"/>
          </a:xfrm>
          <a:prstGeom prst="line">
            <a:avLst/>
          </a:prstGeom>
          <a:ln w="12700">
            <a:solidFill>
              <a:srgbClr val="4241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6482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11/8/19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9409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11/8/19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598993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11/8/19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262365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tags" Target="../tags/tag1.xml"/><Relationship Id="rId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slideLayout" Target="../slideLayouts/slideLayout31.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31" Type="http://schemas.openxmlformats.org/officeDocument/2006/relationships/slideLayout" Target="../slideLayouts/slideLayout33.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theme" Target="../theme/theme2.xml"/><Relationship Id="rId8"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spid="_x0000_s14597" name="think-cell Slide" r:id="rId6" imgW="270" imgH="270" progId="TCLayout.ActiveDocument.1">
                  <p:embed/>
                </p:oleObj>
              </mc:Choice>
              <mc:Fallback>
                <p:oleObj name="think-cell Slide" r:id="rId6" imgW="270" imgH="270" progId="TCLayout.ActiveDocument.1">
                  <p:embed/>
                  <p:pic>
                    <p:nvPicPr>
                      <p:cNvPr id="2" name="Object 1" hidden="1"/>
                      <p:cNvPicPr/>
                      <p:nvPr/>
                    </p:nvPicPr>
                    <p:blipFill>
                      <a:blip r:embed="rId7"/>
                      <a:stretch>
                        <a:fillRect/>
                      </a:stretch>
                    </p:blipFill>
                    <p:spPr>
                      <a:xfrm>
                        <a:off x="0" y="0"/>
                        <a:ext cx="215979" cy="161974"/>
                      </a:xfrm>
                      <a:prstGeom prst="rect">
                        <a:avLst/>
                      </a:prstGeom>
                    </p:spPr>
                  </p:pic>
                </p:oleObj>
              </mc:Fallback>
            </mc:AlternateContent>
          </a:graphicData>
        </a:graphic>
      </p:graphicFrame>
      <p:sp>
        <p:nvSpPr>
          <p:cNvPr id="1033" name="doc id"/>
          <p:cNvSpPr>
            <a:spLocks noChangeArrowheads="1"/>
          </p:cNvSpPr>
          <p:nvPr/>
        </p:nvSpPr>
        <p:spPr bwMode="auto">
          <a:xfrm>
            <a:off x="10995478" y="37255"/>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fontAlgn="base">
              <a:spcBef>
                <a:spcPct val="0"/>
              </a:spcBef>
              <a:spcAft>
                <a:spcPct val="0"/>
              </a:spcAft>
            </a:pPr>
            <a:endParaRPr lang="en-US" sz="816" dirty="0">
              <a:solidFill>
                <a:srgbClr val="000000"/>
              </a:solidFill>
            </a:endParaRPr>
          </a:p>
        </p:txBody>
      </p:sp>
      <p:sp>
        <p:nvSpPr>
          <p:cNvPr id="10" name="1. On-page tracker" hidden="1"/>
          <p:cNvSpPr>
            <a:spLocks noChangeArrowheads="1"/>
          </p:cNvSpPr>
          <p:nvPr userDrawn="1"/>
        </p:nvSpPr>
        <p:spPr bwMode="auto">
          <a:xfrm>
            <a:off x="161986" y="27536"/>
            <a:ext cx="876843" cy="21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fontAlgn="base">
              <a:spcBef>
                <a:spcPct val="0"/>
              </a:spcBef>
              <a:spcAft>
                <a:spcPct val="0"/>
              </a:spcAft>
            </a:pPr>
            <a:r>
              <a:rPr lang="en-US" sz="1428" dirty="0">
                <a:solidFill>
                  <a:srgbClr val="808080"/>
                </a:solidFill>
              </a:rPr>
              <a:t>TRACKER</a:t>
            </a:r>
          </a:p>
        </p:txBody>
      </p:sp>
      <p:sp>
        <p:nvSpPr>
          <p:cNvPr id="11" name="3. Unit of measure" hidden="1"/>
          <p:cNvSpPr txBox="1">
            <a:spLocks noChangeArrowheads="1"/>
          </p:cNvSpPr>
          <p:nvPr userDrawn="1"/>
        </p:nvSpPr>
        <p:spPr bwMode="auto">
          <a:xfrm>
            <a:off x="161984" y="542616"/>
            <a:ext cx="11725485" cy="25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632" dirty="0">
                <a:solidFill>
                  <a:srgbClr val="808080"/>
                </a:solidFill>
                <a:latin typeface="Arial"/>
              </a:rPr>
              <a:t>Unit of measure</a:t>
            </a:r>
          </a:p>
        </p:txBody>
      </p:sp>
      <p:grpSp>
        <p:nvGrpSpPr>
          <p:cNvPr id="12" name="Slide Elements" hidden="1"/>
          <p:cNvGrpSpPr>
            <a:grpSpLocks/>
          </p:cNvGrpSpPr>
          <p:nvPr userDrawn="1"/>
        </p:nvGrpSpPr>
        <p:grpSpPr bwMode="auto">
          <a:xfrm>
            <a:off x="161985" y="6198769"/>
            <a:ext cx="11630454" cy="526418"/>
            <a:chOff x="75" y="3827"/>
            <a:chExt cx="5385" cy="325"/>
          </a:xfrm>
        </p:grpSpPr>
        <p:sp>
          <p:nvSpPr>
            <p:cNvPr id="13" name="4. Footnote"/>
            <p:cNvSpPr txBox="1">
              <a:spLocks noChangeArrowheads="1"/>
            </p:cNvSpPr>
            <p:nvPr/>
          </p:nvSpPr>
          <p:spPr bwMode="auto">
            <a:xfrm>
              <a:off x="75" y="3827"/>
              <a:ext cx="5385"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fontAlgn="base">
                <a:spcBef>
                  <a:spcPct val="0"/>
                </a:spcBef>
                <a:spcAft>
                  <a:spcPct val="0"/>
                </a:spcAft>
                <a:defRPr/>
              </a:pPr>
              <a:r>
                <a:rPr lang="en-US" sz="1020" dirty="0">
                  <a:solidFill>
                    <a:srgbClr val="000000"/>
                  </a:solidFill>
                  <a:latin typeface="Arial"/>
                </a:rPr>
                <a:t>1 Footnote</a:t>
              </a:r>
            </a:p>
          </p:txBody>
        </p:sp>
        <p:sp>
          <p:nvSpPr>
            <p:cNvPr id="14" name="5. Source"/>
            <p:cNvSpPr>
              <a:spLocks noChangeArrowheads="1"/>
            </p:cNvSpPr>
            <p:nvPr/>
          </p:nvSpPr>
          <p:spPr bwMode="auto">
            <a:xfrm>
              <a:off x="75" y="4053"/>
              <a:ext cx="4323"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621975" indent="-621975" defTabSz="913526" fontAlgn="base">
                <a:spcBef>
                  <a:spcPct val="0"/>
                </a:spcBef>
                <a:spcAft>
                  <a:spcPct val="0"/>
                </a:spcAft>
                <a:tabLst>
                  <a:tab pos="625214" algn="l"/>
                </a:tabLst>
              </a:pPr>
              <a:r>
                <a:rPr lang="en-US" sz="1020" dirty="0">
                  <a:solidFill>
                    <a:srgbClr val="000000"/>
                  </a:solidFill>
                </a:rPr>
                <a:t>SOURCE: Source</a:t>
              </a:r>
            </a:p>
          </p:txBody>
        </p:sp>
      </p:grpSp>
      <p:grpSp>
        <p:nvGrpSpPr>
          <p:cNvPr id="15" name="ACET" hidden="1"/>
          <p:cNvGrpSpPr>
            <a:grpSpLocks/>
          </p:cNvGrpSpPr>
          <p:nvPr userDrawn="1"/>
        </p:nvGrpSpPr>
        <p:grpSpPr bwMode="auto">
          <a:xfrm>
            <a:off x="1976207" y="1137061"/>
            <a:ext cx="5801189" cy="531276"/>
            <a:chOff x="915" y="702"/>
            <a:chExt cx="2686" cy="328"/>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702"/>
              <a:ext cx="2686" cy="328"/>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pPr fontAlgn="base">
                <a:spcBef>
                  <a:spcPct val="0"/>
                </a:spcBef>
                <a:spcAft>
                  <a:spcPct val="0"/>
                </a:spcAft>
              </a:pPr>
              <a:r>
                <a:rPr lang="en-US" sz="1632" b="1" dirty="0">
                  <a:solidFill>
                    <a:srgbClr val="000000"/>
                  </a:solidFill>
                </a:rPr>
                <a:t>Title</a:t>
              </a:r>
            </a:p>
            <a:p>
              <a:pPr fontAlgn="base">
                <a:spcBef>
                  <a:spcPct val="0"/>
                </a:spcBef>
                <a:spcAft>
                  <a:spcPct val="0"/>
                </a:spcAft>
              </a:pPr>
              <a:r>
                <a:rPr lang="en-US" sz="1632" dirty="0">
                  <a:solidFill>
                    <a:srgbClr val="808080"/>
                  </a:solidFill>
                </a:rPr>
                <a:t>Unit of measure</a:t>
              </a:r>
            </a:p>
          </p:txBody>
        </p:sp>
      </p:grpSp>
    </p:spTree>
    <p:extLst>
      <p:ext uri="{BB962C8B-B14F-4D97-AF65-F5344CB8AC3E}">
        <p14:creationId xmlns:p14="http://schemas.microsoft.com/office/powerpoint/2010/main" val="209184567"/>
      </p:ext>
    </p:extLst>
  </p:cSld>
  <p:clrMap bg1="lt1" tx1="dk1" bg2="lt2" tx2="dk2" accent1="accent1" accent2="accent2" accent3="accent3" accent4="accent4" accent5="accent5" accent6="accent6" hlink="hlink" folHlink="folHlink"/>
  <p:sldLayoutIdLst>
    <p:sldLayoutId id="2147484020" r:id="rId1"/>
    <p:sldLayoutId id="2147484021" r:id="rId2"/>
  </p:sldLayoutIdLst>
  <p:hf hdr="0" ftr="0" dt="0"/>
  <p:txStyles>
    <p:titleStyle>
      <a:lvl1pPr algn="l" defTabSz="913526" rtl="0" eaLnBrk="1" fontAlgn="base" hangingPunct="1">
        <a:spcBef>
          <a:spcPct val="0"/>
        </a:spcBef>
        <a:spcAft>
          <a:spcPct val="0"/>
        </a:spcAft>
        <a:tabLst>
          <a:tab pos="275353" algn="l"/>
        </a:tabLst>
        <a:defRPr sz="1939" b="1" baseline="0">
          <a:solidFill>
            <a:schemeClr val="tx2"/>
          </a:solidFill>
          <a:latin typeface="+mj-lt"/>
          <a:ea typeface="+mj-ea"/>
          <a:cs typeface="+mj-cs"/>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0" indent="0" algn="l" defTabSz="913526" rtl="0" eaLnBrk="1" fontAlgn="base" hangingPunct="1">
        <a:spcBef>
          <a:spcPct val="0"/>
        </a:spcBef>
        <a:spcAft>
          <a:spcPct val="0"/>
        </a:spcAft>
        <a:buClr>
          <a:schemeClr val="tx2"/>
        </a:buClr>
        <a:defRPr sz="1632" baseline="0">
          <a:solidFill>
            <a:schemeClr val="tx1"/>
          </a:solidFill>
          <a:latin typeface="+mn-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charset="0"/>
        <a:buChar char="▪"/>
        <a:defRPr sz="1632" baseline="0">
          <a:solidFill>
            <a:schemeClr val="tx1"/>
          </a:solidFill>
          <a:latin typeface="+mn-lt"/>
        </a:defRPr>
      </a:lvl2pPr>
      <a:lvl3pPr marL="466481" indent="-267255" algn="l" defTabSz="913526"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3pPr>
      <a:lvl4pPr marL="626835" indent="-158733" algn="l" defTabSz="913526" rtl="0" eaLnBrk="1" fontAlgn="base" hangingPunct="1">
        <a:spcBef>
          <a:spcPct val="0"/>
        </a:spcBef>
        <a:spcAft>
          <a:spcPct val="0"/>
        </a:spcAft>
        <a:buClr>
          <a:schemeClr val="tx2"/>
        </a:buClr>
        <a:buSzPct val="120000"/>
        <a:buFont typeface="Arial" charset="0"/>
        <a:buChar char="▫"/>
        <a:defRPr sz="1632" baseline="0">
          <a:solidFill>
            <a:schemeClr val="tx1"/>
          </a:solidFill>
          <a:latin typeface="+mn-lt"/>
        </a:defRPr>
      </a:lvl4pPr>
      <a:lvl5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11/8/19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06275828"/>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3" r:id="rId12"/>
    <p:sldLayoutId id="2147484026" r:id="rId13"/>
    <p:sldLayoutId id="2147484027" r:id="rId14"/>
    <p:sldLayoutId id="2147484028" r:id="rId15"/>
    <p:sldLayoutId id="2147484029" r:id="rId16"/>
    <p:sldLayoutId id="2147484030" r:id="rId17"/>
    <p:sldLayoutId id="2147484031" r:id="rId18"/>
    <p:sldLayoutId id="2147484032" r:id="rId19"/>
    <p:sldLayoutId id="2147484033" r:id="rId20"/>
    <p:sldLayoutId id="2147484034" r:id="rId21"/>
    <p:sldLayoutId id="2147484035" r:id="rId22"/>
    <p:sldLayoutId id="2147484036" r:id="rId23"/>
    <p:sldLayoutId id="2147484049" r:id="rId24"/>
    <p:sldLayoutId id="2147484051" r:id="rId25"/>
    <p:sldLayoutId id="2147484052" r:id="rId26"/>
    <p:sldLayoutId id="2147484053" r:id="rId27"/>
    <p:sldLayoutId id="2147484055" r:id="rId28"/>
    <p:sldLayoutId id="2147484056" r:id="rId29"/>
    <p:sldLayoutId id="2147484057" r:id="rId30"/>
    <p:sldLayoutId id="2147484059" r:id="rId31"/>
    <p:sldLayoutId id="2147484060" r:id="rId32"/>
    <p:sldLayoutId id="2147484061" r:id="rId33"/>
    <p:sldLayoutId id="2147484063" r:id="rId3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2.jpg"/><Relationship Id="rId13" Type="http://schemas.openxmlformats.org/officeDocument/2006/relationships/image" Target="../media/image37.wmf"/><Relationship Id="rId18" Type="http://schemas.openxmlformats.org/officeDocument/2006/relationships/image" Target="../media/image50.jpeg"/><Relationship Id="rId26" Type="http://schemas.openxmlformats.org/officeDocument/2006/relationships/image" Target="../media/image58.png"/><Relationship Id="rId3" Type="http://schemas.openxmlformats.org/officeDocument/2006/relationships/notesSlide" Target="../notesSlides/notesSlide13.xml"/><Relationship Id="rId21" Type="http://schemas.openxmlformats.org/officeDocument/2006/relationships/image" Target="../media/image53.png"/><Relationship Id="rId7" Type="http://schemas.openxmlformats.org/officeDocument/2006/relationships/image" Target="../media/image41.jpg"/><Relationship Id="rId12" Type="http://schemas.openxmlformats.org/officeDocument/2006/relationships/oleObject" Target="../embeddings/oleObject3.bin"/><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slideLayout" Target="../slideLayouts/slideLayout3.xml"/><Relationship Id="rId16" Type="http://schemas.openxmlformats.org/officeDocument/2006/relationships/image" Target="../media/image48.png"/><Relationship Id="rId20" Type="http://schemas.openxmlformats.org/officeDocument/2006/relationships/image" Target="../media/image52.jpeg"/><Relationship Id="rId1" Type="http://schemas.openxmlformats.org/officeDocument/2006/relationships/vmlDrawing" Target="../drawings/vmlDrawing3.vml"/><Relationship Id="rId6" Type="http://schemas.openxmlformats.org/officeDocument/2006/relationships/image" Target="../media/image40.jpg"/><Relationship Id="rId11" Type="http://schemas.openxmlformats.org/officeDocument/2006/relationships/image" Target="../media/image45.jpg"/><Relationship Id="rId24" Type="http://schemas.openxmlformats.org/officeDocument/2006/relationships/image" Target="../media/image56.jpeg"/><Relationship Id="rId5" Type="http://schemas.openxmlformats.org/officeDocument/2006/relationships/image" Target="../media/image39.png"/><Relationship Id="rId15" Type="http://schemas.openxmlformats.org/officeDocument/2006/relationships/image" Target="../media/image47.png"/><Relationship Id="rId23" Type="http://schemas.openxmlformats.org/officeDocument/2006/relationships/image" Target="../media/image55.jpeg"/><Relationship Id="rId10" Type="http://schemas.openxmlformats.org/officeDocument/2006/relationships/image" Target="../media/image44.PNG"/><Relationship Id="rId19" Type="http://schemas.openxmlformats.org/officeDocument/2006/relationships/image" Target="../media/image51.jpg"/><Relationship Id="rId4" Type="http://schemas.openxmlformats.org/officeDocument/2006/relationships/image" Target="../media/image38.png"/><Relationship Id="rId9" Type="http://schemas.openxmlformats.org/officeDocument/2006/relationships/image" Target="../media/image43.jpg"/><Relationship Id="rId14" Type="http://schemas.openxmlformats.org/officeDocument/2006/relationships/image" Target="../media/image46.jpg"/><Relationship Id="rId22" Type="http://schemas.openxmlformats.org/officeDocument/2006/relationships/image" Target="../media/image54.jpeg"/><Relationship Id="rId27"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HEIC"/><Relationship Id="rId5" Type="http://schemas.openxmlformats.org/officeDocument/2006/relationships/image" Target="../media/image14.jpeg"/><Relationship Id="rId4"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4"/>
          <p:cNvSpPr>
            <a:spLocks noGrp="1"/>
          </p:cNvSpPr>
          <p:nvPr>
            <p:ph type="body" sz="half" idx="2"/>
          </p:nvPr>
        </p:nvSpPr>
        <p:spPr>
          <a:xfrm>
            <a:off x="609600" y="2788406"/>
            <a:ext cx="11582400" cy="2012194"/>
          </a:xfrm>
        </p:spPr>
        <p:txBody>
          <a:bodyPr anchor="b">
            <a:noAutofit/>
          </a:bodyPr>
          <a:lstStyle/>
          <a:p>
            <a:pPr>
              <a:lnSpc>
                <a:spcPct val="100000"/>
              </a:lnSpc>
            </a:pPr>
            <a:r>
              <a:rPr lang="en-US" sz="6000" cap="small" spc="600" dirty="0">
                <a:latin typeface="BrownStd" panose="00010500010101010101"/>
                <a:cs typeface="Arial Nova Light" panose="020B0304020202020204" pitchFamily="34" charset="0"/>
              </a:rPr>
              <a:t>Park Pride</a:t>
            </a:r>
          </a:p>
          <a:p>
            <a:pPr>
              <a:lnSpc>
                <a:spcPct val="100000"/>
              </a:lnSpc>
            </a:pPr>
            <a:r>
              <a:rPr lang="en-US" sz="4500" cap="small" spc="600" dirty="0">
                <a:latin typeface="BrownStd" panose="00010500010101010101"/>
                <a:cs typeface="Arial Nova Light" panose="020B0304020202020204" pitchFamily="34" charset="0"/>
              </a:rPr>
              <a:t>Kathryn Johnston Memorial Park</a:t>
            </a:r>
          </a:p>
        </p:txBody>
      </p:sp>
    </p:spTree>
    <p:extLst>
      <p:ext uri="{BB962C8B-B14F-4D97-AF65-F5344CB8AC3E}">
        <p14:creationId xmlns:p14="http://schemas.microsoft.com/office/powerpoint/2010/main" val="230410384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Economic Benefits</a:t>
            </a:r>
          </a:p>
        </p:txBody>
      </p:sp>
      <p:sp>
        <p:nvSpPr>
          <p:cNvPr id="33" name="TextBox 32">
            <a:extLst>
              <a:ext uri="{FF2B5EF4-FFF2-40B4-BE49-F238E27FC236}">
                <a16:creationId xmlns:a16="http://schemas.microsoft.com/office/drawing/2014/main" id="{B69DEBD1-A936-4FD2-9D26-6E9284BE5179}"/>
              </a:ext>
            </a:extLst>
          </p:cNvPr>
          <p:cNvSpPr txBox="1"/>
          <p:nvPr/>
        </p:nvSpPr>
        <p:spPr>
          <a:xfrm>
            <a:off x="76200" y="1460205"/>
            <a:ext cx="5029200" cy="1231106"/>
          </a:xfrm>
          <a:prstGeom prst="rect">
            <a:avLst/>
          </a:prstGeom>
          <a:noFill/>
        </p:spPr>
        <p:txBody>
          <a:bodyPr wrap="square" rtlCol="0">
            <a:spAutoFit/>
          </a:bodyPr>
          <a:lstStyle/>
          <a:p>
            <a:endParaRPr lang="en-US" sz="1000">
              <a:latin typeface="Open Sans" pitchFamily="34" charset="0"/>
              <a:ea typeface="Open Sans" pitchFamily="34" charset="0"/>
              <a:cs typeface="Open Sans" pitchFamily="34" charset="0"/>
            </a:endParaRPr>
          </a:p>
          <a:p>
            <a:pPr>
              <a:buFont typeface="Arial" pitchFamily="34" charset="0"/>
              <a:buChar char="•"/>
            </a:pPr>
            <a:endParaRPr lang="en-US">
              <a:latin typeface="Open Sans" pitchFamily="34" charset="0"/>
            </a:endParaRPr>
          </a:p>
          <a:p>
            <a:endParaRPr lang="en-US">
              <a:latin typeface="Open Sans" pitchFamily="34" charset="0"/>
            </a:endParaRPr>
          </a:p>
          <a:p>
            <a:endParaRPr lang="en-US" sz="1000">
              <a:latin typeface="Open Sans" pitchFamily="34" charset="0"/>
            </a:endParaRPr>
          </a:p>
          <a:p>
            <a:endParaRPr lang="en-US">
              <a:latin typeface="Open Sans" pitchFamily="34" charset="0"/>
            </a:endParaRPr>
          </a:p>
        </p:txBody>
      </p:sp>
      <p:sp>
        <p:nvSpPr>
          <p:cNvPr id="34" name="Rectangle 33">
            <a:extLst>
              <a:ext uri="{FF2B5EF4-FFF2-40B4-BE49-F238E27FC236}">
                <a16:creationId xmlns:a16="http://schemas.microsoft.com/office/drawing/2014/main" id="{C96F81AA-3356-4F01-BD4A-C11EFDF54A8D}"/>
              </a:ext>
            </a:extLst>
          </p:cNvPr>
          <p:cNvSpPr/>
          <p:nvPr/>
        </p:nvSpPr>
        <p:spPr>
          <a:xfrm>
            <a:off x="3886200" y="1219200"/>
            <a:ext cx="152400" cy="144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AEFC477-6C34-4EF1-AF3C-FCEEB3AC3FAD}"/>
              </a:ext>
            </a:extLst>
          </p:cNvPr>
          <p:cNvSpPr/>
          <p:nvPr/>
        </p:nvSpPr>
        <p:spPr>
          <a:xfrm>
            <a:off x="4114800" y="1219200"/>
            <a:ext cx="4495800" cy="553998"/>
          </a:xfrm>
          <a:prstGeom prst="rect">
            <a:avLst/>
          </a:prstGeom>
        </p:spPr>
        <p:txBody>
          <a:bodyPr wrap="square">
            <a:spAutoFit/>
          </a:bodyPr>
          <a:lstStyle/>
          <a:p>
            <a:pPr marL="285750" indent="-285750"/>
            <a:endParaRPr lang="en-US" sz="1200" b="1">
              <a:solidFill>
                <a:schemeClr val="tx2"/>
              </a:solidFill>
              <a:latin typeface="Open Sans" pitchFamily="34" charset="0"/>
              <a:ea typeface="Open Sans" pitchFamily="34" charset="0"/>
              <a:cs typeface="Open Sans" pitchFamily="34" charset="0"/>
            </a:endParaRPr>
          </a:p>
          <a:p>
            <a:pPr marL="742950" lvl="1" indent="-285750">
              <a:buFont typeface="Arial" pitchFamily="34" charset="0"/>
              <a:buChar char="•"/>
            </a:pPr>
            <a:endParaRPr lang="en-US">
              <a:latin typeface="Open Sans" pitchFamily="34" charset="0"/>
              <a:ea typeface="Open Sans" pitchFamily="34" charset="0"/>
              <a:cs typeface="Open Sans" pitchFamily="34" charset="0"/>
            </a:endParaRPr>
          </a:p>
        </p:txBody>
      </p:sp>
      <p:pic>
        <p:nvPicPr>
          <p:cNvPr id="6" name="Picture 5">
            <a:extLst>
              <a:ext uri="{FF2B5EF4-FFF2-40B4-BE49-F238E27FC236}">
                <a16:creationId xmlns:a16="http://schemas.microsoft.com/office/drawing/2014/main" id="{A3340550-844C-4173-BBAA-F57C5C547280}"/>
              </a:ext>
            </a:extLst>
          </p:cNvPr>
          <p:cNvPicPr>
            <a:picLocks noChangeAspect="1"/>
          </p:cNvPicPr>
          <p:nvPr/>
        </p:nvPicPr>
        <p:blipFill rotWithShape="1">
          <a:blip r:embed="rId3"/>
          <a:srcRect r="-545"/>
          <a:stretch/>
        </p:blipFill>
        <p:spPr>
          <a:xfrm>
            <a:off x="144938" y="816756"/>
            <a:ext cx="4422248" cy="5910930"/>
          </a:xfrm>
          <a:prstGeom prst="rect">
            <a:avLst/>
          </a:prstGeom>
        </p:spPr>
      </p:pic>
      <p:sp>
        <p:nvSpPr>
          <p:cNvPr id="23" name="TextBox 22">
            <a:extLst>
              <a:ext uri="{FF2B5EF4-FFF2-40B4-BE49-F238E27FC236}">
                <a16:creationId xmlns:a16="http://schemas.microsoft.com/office/drawing/2014/main" id="{712775F2-A7A6-4A20-A2D3-AA4C444CFB0E}"/>
              </a:ext>
            </a:extLst>
          </p:cNvPr>
          <p:cNvSpPr txBox="1"/>
          <p:nvPr/>
        </p:nvSpPr>
        <p:spPr>
          <a:xfrm>
            <a:off x="0" y="3772221"/>
            <a:ext cx="4854356" cy="1631216"/>
          </a:xfrm>
          <a:prstGeom prst="rect">
            <a:avLst/>
          </a:prstGeom>
          <a:noFill/>
        </p:spPr>
        <p:txBody>
          <a:bodyPr wrap="square" rtlCol="0">
            <a:spAutoFit/>
          </a:bodyPr>
          <a:lstStyle/>
          <a:p>
            <a:r>
              <a:rPr lang="en-US" sz="10000" dirty="0">
                <a:solidFill>
                  <a:schemeClr val="bg1"/>
                </a:solidFill>
                <a:latin typeface="Archer Bold" pitchFamily="50" charset="0"/>
              </a:rPr>
              <a:t>$15,800</a:t>
            </a:r>
          </a:p>
        </p:txBody>
      </p:sp>
      <p:sp>
        <p:nvSpPr>
          <p:cNvPr id="24" name="TextBox 23">
            <a:extLst>
              <a:ext uri="{FF2B5EF4-FFF2-40B4-BE49-F238E27FC236}">
                <a16:creationId xmlns:a16="http://schemas.microsoft.com/office/drawing/2014/main" id="{13A01990-C3E6-4D82-A24A-9E461A3B6399}"/>
              </a:ext>
            </a:extLst>
          </p:cNvPr>
          <p:cNvSpPr txBox="1"/>
          <p:nvPr/>
        </p:nvSpPr>
        <p:spPr>
          <a:xfrm>
            <a:off x="1575449" y="3772221"/>
            <a:ext cx="3020116" cy="461665"/>
          </a:xfrm>
          <a:prstGeom prst="rect">
            <a:avLst/>
          </a:prstGeom>
          <a:noFill/>
        </p:spPr>
        <p:txBody>
          <a:bodyPr wrap="square" rtlCol="0">
            <a:spAutoFit/>
          </a:bodyPr>
          <a:lstStyle/>
          <a:p>
            <a:r>
              <a:rPr lang="en-US" sz="2400" spc="150" dirty="0">
                <a:solidFill>
                  <a:schemeClr val="bg1"/>
                </a:solidFill>
                <a:latin typeface="Avenir" panose="020B0503020203020204" pitchFamily="34" charset="0"/>
              </a:rPr>
              <a:t>Park Ambassadors</a:t>
            </a:r>
            <a:endParaRPr lang="en-US" sz="2400" dirty="0">
              <a:solidFill>
                <a:schemeClr val="bg1"/>
              </a:solidFill>
              <a:latin typeface="Avenir" panose="020B0503020203020204" pitchFamily="34" charset="0"/>
            </a:endParaRPr>
          </a:p>
        </p:txBody>
      </p:sp>
      <p:pic>
        <p:nvPicPr>
          <p:cNvPr id="3" name="Picture 2">
            <a:extLst>
              <a:ext uri="{FF2B5EF4-FFF2-40B4-BE49-F238E27FC236}">
                <a16:creationId xmlns:a16="http://schemas.microsoft.com/office/drawing/2014/main" id="{69DB1E87-7300-4029-821B-34747FF87709}"/>
              </a:ext>
            </a:extLst>
          </p:cNvPr>
          <p:cNvPicPr>
            <a:picLocks noChangeAspect="1"/>
          </p:cNvPicPr>
          <p:nvPr/>
        </p:nvPicPr>
        <p:blipFill rotWithShape="1">
          <a:blip r:embed="rId4">
            <a:extLst>
              <a:ext uri="{28A0092B-C50C-407E-A947-70E740481C1C}">
                <a14:useLocalDpi xmlns:a14="http://schemas.microsoft.com/office/drawing/2010/main" val="0"/>
              </a:ext>
            </a:extLst>
          </a:blip>
          <a:srcRect r="27471"/>
          <a:stretch/>
        </p:blipFill>
        <p:spPr>
          <a:xfrm>
            <a:off x="4650662" y="818835"/>
            <a:ext cx="7396400" cy="5908851"/>
          </a:xfrm>
          <a:prstGeom prst="rect">
            <a:avLst/>
          </a:prstGeom>
        </p:spPr>
      </p:pic>
      <p:sp>
        <p:nvSpPr>
          <p:cNvPr id="27" name="TextBox 26">
            <a:extLst>
              <a:ext uri="{FF2B5EF4-FFF2-40B4-BE49-F238E27FC236}">
                <a16:creationId xmlns:a16="http://schemas.microsoft.com/office/drawing/2014/main" id="{A7C698A3-AA40-40D7-8CAA-4D7CD1BBC5D6}"/>
              </a:ext>
            </a:extLst>
          </p:cNvPr>
          <p:cNvSpPr txBox="1"/>
          <p:nvPr/>
        </p:nvSpPr>
        <p:spPr>
          <a:xfrm>
            <a:off x="4740502" y="5223557"/>
            <a:ext cx="4917587" cy="1631216"/>
          </a:xfrm>
          <a:prstGeom prst="rect">
            <a:avLst/>
          </a:prstGeom>
          <a:noFill/>
        </p:spPr>
        <p:txBody>
          <a:bodyPr wrap="square" rtlCol="0">
            <a:spAutoFit/>
          </a:bodyPr>
          <a:lstStyle/>
          <a:p>
            <a:r>
              <a:rPr lang="en-US" sz="10000" dirty="0">
                <a:solidFill>
                  <a:schemeClr val="bg1"/>
                </a:solidFill>
                <a:latin typeface="Archer Bold" pitchFamily="50" charset="0"/>
              </a:rPr>
              <a:t>$60,000</a:t>
            </a:r>
          </a:p>
        </p:txBody>
      </p:sp>
      <p:sp>
        <p:nvSpPr>
          <p:cNvPr id="28" name="TextBox 27">
            <a:extLst>
              <a:ext uri="{FF2B5EF4-FFF2-40B4-BE49-F238E27FC236}">
                <a16:creationId xmlns:a16="http://schemas.microsoft.com/office/drawing/2014/main" id="{9E2CCD9D-1355-429E-99D2-E9DE47EBC9DC}"/>
              </a:ext>
            </a:extLst>
          </p:cNvPr>
          <p:cNvSpPr txBox="1"/>
          <p:nvPr/>
        </p:nvSpPr>
        <p:spPr>
          <a:xfrm>
            <a:off x="4768880" y="5223557"/>
            <a:ext cx="3219416" cy="461665"/>
          </a:xfrm>
          <a:prstGeom prst="rect">
            <a:avLst/>
          </a:prstGeom>
          <a:noFill/>
        </p:spPr>
        <p:txBody>
          <a:bodyPr wrap="square" rtlCol="0">
            <a:spAutoFit/>
          </a:bodyPr>
          <a:lstStyle/>
          <a:p>
            <a:r>
              <a:rPr lang="en-US" sz="2400" spc="150" dirty="0">
                <a:solidFill>
                  <a:schemeClr val="bg1"/>
                </a:solidFill>
                <a:latin typeface="Avenir" panose="020B0503020203020204" pitchFamily="34" charset="0"/>
              </a:rPr>
              <a:t>Workforce Training</a:t>
            </a:r>
            <a:endParaRPr lang="en-US" sz="2400" dirty="0">
              <a:solidFill>
                <a:schemeClr val="bg1"/>
              </a:solidFill>
              <a:latin typeface="Avenir" panose="020B0503020203020204" pitchFamily="34" charset="0"/>
            </a:endParaRPr>
          </a:p>
        </p:txBody>
      </p:sp>
    </p:spTree>
    <p:extLst>
      <p:ext uri="{BB962C8B-B14F-4D97-AF65-F5344CB8AC3E}">
        <p14:creationId xmlns:p14="http://schemas.microsoft.com/office/powerpoint/2010/main" val="326292898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Economic Benefits</a:t>
            </a:r>
          </a:p>
        </p:txBody>
      </p:sp>
      <p:pic>
        <p:nvPicPr>
          <p:cNvPr id="6" name="Picture 5">
            <a:extLst>
              <a:ext uri="{FF2B5EF4-FFF2-40B4-BE49-F238E27FC236}">
                <a16:creationId xmlns:a16="http://schemas.microsoft.com/office/drawing/2014/main" id="{1985AA45-E1CC-4556-A0DA-95FB452FEB69}"/>
              </a:ext>
            </a:extLst>
          </p:cNvPr>
          <p:cNvPicPr>
            <a:picLocks noChangeAspect="1"/>
          </p:cNvPicPr>
          <p:nvPr/>
        </p:nvPicPr>
        <p:blipFill rotWithShape="1">
          <a:blip r:embed="rId3">
            <a:extLst>
              <a:ext uri="{28A0092B-C50C-407E-A947-70E740481C1C}">
                <a14:useLocalDpi xmlns:a14="http://schemas.microsoft.com/office/drawing/2010/main" val="0"/>
              </a:ext>
            </a:extLst>
          </a:blip>
          <a:srcRect l="5427"/>
          <a:stretch/>
        </p:blipFill>
        <p:spPr>
          <a:xfrm>
            <a:off x="225083" y="4240177"/>
            <a:ext cx="3677402" cy="2392215"/>
          </a:xfrm>
          <a:prstGeom prst="rect">
            <a:avLst/>
          </a:prstGeom>
        </p:spPr>
      </p:pic>
      <p:pic>
        <p:nvPicPr>
          <p:cNvPr id="7" name="Picture 6">
            <a:extLst>
              <a:ext uri="{FF2B5EF4-FFF2-40B4-BE49-F238E27FC236}">
                <a16:creationId xmlns:a16="http://schemas.microsoft.com/office/drawing/2014/main" id="{362730E8-AAC0-481B-9F28-43CCD2EC7F9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1689" t="6354" r="26239" b="47413"/>
          <a:stretch/>
        </p:blipFill>
        <p:spPr>
          <a:xfrm>
            <a:off x="4111275" y="4240176"/>
            <a:ext cx="4092751" cy="2392215"/>
          </a:xfrm>
          <a:prstGeom prst="rect">
            <a:avLst/>
          </a:prstGeom>
        </p:spPr>
      </p:pic>
      <p:pic>
        <p:nvPicPr>
          <p:cNvPr id="8" name="Picture 2" descr="2017-05-11 11">
            <a:extLst>
              <a:ext uri="{FF2B5EF4-FFF2-40B4-BE49-F238E27FC236}">
                <a16:creationId xmlns:a16="http://schemas.microsoft.com/office/drawing/2014/main" id="{4B393DC4-BD4B-4222-B5A5-4D6739234AC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914" b="11956"/>
          <a:stretch/>
        </p:blipFill>
        <p:spPr bwMode="auto">
          <a:xfrm>
            <a:off x="234461" y="862610"/>
            <a:ext cx="7488702" cy="3204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4" name="Picture 3">
            <a:extLst>
              <a:ext uri="{FF2B5EF4-FFF2-40B4-BE49-F238E27FC236}">
                <a16:creationId xmlns:a16="http://schemas.microsoft.com/office/drawing/2014/main" id="{BF3655EF-18FF-4A16-AD8E-59A36DC845EB}"/>
              </a:ext>
            </a:extLst>
          </p:cNvPr>
          <p:cNvPicPr>
            <a:picLocks noChangeAspect="1"/>
          </p:cNvPicPr>
          <p:nvPr/>
        </p:nvPicPr>
        <p:blipFill rotWithShape="1">
          <a:blip r:embed="rId6">
            <a:extLst>
              <a:ext uri="{28A0092B-C50C-407E-A947-70E740481C1C}">
                <a14:useLocalDpi xmlns:a14="http://schemas.microsoft.com/office/drawing/2010/main" val="0"/>
              </a:ext>
            </a:extLst>
          </a:blip>
          <a:srcRect l="18454" t="7531" b="61513"/>
          <a:stretch/>
        </p:blipFill>
        <p:spPr>
          <a:xfrm>
            <a:off x="8412817" y="4240176"/>
            <a:ext cx="3544722" cy="2392215"/>
          </a:xfrm>
          <a:prstGeom prst="rect">
            <a:avLst/>
          </a:prstGeom>
        </p:spPr>
      </p:pic>
      <p:sp>
        <p:nvSpPr>
          <p:cNvPr id="12" name="TextBox 11">
            <a:extLst>
              <a:ext uri="{FF2B5EF4-FFF2-40B4-BE49-F238E27FC236}">
                <a16:creationId xmlns:a16="http://schemas.microsoft.com/office/drawing/2014/main" id="{FAE1D647-50DC-4515-8BDE-3191F07633AC}"/>
              </a:ext>
            </a:extLst>
          </p:cNvPr>
          <p:cNvSpPr txBox="1"/>
          <p:nvPr/>
        </p:nvSpPr>
        <p:spPr>
          <a:xfrm>
            <a:off x="7619424" y="1120318"/>
            <a:ext cx="4573122" cy="1337816"/>
          </a:xfrm>
          <a:prstGeom prst="rect">
            <a:avLst/>
          </a:prstGeom>
          <a:noFill/>
        </p:spPr>
        <p:txBody>
          <a:bodyPr wrap="square" rtlCol="0">
            <a:spAutoFit/>
          </a:bodyPr>
          <a:lstStyle/>
          <a:p>
            <a:r>
              <a:rPr lang="en-US" sz="8000" dirty="0">
                <a:solidFill>
                  <a:srgbClr val="002060"/>
                </a:solidFill>
                <a:latin typeface="Archer Bold" pitchFamily="50" charset="0"/>
              </a:rPr>
              <a:t>$125,000</a:t>
            </a:r>
          </a:p>
        </p:txBody>
      </p:sp>
      <p:sp>
        <p:nvSpPr>
          <p:cNvPr id="14" name="TextBox 13">
            <a:extLst>
              <a:ext uri="{FF2B5EF4-FFF2-40B4-BE49-F238E27FC236}">
                <a16:creationId xmlns:a16="http://schemas.microsoft.com/office/drawing/2014/main" id="{EDCE58B3-6643-46C6-B715-947F6352D3AA}"/>
              </a:ext>
            </a:extLst>
          </p:cNvPr>
          <p:cNvSpPr txBox="1"/>
          <p:nvPr/>
        </p:nvSpPr>
        <p:spPr>
          <a:xfrm>
            <a:off x="7967439" y="2405467"/>
            <a:ext cx="4092751" cy="1569660"/>
          </a:xfrm>
          <a:prstGeom prst="rect">
            <a:avLst/>
          </a:prstGeom>
          <a:noFill/>
        </p:spPr>
        <p:txBody>
          <a:bodyPr wrap="square" rtlCol="0">
            <a:spAutoFit/>
          </a:bodyPr>
          <a:lstStyle/>
          <a:p>
            <a:pPr algn="ctr"/>
            <a:r>
              <a:rPr lang="en-US" sz="2400" spc="150" dirty="0">
                <a:solidFill>
                  <a:srgbClr val="002060"/>
                </a:solidFill>
                <a:latin typeface="Avenir" panose="020B0503020203020204" pitchFamily="34" charset="0"/>
              </a:rPr>
              <a:t>in direct financial support to community-based organizations and businesses</a:t>
            </a:r>
            <a:endParaRPr lang="en-US" sz="2400" dirty="0">
              <a:solidFill>
                <a:srgbClr val="002060"/>
              </a:solidFill>
              <a:latin typeface="Avenir" panose="020B0503020203020204" pitchFamily="34" charset="0"/>
            </a:endParaRPr>
          </a:p>
        </p:txBody>
      </p:sp>
      <p:sp>
        <p:nvSpPr>
          <p:cNvPr id="15" name="TextBox 14">
            <a:extLst>
              <a:ext uri="{FF2B5EF4-FFF2-40B4-BE49-F238E27FC236}">
                <a16:creationId xmlns:a16="http://schemas.microsoft.com/office/drawing/2014/main" id="{8F07E041-3C69-4B0F-AC60-D0C72853C47F}"/>
              </a:ext>
            </a:extLst>
          </p:cNvPr>
          <p:cNvSpPr txBox="1"/>
          <p:nvPr/>
        </p:nvSpPr>
        <p:spPr>
          <a:xfrm>
            <a:off x="9298116" y="783791"/>
            <a:ext cx="1431398" cy="769441"/>
          </a:xfrm>
          <a:prstGeom prst="rect">
            <a:avLst/>
          </a:prstGeom>
          <a:noFill/>
        </p:spPr>
        <p:txBody>
          <a:bodyPr wrap="square" rtlCol="0">
            <a:spAutoFit/>
          </a:bodyPr>
          <a:lstStyle/>
          <a:p>
            <a:pPr algn="r"/>
            <a:r>
              <a:rPr lang="en-US" sz="4400" spc="150" dirty="0">
                <a:solidFill>
                  <a:srgbClr val="002060"/>
                </a:solidFill>
                <a:latin typeface="Avenir" panose="020B0503020203020204" pitchFamily="34" charset="0"/>
              </a:rPr>
              <a:t>over</a:t>
            </a:r>
            <a:endParaRPr lang="en-US" sz="4400" dirty="0">
              <a:solidFill>
                <a:srgbClr val="002060"/>
              </a:solidFill>
              <a:latin typeface="Avenir" panose="020B0503020203020204" pitchFamily="34" charset="0"/>
            </a:endParaRPr>
          </a:p>
        </p:txBody>
      </p:sp>
    </p:spTree>
    <p:extLst>
      <p:ext uri="{BB962C8B-B14F-4D97-AF65-F5344CB8AC3E}">
        <p14:creationId xmlns:p14="http://schemas.microsoft.com/office/powerpoint/2010/main" val="69190122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Kathryn Johnston Memorial Park</a:t>
            </a:r>
          </a:p>
        </p:txBody>
      </p:sp>
      <p:pic>
        <p:nvPicPr>
          <p:cNvPr id="5" name="Picture 4">
            <a:extLst>
              <a:ext uri="{FF2B5EF4-FFF2-40B4-BE49-F238E27FC236}">
                <a16:creationId xmlns:a16="http://schemas.microsoft.com/office/drawing/2014/main" id="{C217A5C5-F7DE-4EE5-8CED-BDBE93D8A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2354"/>
            <a:ext cx="12192000" cy="5995332"/>
          </a:xfrm>
          <a:prstGeom prst="rect">
            <a:avLst/>
          </a:prstGeom>
        </p:spPr>
      </p:pic>
    </p:spTree>
    <p:extLst>
      <p:ext uri="{BB962C8B-B14F-4D97-AF65-F5344CB8AC3E}">
        <p14:creationId xmlns:p14="http://schemas.microsoft.com/office/powerpoint/2010/main" val="331240253"/>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7" name="Picture 15" descr="Image result for bonneville environmental foundation logo">
            <a:extLst>
              <a:ext uri="{FF2B5EF4-FFF2-40B4-BE49-F238E27FC236}">
                <a16:creationId xmlns:a16="http://schemas.microsoft.com/office/drawing/2014/main" id="{74EA3FDD-7423-4961-B071-DA5F047BD8D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9" r="63804"/>
          <a:stretch/>
        </p:blipFill>
        <p:spPr bwMode="auto">
          <a:xfrm>
            <a:off x="9147384" y="546548"/>
            <a:ext cx="1181321" cy="17883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830997"/>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Leveraging Funding Partners– Corporate, Philanthropic, &amp; Public</a:t>
            </a:r>
          </a:p>
          <a:p>
            <a:pPr algn="ctr"/>
            <a:endParaRPr lang="en-US" sz="2400">
              <a:solidFill>
                <a:schemeClr val="bg1"/>
              </a:solidFill>
              <a:latin typeface="Open Sans" pitchFamily="34" charset="0"/>
              <a:ea typeface="Open Sans" pitchFamily="34" charset="0"/>
              <a:cs typeface="Open Sans" pitchFamily="34" charset="0"/>
            </a:endParaRPr>
          </a:p>
        </p:txBody>
      </p:sp>
      <p:pic>
        <p:nvPicPr>
          <p:cNvPr id="6" name="Picture 5">
            <a:extLst>
              <a:ext uri="{FF2B5EF4-FFF2-40B4-BE49-F238E27FC236}">
                <a16:creationId xmlns:a16="http://schemas.microsoft.com/office/drawing/2014/main" id="{786CFDEA-A240-46B9-B03D-AF650C7FF3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01117" y="3960826"/>
            <a:ext cx="1090431" cy="1210379"/>
          </a:xfrm>
          <a:prstGeom prst="rect">
            <a:avLst/>
          </a:prstGeom>
        </p:spPr>
      </p:pic>
      <p:pic>
        <p:nvPicPr>
          <p:cNvPr id="13" name="Picture 12">
            <a:extLst>
              <a:ext uri="{FF2B5EF4-FFF2-40B4-BE49-F238E27FC236}">
                <a16:creationId xmlns:a16="http://schemas.microsoft.com/office/drawing/2014/main" id="{468C74AC-5F7E-45DB-A937-D4144B351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401" y="1014364"/>
            <a:ext cx="2376451" cy="1216743"/>
          </a:xfrm>
          <a:prstGeom prst="rect">
            <a:avLst/>
          </a:prstGeom>
        </p:spPr>
      </p:pic>
      <p:pic>
        <p:nvPicPr>
          <p:cNvPr id="19" name="Picture 18">
            <a:extLst>
              <a:ext uri="{FF2B5EF4-FFF2-40B4-BE49-F238E27FC236}">
                <a16:creationId xmlns:a16="http://schemas.microsoft.com/office/drawing/2014/main" id="{DFE14AD3-3E84-4617-9EE3-E0D946DAC01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5663" y="6001349"/>
            <a:ext cx="1834957" cy="598196"/>
          </a:xfrm>
          <a:prstGeom prst="rect">
            <a:avLst/>
          </a:prstGeom>
        </p:spPr>
      </p:pic>
      <p:pic>
        <p:nvPicPr>
          <p:cNvPr id="21" name="Picture 20">
            <a:extLst>
              <a:ext uri="{FF2B5EF4-FFF2-40B4-BE49-F238E27FC236}">
                <a16:creationId xmlns:a16="http://schemas.microsoft.com/office/drawing/2014/main" id="{3EA5A496-B256-43AD-AFBC-B2C550F118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55348" y="3521120"/>
            <a:ext cx="1971686" cy="1284708"/>
          </a:xfrm>
          <a:prstGeom prst="rect">
            <a:avLst/>
          </a:prstGeom>
        </p:spPr>
      </p:pic>
      <p:pic>
        <p:nvPicPr>
          <p:cNvPr id="23" name="Picture 22">
            <a:extLst>
              <a:ext uri="{FF2B5EF4-FFF2-40B4-BE49-F238E27FC236}">
                <a16:creationId xmlns:a16="http://schemas.microsoft.com/office/drawing/2014/main" id="{AAF76917-8C9E-4976-B3F3-7D1215ED09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18866" y="2603368"/>
            <a:ext cx="1866900" cy="622300"/>
          </a:xfrm>
          <a:prstGeom prst="rect">
            <a:avLst/>
          </a:prstGeom>
        </p:spPr>
      </p:pic>
      <p:pic>
        <p:nvPicPr>
          <p:cNvPr id="26" name="Picture 25">
            <a:extLst>
              <a:ext uri="{FF2B5EF4-FFF2-40B4-BE49-F238E27FC236}">
                <a16:creationId xmlns:a16="http://schemas.microsoft.com/office/drawing/2014/main" id="{6827FE21-D7C8-4491-B299-D50D74EA0A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7275" y="5906152"/>
            <a:ext cx="1752608" cy="805603"/>
          </a:xfrm>
          <a:prstGeom prst="rect">
            <a:avLst/>
          </a:prstGeom>
        </p:spPr>
      </p:pic>
      <p:pic>
        <p:nvPicPr>
          <p:cNvPr id="31" name="Picture 30">
            <a:extLst>
              <a:ext uri="{FF2B5EF4-FFF2-40B4-BE49-F238E27FC236}">
                <a16:creationId xmlns:a16="http://schemas.microsoft.com/office/drawing/2014/main" id="{18417945-3882-4758-9562-50D0A59A5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0285" y="1073993"/>
            <a:ext cx="1041574" cy="1280394"/>
          </a:xfrm>
          <a:prstGeom prst="rect">
            <a:avLst/>
          </a:prstGeom>
        </p:spPr>
      </p:pic>
      <p:graphicFrame>
        <p:nvGraphicFramePr>
          <p:cNvPr id="32" name="Object 31">
            <a:extLst>
              <a:ext uri="{FF2B5EF4-FFF2-40B4-BE49-F238E27FC236}">
                <a16:creationId xmlns:a16="http://schemas.microsoft.com/office/drawing/2014/main" id="{A9DF49C2-5655-42E0-94B7-44D4C81B9BBF}"/>
              </a:ext>
            </a:extLst>
          </p:cNvPr>
          <p:cNvGraphicFramePr>
            <a:graphicFrameLocks noChangeAspect="1"/>
          </p:cNvGraphicFramePr>
          <p:nvPr/>
        </p:nvGraphicFramePr>
        <p:xfrm>
          <a:off x="7748146" y="2086681"/>
          <a:ext cx="982439" cy="1546921"/>
        </p:xfrm>
        <a:graphic>
          <a:graphicData uri="http://schemas.openxmlformats.org/presentationml/2006/ole">
            <mc:AlternateContent xmlns:mc="http://schemas.openxmlformats.org/markup-compatibility/2006">
              <mc:Choice xmlns:v="urn:schemas-microsoft-com:vml" Requires="v">
                <p:oleObj spid="_x0000_s16403" name="Artwork" r:id="rId12" imgW="2388240" imgH="3505320" progId="Adobe.Illustrator.14">
                  <p:embed/>
                </p:oleObj>
              </mc:Choice>
              <mc:Fallback>
                <p:oleObj name="Artwork" r:id="rId12" imgW="2388240" imgH="3505320" progId="Adobe.Illustrator.14">
                  <p:embed/>
                  <p:pic>
                    <p:nvPicPr>
                      <p:cNvPr id="32" name="Object 31">
                        <a:extLst>
                          <a:ext uri="{FF2B5EF4-FFF2-40B4-BE49-F238E27FC236}">
                            <a16:creationId xmlns:a16="http://schemas.microsoft.com/office/drawing/2014/main" id="{A9DF49C2-5655-42E0-94B7-44D4C81B9BBF}"/>
                          </a:ext>
                        </a:extLst>
                      </p:cNvPr>
                      <p:cNvPicPr/>
                      <p:nvPr/>
                    </p:nvPicPr>
                    <p:blipFill>
                      <a:blip r:embed="rId13"/>
                      <a:stretch>
                        <a:fillRect/>
                      </a:stretch>
                    </p:blipFill>
                    <p:spPr>
                      <a:xfrm>
                        <a:off x="7748146" y="2086681"/>
                        <a:ext cx="982439" cy="1546921"/>
                      </a:xfrm>
                      <a:prstGeom prst="rect">
                        <a:avLst/>
                      </a:prstGeom>
                    </p:spPr>
                  </p:pic>
                </p:oleObj>
              </mc:Fallback>
            </mc:AlternateContent>
          </a:graphicData>
        </a:graphic>
      </p:graphicFrame>
      <p:pic>
        <p:nvPicPr>
          <p:cNvPr id="34" name="Picture 33">
            <a:extLst>
              <a:ext uri="{FF2B5EF4-FFF2-40B4-BE49-F238E27FC236}">
                <a16:creationId xmlns:a16="http://schemas.microsoft.com/office/drawing/2014/main" id="{D807ACF0-0096-4F1A-883C-B94B56069A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9533" y="2301833"/>
            <a:ext cx="2224809" cy="808842"/>
          </a:xfrm>
          <a:prstGeom prst="rect">
            <a:avLst/>
          </a:prstGeom>
        </p:spPr>
      </p:pic>
      <p:sp>
        <p:nvSpPr>
          <p:cNvPr id="39" name="AutoShape 2" descr="Image result for american family insurance logo">
            <a:extLst>
              <a:ext uri="{FF2B5EF4-FFF2-40B4-BE49-F238E27FC236}">
                <a16:creationId xmlns:a16="http://schemas.microsoft.com/office/drawing/2014/main" id="{DB009E5A-B515-486C-9DD8-FAEB6879685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 name="Picture 40">
            <a:extLst>
              <a:ext uri="{FF2B5EF4-FFF2-40B4-BE49-F238E27FC236}">
                <a16:creationId xmlns:a16="http://schemas.microsoft.com/office/drawing/2014/main" id="{4E6E3788-BA43-4A99-8742-3F87DEDEC98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01906" y="2231107"/>
            <a:ext cx="1069432" cy="1350293"/>
          </a:xfrm>
          <a:prstGeom prst="rect">
            <a:avLst/>
          </a:prstGeom>
        </p:spPr>
      </p:pic>
      <p:pic>
        <p:nvPicPr>
          <p:cNvPr id="43" name="Picture 42">
            <a:extLst>
              <a:ext uri="{FF2B5EF4-FFF2-40B4-BE49-F238E27FC236}">
                <a16:creationId xmlns:a16="http://schemas.microsoft.com/office/drawing/2014/main" id="{3974C0E2-A81C-4F91-8B02-092D75C2499A}"/>
              </a:ext>
            </a:extLst>
          </p:cNvPr>
          <p:cNvPicPr>
            <a:picLocks noChangeAspect="1"/>
          </p:cNvPicPr>
          <p:nvPr/>
        </p:nvPicPr>
        <p:blipFill rotWithShape="1">
          <a:blip r:embed="rId16">
            <a:extLst>
              <a:ext uri="{28A0092B-C50C-407E-A947-70E740481C1C}">
                <a14:useLocalDpi xmlns:a14="http://schemas.microsoft.com/office/drawing/2010/main" val="0"/>
              </a:ext>
            </a:extLst>
          </a:blip>
          <a:srcRect r="1137" b="31343"/>
          <a:stretch/>
        </p:blipFill>
        <p:spPr>
          <a:xfrm>
            <a:off x="9012849" y="2242084"/>
            <a:ext cx="1756976" cy="1314111"/>
          </a:xfrm>
          <a:prstGeom prst="rect">
            <a:avLst/>
          </a:prstGeom>
        </p:spPr>
      </p:pic>
      <p:pic>
        <p:nvPicPr>
          <p:cNvPr id="45" name="Picture 44">
            <a:extLst>
              <a:ext uri="{FF2B5EF4-FFF2-40B4-BE49-F238E27FC236}">
                <a16:creationId xmlns:a16="http://schemas.microsoft.com/office/drawing/2014/main" id="{C12BA42B-636E-409B-B156-B90AB3F121D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464031" y="1017919"/>
            <a:ext cx="1450253" cy="775111"/>
          </a:xfrm>
          <a:prstGeom prst="rect">
            <a:avLst/>
          </a:prstGeom>
        </p:spPr>
      </p:pic>
      <p:pic>
        <p:nvPicPr>
          <p:cNvPr id="4" name="Picture 4">
            <a:extLst>
              <a:ext uri="{FF2B5EF4-FFF2-40B4-BE49-F238E27FC236}">
                <a16:creationId xmlns:a16="http://schemas.microsoft.com/office/drawing/2014/main" id="{BF664C81-FE61-46E9-85BF-E93D3D804FB1}"/>
              </a:ext>
            </a:extLst>
          </p:cNvPr>
          <p:cNvPicPr>
            <a:picLocks noChangeAspect="1"/>
          </p:cNvPicPr>
          <p:nvPr/>
        </p:nvPicPr>
        <p:blipFill rotWithShape="1">
          <a:blip r:embed="rId18"/>
          <a:srcRect l="4012" t="16838" r="5003" b="15372"/>
          <a:stretch/>
        </p:blipFill>
        <p:spPr>
          <a:xfrm>
            <a:off x="149853" y="5980601"/>
            <a:ext cx="2548243" cy="812269"/>
          </a:xfrm>
          <a:prstGeom prst="rect">
            <a:avLst/>
          </a:prstGeom>
        </p:spPr>
      </p:pic>
      <p:sp>
        <p:nvSpPr>
          <p:cNvPr id="3" name="TextBox 2">
            <a:extLst>
              <a:ext uri="{FF2B5EF4-FFF2-40B4-BE49-F238E27FC236}">
                <a16:creationId xmlns:a16="http://schemas.microsoft.com/office/drawing/2014/main" id="{48E1B603-8F9A-420F-B7AD-5B1982F0D612}"/>
              </a:ext>
            </a:extLst>
          </p:cNvPr>
          <p:cNvSpPr txBox="1"/>
          <p:nvPr/>
        </p:nvSpPr>
        <p:spPr>
          <a:xfrm>
            <a:off x="3043919" y="3352331"/>
            <a:ext cx="1602067" cy="523220"/>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095A85"/>
                </a:solidFill>
                <a:latin typeface="Calibri"/>
              </a:rPr>
              <a:t>AEC Trust</a:t>
            </a:r>
            <a:endParaRPr lang="en-US" sz="2800" b="1" dirty="0"/>
          </a:p>
        </p:txBody>
      </p:sp>
      <p:sp>
        <p:nvSpPr>
          <p:cNvPr id="28" name="TextBox 27">
            <a:extLst>
              <a:ext uri="{FF2B5EF4-FFF2-40B4-BE49-F238E27FC236}">
                <a16:creationId xmlns:a16="http://schemas.microsoft.com/office/drawing/2014/main" id="{D5194779-BA18-4264-B488-38DC4948E586}"/>
              </a:ext>
            </a:extLst>
          </p:cNvPr>
          <p:cNvSpPr txBox="1"/>
          <p:nvPr/>
        </p:nvSpPr>
        <p:spPr>
          <a:xfrm>
            <a:off x="4783580" y="4905085"/>
            <a:ext cx="276663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95A85"/>
                </a:solidFill>
                <a:latin typeface="Calibri"/>
              </a:rPr>
              <a:t>Dorothy &amp; Charlie </a:t>
            </a:r>
            <a:r>
              <a:rPr lang="en-US" sz="2400" b="1">
                <a:solidFill>
                  <a:srgbClr val="095A85"/>
                </a:solidFill>
                <a:latin typeface="Calibri"/>
              </a:rPr>
              <a:t>Yates Family Fund</a:t>
            </a:r>
            <a:endParaRPr lang="en-US" sz="2400">
              <a:cs typeface="Calibri" panose="020F0502020204030204"/>
            </a:endParaRPr>
          </a:p>
        </p:txBody>
      </p:sp>
      <p:sp>
        <p:nvSpPr>
          <p:cNvPr id="29" name="TextBox 28">
            <a:extLst>
              <a:ext uri="{FF2B5EF4-FFF2-40B4-BE49-F238E27FC236}">
                <a16:creationId xmlns:a16="http://schemas.microsoft.com/office/drawing/2014/main" id="{88617293-F48A-4AB2-8162-D14FAD1BA9C9}"/>
              </a:ext>
            </a:extLst>
          </p:cNvPr>
          <p:cNvSpPr txBox="1"/>
          <p:nvPr/>
        </p:nvSpPr>
        <p:spPr>
          <a:xfrm>
            <a:off x="7659051" y="4703802"/>
            <a:ext cx="2766633"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95A85"/>
                </a:solidFill>
                <a:latin typeface="Calibri"/>
              </a:rPr>
              <a:t>The Vasser Woolley </a:t>
            </a:r>
            <a:r>
              <a:rPr lang="en-US" sz="2400" b="1">
                <a:solidFill>
                  <a:srgbClr val="095A85"/>
                </a:solidFill>
                <a:latin typeface="Calibri"/>
              </a:rPr>
              <a:t>Foundation</a:t>
            </a:r>
            <a:endParaRPr lang="en-US" sz="2400" b="1">
              <a:solidFill>
                <a:srgbClr val="095A85"/>
              </a:solidFill>
              <a:cs typeface="Calibri" panose="020F0502020204030204"/>
            </a:endParaRPr>
          </a:p>
        </p:txBody>
      </p:sp>
      <p:pic>
        <p:nvPicPr>
          <p:cNvPr id="5" name="Picture 7">
            <a:extLst>
              <a:ext uri="{FF2B5EF4-FFF2-40B4-BE49-F238E27FC236}">
                <a16:creationId xmlns:a16="http://schemas.microsoft.com/office/drawing/2014/main" id="{F8322E63-A308-4927-8094-A9FA021D6953}"/>
              </a:ext>
            </a:extLst>
          </p:cNvPr>
          <p:cNvPicPr>
            <a:picLocks noChangeAspect="1"/>
          </p:cNvPicPr>
          <p:nvPr/>
        </p:nvPicPr>
        <p:blipFill>
          <a:blip r:embed="rId19"/>
          <a:stretch>
            <a:fillRect/>
          </a:stretch>
        </p:blipFill>
        <p:spPr>
          <a:xfrm>
            <a:off x="396816" y="3262086"/>
            <a:ext cx="2168105" cy="535112"/>
          </a:xfrm>
          <a:prstGeom prst="rect">
            <a:avLst/>
          </a:prstGeom>
        </p:spPr>
      </p:pic>
      <p:pic>
        <p:nvPicPr>
          <p:cNvPr id="9" name="Picture 11" descr="A close up of a sign&#10;&#10;Description generated with very high confidence">
            <a:extLst>
              <a:ext uri="{FF2B5EF4-FFF2-40B4-BE49-F238E27FC236}">
                <a16:creationId xmlns:a16="http://schemas.microsoft.com/office/drawing/2014/main" id="{3B706EDD-0E47-459D-AC93-44DC4518113E}"/>
              </a:ext>
            </a:extLst>
          </p:cNvPr>
          <p:cNvPicPr>
            <a:picLocks noChangeAspect="1"/>
          </p:cNvPicPr>
          <p:nvPr/>
        </p:nvPicPr>
        <p:blipFill>
          <a:blip r:embed="rId20"/>
          <a:stretch>
            <a:fillRect/>
          </a:stretch>
        </p:blipFill>
        <p:spPr>
          <a:xfrm>
            <a:off x="598098" y="3966353"/>
            <a:ext cx="1664898" cy="1024387"/>
          </a:xfrm>
          <a:prstGeom prst="rect">
            <a:avLst/>
          </a:prstGeom>
        </p:spPr>
      </p:pic>
      <p:pic>
        <p:nvPicPr>
          <p:cNvPr id="14" name="Picture 15" descr="A close up of a logo&#10;&#10;Description generated with very high confidence">
            <a:extLst>
              <a:ext uri="{FF2B5EF4-FFF2-40B4-BE49-F238E27FC236}">
                <a16:creationId xmlns:a16="http://schemas.microsoft.com/office/drawing/2014/main" id="{4B58BBC8-979D-46D2-95F8-73C8C4EBBBB0}"/>
              </a:ext>
            </a:extLst>
          </p:cNvPr>
          <p:cNvPicPr>
            <a:picLocks noChangeAspect="1"/>
          </p:cNvPicPr>
          <p:nvPr/>
        </p:nvPicPr>
        <p:blipFill>
          <a:blip r:embed="rId21"/>
          <a:stretch>
            <a:fillRect/>
          </a:stretch>
        </p:blipFill>
        <p:spPr>
          <a:xfrm>
            <a:off x="7341080" y="864694"/>
            <a:ext cx="1679276" cy="1074198"/>
          </a:xfrm>
          <a:prstGeom prst="rect">
            <a:avLst/>
          </a:prstGeom>
        </p:spPr>
      </p:pic>
      <p:pic>
        <p:nvPicPr>
          <p:cNvPr id="17" name="Picture 17" descr="A picture containing soft drink&#10;&#10;Description generated with high confidence">
            <a:extLst>
              <a:ext uri="{FF2B5EF4-FFF2-40B4-BE49-F238E27FC236}">
                <a16:creationId xmlns:a16="http://schemas.microsoft.com/office/drawing/2014/main" id="{0EDDC2A3-162B-4A0C-9785-B255B066DAE2}"/>
              </a:ext>
            </a:extLst>
          </p:cNvPr>
          <p:cNvPicPr>
            <a:picLocks noChangeAspect="1"/>
          </p:cNvPicPr>
          <p:nvPr/>
        </p:nvPicPr>
        <p:blipFill>
          <a:blip r:embed="rId22"/>
          <a:stretch>
            <a:fillRect/>
          </a:stretch>
        </p:blipFill>
        <p:spPr>
          <a:xfrm>
            <a:off x="5057776" y="1178674"/>
            <a:ext cx="2076450" cy="676275"/>
          </a:xfrm>
          <a:prstGeom prst="rect">
            <a:avLst/>
          </a:prstGeom>
        </p:spPr>
      </p:pic>
      <p:pic>
        <p:nvPicPr>
          <p:cNvPr id="20" name="Picture 21">
            <a:extLst>
              <a:ext uri="{FF2B5EF4-FFF2-40B4-BE49-F238E27FC236}">
                <a16:creationId xmlns:a16="http://schemas.microsoft.com/office/drawing/2014/main" id="{55997C72-BE4E-4347-BA09-1A44FA97234F}"/>
              </a:ext>
            </a:extLst>
          </p:cNvPr>
          <p:cNvPicPr>
            <a:picLocks noChangeAspect="1"/>
          </p:cNvPicPr>
          <p:nvPr/>
        </p:nvPicPr>
        <p:blipFill rotWithShape="1">
          <a:blip r:embed="rId23"/>
          <a:srcRect l="-235" t="15640" r="743" b="15072"/>
          <a:stretch/>
        </p:blipFill>
        <p:spPr>
          <a:xfrm>
            <a:off x="2594583" y="3866783"/>
            <a:ext cx="2350183" cy="1234150"/>
          </a:xfrm>
          <a:prstGeom prst="rect">
            <a:avLst/>
          </a:prstGeom>
        </p:spPr>
      </p:pic>
      <p:pic>
        <p:nvPicPr>
          <p:cNvPr id="24" name="Picture 24">
            <a:extLst>
              <a:ext uri="{FF2B5EF4-FFF2-40B4-BE49-F238E27FC236}">
                <a16:creationId xmlns:a16="http://schemas.microsoft.com/office/drawing/2014/main" id="{F22B6FEC-F659-486B-8C06-D986EA09EC0B}"/>
              </a:ext>
            </a:extLst>
          </p:cNvPr>
          <p:cNvPicPr>
            <a:picLocks noChangeAspect="1"/>
          </p:cNvPicPr>
          <p:nvPr/>
        </p:nvPicPr>
        <p:blipFill>
          <a:blip r:embed="rId24"/>
          <a:stretch>
            <a:fillRect/>
          </a:stretch>
        </p:blipFill>
        <p:spPr>
          <a:xfrm>
            <a:off x="5241985" y="2283432"/>
            <a:ext cx="1894936" cy="1155324"/>
          </a:xfrm>
          <a:prstGeom prst="rect">
            <a:avLst/>
          </a:prstGeom>
        </p:spPr>
      </p:pic>
      <p:pic>
        <p:nvPicPr>
          <p:cNvPr id="2" name="Picture 6" descr="A close up of a logo&#10;&#10;Description generated with high confidence">
            <a:extLst>
              <a:ext uri="{FF2B5EF4-FFF2-40B4-BE49-F238E27FC236}">
                <a16:creationId xmlns:a16="http://schemas.microsoft.com/office/drawing/2014/main" id="{47E88DD1-4145-4383-B3DF-DAC225FE6D5B}"/>
              </a:ext>
            </a:extLst>
          </p:cNvPr>
          <p:cNvPicPr>
            <a:picLocks noChangeAspect="1"/>
          </p:cNvPicPr>
          <p:nvPr/>
        </p:nvPicPr>
        <p:blipFill>
          <a:blip r:embed="rId25"/>
          <a:stretch>
            <a:fillRect/>
          </a:stretch>
        </p:blipFill>
        <p:spPr>
          <a:xfrm>
            <a:off x="7671759" y="3951307"/>
            <a:ext cx="2743200" cy="536895"/>
          </a:xfrm>
          <a:prstGeom prst="rect">
            <a:avLst/>
          </a:prstGeom>
        </p:spPr>
      </p:pic>
      <p:sp>
        <p:nvSpPr>
          <p:cNvPr id="30" name="TextBox 29">
            <a:extLst>
              <a:ext uri="{FF2B5EF4-FFF2-40B4-BE49-F238E27FC236}">
                <a16:creationId xmlns:a16="http://schemas.microsoft.com/office/drawing/2014/main" id="{7BD77836-08CF-44E7-A61C-EA5D9F323A6B}"/>
              </a:ext>
            </a:extLst>
          </p:cNvPr>
          <p:cNvSpPr txBox="1"/>
          <p:nvPr/>
        </p:nvSpPr>
        <p:spPr>
          <a:xfrm>
            <a:off x="7167007" y="5767726"/>
            <a:ext cx="3327349" cy="8309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95A85"/>
                </a:solidFill>
                <a:latin typeface="Calibri"/>
              </a:rPr>
              <a:t>David, Helen and Marian Woodward Fund</a:t>
            </a:r>
            <a:endParaRPr lang="en-US" sz="2400" b="1" dirty="0">
              <a:solidFill>
                <a:srgbClr val="095A85"/>
              </a:solidFill>
              <a:cs typeface="Calibri" panose="020F0502020204030204"/>
            </a:endParaRPr>
          </a:p>
        </p:txBody>
      </p:sp>
      <p:pic>
        <p:nvPicPr>
          <p:cNvPr id="7" name="Picture 7" descr="A close up of a sign&#10;&#10;Description generated with very high confidence">
            <a:extLst>
              <a:ext uri="{FF2B5EF4-FFF2-40B4-BE49-F238E27FC236}">
                <a16:creationId xmlns:a16="http://schemas.microsoft.com/office/drawing/2014/main" id="{64F16C9C-F490-4046-A5CC-29512928C05B}"/>
              </a:ext>
            </a:extLst>
          </p:cNvPr>
          <p:cNvPicPr>
            <a:picLocks noChangeAspect="1"/>
          </p:cNvPicPr>
          <p:nvPr/>
        </p:nvPicPr>
        <p:blipFill>
          <a:blip r:embed="rId26"/>
          <a:stretch>
            <a:fillRect/>
          </a:stretch>
        </p:blipFill>
        <p:spPr>
          <a:xfrm>
            <a:off x="598097" y="5050641"/>
            <a:ext cx="1923692" cy="926151"/>
          </a:xfrm>
          <a:prstGeom prst="rect">
            <a:avLst/>
          </a:prstGeom>
        </p:spPr>
      </p:pic>
      <p:sp>
        <p:nvSpPr>
          <p:cNvPr id="33" name="TextBox 32">
            <a:extLst>
              <a:ext uri="{FF2B5EF4-FFF2-40B4-BE49-F238E27FC236}">
                <a16:creationId xmlns:a16="http://schemas.microsoft.com/office/drawing/2014/main" id="{7B128962-9D2A-4B9E-9DBD-FDA54F081CAE}"/>
              </a:ext>
            </a:extLst>
          </p:cNvPr>
          <p:cNvSpPr txBox="1"/>
          <p:nvPr/>
        </p:nvSpPr>
        <p:spPr>
          <a:xfrm>
            <a:off x="2468824" y="5278895"/>
            <a:ext cx="2766633"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095A85"/>
                </a:solidFill>
                <a:cs typeface="Calibri" panose="020F0502020204030204"/>
              </a:rPr>
              <a:t>Anonymous</a:t>
            </a:r>
          </a:p>
        </p:txBody>
      </p:sp>
      <p:pic>
        <p:nvPicPr>
          <p:cNvPr id="15" name="Picture 14">
            <a:extLst>
              <a:ext uri="{FF2B5EF4-FFF2-40B4-BE49-F238E27FC236}">
                <a16:creationId xmlns:a16="http://schemas.microsoft.com/office/drawing/2014/main" id="{51C50747-BCE7-4499-8E99-56B1552928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464031" y="5396160"/>
            <a:ext cx="1222604" cy="1210378"/>
          </a:xfrm>
          <a:prstGeom prst="rect">
            <a:avLst/>
          </a:prstGeom>
        </p:spPr>
      </p:pic>
    </p:spTree>
    <p:extLst>
      <p:ext uri="{BB962C8B-B14F-4D97-AF65-F5344CB8AC3E}">
        <p14:creationId xmlns:p14="http://schemas.microsoft.com/office/powerpoint/2010/main" val="57723139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8D251-5A43-4785-A4FC-FE23E16416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 y="0"/>
            <a:ext cx="12193432" cy="6954254"/>
          </a:xfrm>
          <a:prstGeom prst="rect">
            <a:avLst/>
          </a:prstGeom>
        </p:spPr>
      </p:pic>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a:solidFill>
                  <a:schemeClr val="bg1"/>
                </a:solidFill>
                <a:latin typeface="Open Sans" pitchFamily="34" charset="0"/>
                <a:ea typeface="Open Sans" pitchFamily="34" charset="0"/>
                <a:cs typeface="Open Sans" pitchFamily="34" charset="0"/>
              </a:rPr>
              <a:t>Kathryn Johnston Memorial Park</a:t>
            </a:r>
          </a:p>
        </p:txBody>
      </p:sp>
      <p:pic>
        <p:nvPicPr>
          <p:cNvPr id="3" name="Picture 2">
            <a:extLst>
              <a:ext uri="{FF2B5EF4-FFF2-40B4-BE49-F238E27FC236}">
                <a16:creationId xmlns:a16="http://schemas.microsoft.com/office/drawing/2014/main" id="{DE8E661A-80B5-4E68-9DBD-240F9E3936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19" y="864774"/>
            <a:ext cx="2177915" cy="2896627"/>
          </a:xfrm>
          <a:prstGeom prst="rect">
            <a:avLst/>
          </a:prstGeom>
          <a:ln>
            <a:solidFill>
              <a:schemeClr val="bg1"/>
            </a:solidFill>
          </a:ln>
          <a:effectLst>
            <a:outerShdw blurRad="139700" dist="101600" dir="2700000" sx="104000" sy="104000" algn="tl" rotWithShape="0">
              <a:prstClr val="black">
                <a:alpha val="40000"/>
              </a:prstClr>
            </a:outerShdw>
          </a:effectLst>
        </p:spPr>
      </p:pic>
    </p:spTree>
    <p:extLst>
      <p:ext uri="{BB962C8B-B14F-4D97-AF65-F5344CB8AC3E}">
        <p14:creationId xmlns:p14="http://schemas.microsoft.com/office/powerpoint/2010/main" val="263532598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Environmental Benefits</a:t>
            </a:r>
          </a:p>
        </p:txBody>
      </p:sp>
      <p:grpSp>
        <p:nvGrpSpPr>
          <p:cNvPr id="2" name="Group 1">
            <a:extLst>
              <a:ext uri="{FF2B5EF4-FFF2-40B4-BE49-F238E27FC236}">
                <a16:creationId xmlns:a16="http://schemas.microsoft.com/office/drawing/2014/main" id="{BABA06D3-6EBA-485F-A4CD-47931CB0A05B}"/>
              </a:ext>
            </a:extLst>
          </p:cNvPr>
          <p:cNvGrpSpPr/>
          <p:nvPr/>
        </p:nvGrpSpPr>
        <p:grpSpPr>
          <a:xfrm>
            <a:off x="0" y="671230"/>
            <a:ext cx="8074925" cy="6186770"/>
            <a:chOff x="2593074" y="671230"/>
            <a:chExt cx="8074925" cy="6186770"/>
          </a:xfrm>
        </p:grpSpPr>
        <p:pic>
          <p:nvPicPr>
            <p:cNvPr id="7" name="Picture 5">
              <a:extLst>
                <a:ext uri="{FF2B5EF4-FFF2-40B4-BE49-F238E27FC236}">
                  <a16:creationId xmlns:a16="http://schemas.microsoft.com/office/drawing/2014/main" id="{E70E7B1E-9B38-4E75-86FB-4F23CACCE1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65" r="9088"/>
            <a:stretch/>
          </p:blipFill>
          <p:spPr bwMode="auto">
            <a:xfrm>
              <a:off x="2593074" y="671230"/>
              <a:ext cx="8074925" cy="6186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a:extLst>
                <a:ext uri="{FF2B5EF4-FFF2-40B4-BE49-F238E27FC236}">
                  <a16:creationId xmlns:a16="http://schemas.microsoft.com/office/drawing/2014/main" id="{2E477DF1-2942-4097-A15C-7B417F207436}"/>
                </a:ext>
              </a:extLst>
            </p:cNvPr>
            <p:cNvSpPr/>
            <p:nvPr/>
          </p:nvSpPr>
          <p:spPr>
            <a:xfrm>
              <a:off x="5357911" y="1397348"/>
              <a:ext cx="1878245" cy="119256"/>
            </a:xfrm>
            <a:prstGeom prst="rect">
              <a:avLst/>
            </a:prstGeom>
            <a:solidFill>
              <a:srgbClr val="00B0F0">
                <a:alpha val="75000"/>
              </a:srgbClr>
            </a:solid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3">
              <a:extLst>
                <a:ext uri="{FF2B5EF4-FFF2-40B4-BE49-F238E27FC236}">
                  <a16:creationId xmlns:a16="http://schemas.microsoft.com/office/drawing/2014/main" id="{89D4C256-25C3-464E-BDFA-5ACC6CF1BECD}"/>
                </a:ext>
              </a:extLst>
            </p:cNvPr>
            <p:cNvSpPr/>
            <p:nvPr/>
          </p:nvSpPr>
          <p:spPr>
            <a:xfrm>
              <a:off x="5378338" y="1603729"/>
              <a:ext cx="1310713" cy="442339"/>
            </a:xfrm>
            <a:custGeom>
              <a:avLst/>
              <a:gdLst>
                <a:gd name="connsiteX0" fmla="*/ 0 w 1484244"/>
                <a:gd name="connsiteY0" fmla="*/ 39756 h 490330"/>
                <a:gd name="connsiteX1" fmla="*/ 26505 w 1484244"/>
                <a:gd name="connsiteY1" fmla="*/ 251791 h 490330"/>
                <a:gd name="connsiteX2" fmla="*/ 198783 w 1484244"/>
                <a:gd name="connsiteY2" fmla="*/ 424069 h 490330"/>
                <a:gd name="connsiteX3" fmla="*/ 914400 w 1484244"/>
                <a:gd name="connsiteY3" fmla="*/ 490330 h 490330"/>
                <a:gd name="connsiteX4" fmla="*/ 1020418 w 1484244"/>
                <a:gd name="connsiteY4" fmla="*/ 304800 h 490330"/>
                <a:gd name="connsiteX5" fmla="*/ 1086679 w 1484244"/>
                <a:gd name="connsiteY5" fmla="*/ 145773 h 490330"/>
                <a:gd name="connsiteX6" fmla="*/ 1457740 w 1484244"/>
                <a:gd name="connsiteY6" fmla="*/ 106017 h 490330"/>
                <a:gd name="connsiteX7" fmla="*/ 1484244 w 1484244"/>
                <a:gd name="connsiteY7" fmla="*/ 0 h 490330"/>
                <a:gd name="connsiteX8" fmla="*/ 0 w 1484244"/>
                <a:gd name="connsiteY8" fmla="*/ 39756 h 49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4244" h="490330">
                  <a:moveTo>
                    <a:pt x="0" y="39756"/>
                  </a:moveTo>
                  <a:lnTo>
                    <a:pt x="26505" y="251791"/>
                  </a:lnTo>
                  <a:lnTo>
                    <a:pt x="198783" y="424069"/>
                  </a:lnTo>
                  <a:lnTo>
                    <a:pt x="914400" y="490330"/>
                  </a:lnTo>
                  <a:lnTo>
                    <a:pt x="1020418" y="304800"/>
                  </a:lnTo>
                  <a:lnTo>
                    <a:pt x="1086679" y="145773"/>
                  </a:lnTo>
                  <a:lnTo>
                    <a:pt x="1457740" y="106017"/>
                  </a:lnTo>
                  <a:lnTo>
                    <a:pt x="1484244" y="0"/>
                  </a:lnTo>
                  <a:lnTo>
                    <a:pt x="0" y="39756"/>
                  </a:lnTo>
                  <a:close/>
                </a:path>
              </a:pathLst>
            </a:custGeom>
            <a:solidFill>
              <a:srgbClr val="00B0F0">
                <a:alpha val="75000"/>
              </a:srgbClr>
            </a:solid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E9E0845-0343-40B5-808F-6DABBDAE267D}"/>
                </a:ext>
              </a:extLst>
            </p:cNvPr>
            <p:cNvSpPr/>
            <p:nvPr/>
          </p:nvSpPr>
          <p:spPr>
            <a:xfrm>
              <a:off x="5015552" y="3164168"/>
              <a:ext cx="1217064" cy="1389485"/>
            </a:xfrm>
            <a:prstGeom prst="rect">
              <a:avLst/>
            </a:prstGeom>
            <a:solidFill>
              <a:srgbClr val="00B0F0">
                <a:alpha val="75000"/>
              </a:srgbClr>
            </a:solid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9">
              <a:extLst>
                <a:ext uri="{FF2B5EF4-FFF2-40B4-BE49-F238E27FC236}">
                  <a16:creationId xmlns:a16="http://schemas.microsoft.com/office/drawing/2014/main" id="{0976DC79-9F63-4FFD-B0A6-C7ED41590ECC}"/>
                </a:ext>
              </a:extLst>
            </p:cNvPr>
            <p:cNvSpPr/>
            <p:nvPr/>
          </p:nvSpPr>
          <p:spPr>
            <a:xfrm>
              <a:off x="3189916" y="3098117"/>
              <a:ext cx="1158576" cy="1470479"/>
            </a:xfrm>
            <a:custGeom>
              <a:avLst/>
              <a:gdLst>
                <a:gd name="connsiteX0" fmla="*/ 556591 w 1311965"/>
                <a:gd name="connsiteY0" fmla="*/ 1497496 h 1630018"/>
                <a:gd name="connsiteX1" fmla="*/ 397565 w 1311965"/>
                <a:gd name="connsiteY1" fmla="*/ 1590261 h 1630018"/>
                <a:gd name="connsiteX2" fmla="*/ 225287 w 1311965"/>
                <a:gd name="connsiteY2" fmla="*/ 1630018 h 1630018"/>
                <a:gd name="connsiteX3" fmla="*/ 132522 w 1311965"/>
                <a:gd name="connsiteY3" fmla="*/ 1577009 h 1630018"/>
                <a:gd name="connsiteX4" fmla="*/ 0 w 1311965"/>
                <a:gd name="connsiteY4" fmla="*/ 1470992 h 1630018"/>
                <a:gd name="connsiteX5" fmla="*/ 106017 w 1311965"/>
                <a:gd name="connsiteY5" fmla="*/ 1126435 h 1630018"/>
                <a:gd name="connsiteX6" fmla="*/ 225287 w 1311965"/>
                <a:gd name="connsiteY6" fmla="*/ 861392 h 1630018"/>
                <a:gd name="connsiteX7" fmla="*/ 384313 w 1311965"/>
                <a:gd name="connsiteY7" fmla="*/ 636105 h 1630018"/>
                <a:gd name="connsiteX8" fmla="*/ 543339 w 1311965"/>
                <a:gd name="connsiteY8" fmla="*/ 437322 h 1630018"/>
                <a:gd name="connsiteX9" fmla="*/ 795130 w 1311965"/>
                <a:gd name="connsiteY9" fmla="*/ 0 h 1630018"/>
                <a:gd name="connsiteX10" fmla="*/ 1311965 w 1311965"/>
                <a:gd name="connsiteY10" fmla="*/ 132522 h 1630018"/>
                <a:gd name="connsiteX11" fmla="*/ 1126435 w 1311965"/>
                <a:gd name="connsiteY11" fmla="*/ 212035 h 1630018"/>
                <a:gd name="connsiteX12" fmla="*/ 993913 w 1311965"/>
                <a:gd name="connsiteY12" fmla="*/ 331305 h 1630018"/>
                <a:gd name="connsiteX13" fmla="*/ 821635 w 1311965"/>
                <a:gd name="connsiteY13" fmla="*/ 556592 h 1630018"/>
                <a:gd name="connsiteX14" fmla="*/ 636104 w 1311965"/>
                <a:gd name="connsiteY14" fmla="*/ 940905 h 1630018"/>
                <a:gd name="connsiteX15" fmla="*/ 569843 w 1311965"/>
                <a:gd name="connsiteY15" fmla="*/ 1245705 h 1630018"/>
                <a:gd name="connsiteX16" fmla="*/ 556591 w 1311965"/>
                <a:gd name="connsiteY16" fmla="*/ 1497496 h 163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11965" h="1630018">
                  <a:moveTo>
                    <a:pt x="556591" y="1497496"/>
                  </a:moveTo>
                  <a:lnTo>
                    <a:pt x="397565" y="1590261"/>
                  </a:lnTo>
                  <a:lnTo>
                    <a:pt x="225287" y="1630018"/>
                  </a:lnTo>
                  <a:lnTo>
                    <a:pt x="132522" y="1577009"/>
                  </a:lnTo>
                  <a:lnTo>
                    <a:pt x="0" y="1470992"/>
                  </a:lnTo>
                  <a:lnTo>
                    <a:pt x="106017" y="1126435"/>
                  </a:lnTo>
                  <a:lnTo>
                    <a:pt x="225287" y="861392"/>
                  </a:lnTo>
                  <a:lnTo>
                    <a:pt x="384313" y="636105"/>
                  </a:lnTo>
                  <a:lnTo>
                    <a:pt x="543339" y="437322"/>
                  </a:lnTo>
                  <a:lnTo>
                    <a:pt x="795130" y="0"/>
                  </a:lnTo>
                  <a:lnTo>
                    <a:pt x="1311965" y="132522"/>
                  </a:lnTo>
                  <a:lnTo>
                    <a:pt x="1126435" y="212035"/>
                  </a:lnTo>
                  <a:lnTo>
                    <a:pt x="993913" y="331305"/>
                  </a:lnTo>
                  <a:lnTo>
                    <a:pt x="821635" y="556592"/>
                  </a:lnTo>
                  <a:lnTo>
                    <a:pt x="636104" y="940905"/>
                  </a:lnTo>
                  <a:lnTo>
                    <a:pt x="569843" y="1245705"/>
                  </a:lnTo>
                  <a:lnTo>
                    <a:pt x="556591" y="1497496"/>
                  </a:lnTo>
                  <a:close/>
                </a:path>
              </a:pathLst>
            </a:custGeom>
            <a:solidFill>
              <a:srgbClr val="00B0F0">
                <a:alpha val="75000"/>
              </a:srgbClr>
            </a:solid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1678E5A-1716-47C9-A6DF-712AFA6DEC5E}"/>
                </a:ext>
              </a:extLst>
            </p:cNvPr>
            <p:cNvSpPr/>
            <p:nvPr/>
          </p:nvSpPr>
          <p:spPr>
            <a:xfrm>
              <a:off x="2929529" y="6405915"/>
              <a:ext cx="1547694" cy="245860"/>
            </a:xfrm>
            <a:prstGeom prst="rect">
              <a:avLst/>
            </a:prstGeom>
            <a:pattFill prst="ltDnDiag">
              <a:fgClr>
                <a:srgbClr val="00B0F0"/>
              </a:fgClr>
              <a:bgClr>
                <a:srgbClr val="00B0F0"/>
              </a:bgClr>
            </a:patt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B4E0E93-9095-4D1C-BB27-8A3946F8B4BE}"/>
                </a:ext>
              </a:extLst>
            </p:cNvPr>
            <p:cNvSpPr/>
            <p:nvPr/>
          </p:nvSpPr>
          <p:spPr>
            <a:xfrm>
              <a:off x="5015551" y="6445549"/>
              <a:ext cx="1547694" cy="245860"/>
            </a:xfrm>
            <a:prstGeom prst="rect">
              <a:avLst/>
            </a:prstGeom>
            <a:pattFill prst="ltDnDiag">
              <a:fgClr>
                <a:srgbClr val="00B0F0"/>
              </a:fgClr>
              <a:bgClr>
                <a:srgbClr val="00B0F0"/>
              </a:bgClr>
            </a:patt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2E22BAC-C016-49F3-9841-F1C1C885439E}"/>
                </a:ext>
              </a:extLst>
            </p:cNvPr>
            <p:cNvSpPr/>
            <p:nvPr/>
          </p:nvSpPr>
          <p:spPr>
            <a:xfrm>
              <a:off x="8043648" y="6463481"/>
              <a:ext cx="1547694" cy="245860"/>
            </a:xfrm>
            <a:prstGeom prst="rect">
              <a:avLst/>
            </a:prstGeom>
            <a:pattFill prst="ltDnDiag">
              <a:fgClr>
                <a:srgbClr val="00B0F0"/>
              </a:fgClr>
              <a:bgClr>
                <a:srgbClr val="00B0F0"/>
              </a:bgClr>
            </a:pattFill>
            <a:ln w="25400">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4">
              <a:extLst>
                <a:ext uri="{FF2B5EF4-FFF2-40B4-BE49-F238E27FC236}">
                  <a16:creationId xmlns:a16="http://schemas.microsoft.com/office/drawing/2014/main" id="{B01902FC-3AA3-4898-BA73-BEA7C9793A1D}"/>
                </a:ext>
              </a:extLst>
            </p:cNvPr>
            <p:cNvSpPr/>
            <p:nvPr/>
          </p:nvSpPr>
          <p:spPr>
            <a:xfrm>
              <a:off x="7143631" y="1493268"/>
              <a:ext cx="625246" cy="277832"/>
            </a:xfrm>
            <a:custGeom>
              <a:avLst/>
              <a:gdLst>
                <a:gd name="connsiteX0" fmla="*/ 708025 w 708025"/>
                <a:gd name="connsiteY0" fmla="*/ 133350 h 307975"/>
                <a:gd name="connsiteX1" fmla="*/ 650875 w 708025"/>
                <a:gd name="connsiteY1" fmla="*/ 123825 h 307975"/>
                <a:gd name="connsiteX2" fmla="*/ 593725 w 708025"/>
                <a:gd name="connsiteY2" fmla="*/ 12700 h 307975"/>
                <a:gd name="connsiteX3" fmla="*/ 561975 w 708025"/>
                <a:gd name="connsiteY3" fmla="*/ 0 h 307975"/>
                <a:gd name="connsiteX4" fmla="*/ 508000 w 708025"/>
                <a:gd name="connsiteY4" fmla="*/ 9525 h 307975"/>
                <a:gd name="connsiteX5" fmla="*/ 38100 w 708025"/>
                <a:gd name="connsiteY5" fmla="*/ 174625 h 307975"/>
                <a:gd name="connsiteX6" fmla="*/ 0 w 708025"/>
                <a:gd name="connsiteY6" fmla="*/ 206375 h 307975"/>
                <a:gd name="connsiteX7" fmla="*/ 6350 w 708025"/>
                <a:gd name="connsiteY7" fmla="*/ 257175 h 307975"/>
                <a:gd name="connsiteX8" fmla="*/ 47625 w 708025"/>
                <a:gd name="connsiteY8" fmla="*/ 260350 h 307975"/>
                <a:gd name="connsiteX9" fmla="*/ 558800 w 708025"/>
                <a:gd name="connsiteY9" fmla="*/ 307975 h 307975"/>
                <a:gd name="connsiteX10" fmla="*/ 619125 w 708025"/>
                <a:gd name="connsiteY10" fmla="*/ 298450 h 307975"/>
                <a:gd name="connsiteX11" fmla="*/ 666750 w 708025"/>
                <a:gd name="connsiteY11" fmla="*/ 279400 h 307975"/>
                <a:gd name="connsiteX12" fmla="*/ 654050 w 708025"/>
                <a:gd name="connsiteY12" fmla="*/ 228600 h 307975"/>
                <a:gd name="connsiteX13" fmla="*/ 654050 w 708025"/>
                <a:gd name="connsiteY13" fmla="*/ 200025 h 307975"/>
                <a:gd name="connsiteX14" fmla="*/ 708025 w 708025"/>
                <a:gd name="connsiteY14" fmla="*/ 133350 h 307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025" h="307975">
                  <a:moveTo>
                    <a:pt x="708025" y="133350"/>
                  </a:moveTo>
                  <a:lnTo>
                    <a:pt x="650875" y="123825"/>
                  </a:lnTo>
                  <a:lnTo>
                    <a:pt x="593725" y="12700"/>
                  </a:lnTo>
                  <a:lnTo>
                    <a:pt x="561975" y="0"/>
                  </a:lnTo>
                  <a:lnTo>
                    <a:pt x="508000" y="9525"/>
                  </a:lnTo>
                  <a:lnTo>
                    <a:pt x="38100" y="174625"/>
                  </a:lnTo>
                  <a:lnTo>
                    <a:pt x="0" y="206375"/>
                  </a:lnTo>
                  <a:lnTo>
                    <a:pt x="6350" y="257175"/>
                  </a:lnTo>
                  <a:lnTo>
                    <a:pt x="47625" y="260350"/>
                  </a:lnTo>
                  <a:lnTo>
                    <a:pt x="558800" y="307975"/>
                  </a:lnTo>
                  <a:lnTo>
                    <a:pt x="619125" y="298450"/>
                  </a:lnTo>
                  <a:lnTo>
                    <a:pt x="666750" y="279400"/>
                  </a:lnTo>
                  <a:lnTo>
                    <a:pt x="654050" y="228600"/>
                  </a:lnTo>
                  <a:lnTo>
                    <a:pt x="654050" y="200025"/>
                  </a:lnTo>
                  <a:lnTo>
                    <a:pt x="708025" y="133350"/>
                  </a:lnTo>
                  <a:close/>
                </a:path>
              </a:pathLst>
            </a:custGeom>
            <a:solidFill>
              <a:srgbClr val="00B0F0">
                <a:alpha val="75000"/>
              </a:srgbClr>
            </a:solidFill>
            <a:ln>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a:extLst>
              <a:ext uri="{FF2B5EF4-FFF2-40B4-BE49-F238E27FC236}">
                <a16:creationId xmlns:a16="http://schemas.microsoft.com/office/drawing/2014/main" id="{C9EE46A5-1AE2-4E41-BBA6-A271130A26A7}"/>
              </a:ext>
            </a:extLst>
          </p:cNvPr>
          <p:cNvSpPr/>
          <p:nvPr/>
        </p:nvSpPr>
        <p:spPr>
          <a:xfrm>
            <a:off x="8351384" y="758896"/>
            <a:ext cx="3241280" cy="400110"/>
          </a:xfrm>
          <a:prstGeom prst="rect">
            <a:avLst/>
          </a:prstGeom>
        </p:spPr>
        <p:txBody>
          <a:bodyPr wrap="square">
            <a:spAutoFit/>
          </a:bodyPr>
          <a:lstStyle/>
          <a:p>
            <a:pPr algn="ctr"/>
            <a:r>
              <a:rPr lang="en-US" sz="2000" dirty="0">
                <a:solidFill>
                  <a:srgbClr val="095A85"/>
                </a:solidFill>
                <a:latin typeface="Open Sans" pitchFamily="34" charset="0"/>
                <a:ea typeface="Open Sans" pitchFamily="34" charset="0"/>
                <a:cs typeface="Open Sans" pitchFamily="34" charset="0"/>
              </a:rPr>
              <a:t>Green Infrastructure</a:t>
            </a:r>
          </a:p>
        </p:txBody>
      </p:sp>
      <p:sp>
        <p:nvSpPr>
          <p:cNvPr id="29" name="Rectangle 28">
            <a:extLst>
              <a:ext uri="{FF2B5EF4-FFF2-40B4-BE49-F238E27FC236}">
                <a16:creationId xmlns:a16="http://schemas.microsoft.com/office/drawing/2014/main" id="{78D5D23C-C8D1-46A6-BE44-A6288C851B72}"/>
              </a:ext>
            </a:extLst>
          </p:cNvPr>
          <p:cNvSpPr/>
          <p:nvPr/>
        </p:nvSpPr>
        <p:spPr>
          <a:xfrm>
            <a:off x="8351383" y="4754936"/>
            <a:ext cx="3241280" cy="400110"/>
          </a:xfrm>
          <a:prstGeom prst="rect">
            <a:avLst/>
          </a:prstGeom>
        </p:spPr>
        <p:txBody>
          <a:bodyPr wrap="square">
            <a:spAutoFit/>
          </a:bodyPr>
          <a:lstStyle/>
          <a:p>
            <a:pPr algn="ctr"/>
            <a:r>
              <a:rPr lang="en-US" sz="2000">
                <a:solidFill>
                  <a:srgbClr val="095A85"/>
                </a:solidFill>
                <a:latin typeface="Open Sans" pitchFamily="34" charset="0"/>
                <a:ea typeface="Open Sans" pitchFamily="34" charset="0"/>
                <a:cs typeface="Open Sans" pitchFamily="34" charset="0"/>
              </a:rPr>
              <a:t>Underground Storage</a:t>
            </a:r>
          </a:p>
        </p:txBody>
      </p:sp>
      <p:pic>
        <p:nvPicPr>
          <p:cNvPr id="5126" name="Picture 6" descr="https://upload.wikimedia.org/wikipedia/commons/thumb/5/56/Parking_lot_stormwater_detention_system.jpg/1280px-Parking_lot_stormwater_detention_system.jpg">
            <a:extLst>
              <a:ext uri="{FF2B5EF4-FFF2-40B4-BE49-F238E27FC236}">
                <a16:creationId xmlns:a16="http://schemas.microsoft.com/office/drawing/2014/main" id="{BCB9506A-5307-44CA-AB39-34C9C5EF4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1384" y="5123958"/>
            <a:ext cx="3241280" cy="15278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7944D75-C1EF-4921-A960-9F3A41268378}"/>
              </a:ext>
            </a:extLst>
          </p:cNvPr>
          <p:cNvPicPr>
            <a:picLocks noChangeAspect="1"/>
          </p:cNvPicPr>
          <p:nvPr/>
        </p:nvPicPr>
        <p:blipFill rotWithShape="1">
          <a:blip r:embed="rId5">
            <a:extLst>
              <a:ext uri="{28A0092B-C50C-407E-A947-70E740481C1C}">
                <a14:useLocalDpi xmlns:a14="http://schemas.microsoft.com/office/drawing/2010/main" val="0"/>
              </a:ext>
            </a:extLst>
          </a:blip>
          <a:srcRect t="29914"/>
          <a:stretch/>
        </p:blipFill>
        <p:spPr>
          <a:xfrm>
            <a:off x="8351383" y="1159006"/>
            <a:ext cx="3241280" cy="1514444"/>
          </a:xfrm>
          <a:prstGeom prst="rect">
            <a:avLst/>
          </a:prstGeom>
        </p:spPr>
      </p:pic>
      <p:pic>
        <p:nvPicPr>
          <p:cNvPr id="6" name="Picture 5">
            <a:extLst>
              <a:ext uri="{FF2B5EF4-FFF2-40B4-BE49-F238E27FC236}">
                <a16:creationId xmlns:a16="http://schemas.microsoft.com/office/drawing/2014/main" id="{9B5480B2-4F07-4E4F-B934-B092105EAE3B}"/>
              </a:ext>
            </a:extLst>
          </p:cNvPr>
          <p:cNvPicPr>
            <a:picLocks noChangeAspect="1"/>
          </p:cNvPicPr>
          <p:nvPr/>
        </p:nvPicPr>
        <p:blipFill rotWithShape="1">
          <a:blip r:embed="rId6">
            <a:extLst>
              <a:ext uri="{28A0092B-C50C-407E-A947-70E740481C1C}">
                <a14:useLocalDpi xmlns:a14="http://schemas.microsoft.com/office/drawing/2010/main" val="0"/>
              </a:ext>
            </a:extLst>
          </a:blip>
          <a:srcRect r="53350"/>
          <a:stretch/>
        </p:blipFill>
        <p:spPr>
          <a:xfrm rot="5400000">
            <a:off x="8963995" y="2126273"/>
            <a:ext cx="2016055" cy="3241280"/>
          </a:xfrm>
          <a:prstGeom prst="rect">
            <a:avLst/>
          </a:prstGeom>
        </p:spPr>
      </p:pic>
      <p:sp>
        <p:nvSpPr>
          <p:cNvPr id="24" name="TextBox 23">
            <a:extLst>
              <a:ext uri="{FF2B5EF4-FFF2-40B4-BE49-F238E27FC236}">
                <a16:creationId xmlns:a16="http://schemas.microsoft.com/office/drawing/2014/main" id="{A43F8656-FC40-480C-80EE-A1D4743B0BC3}"/>
              </a:ext>
            </a:extLst>
          </p:cNvPr>
          <p:cNvSpPr txBox="1"/>
          <p:nvPr/>
        </p:nvSpPr>
        <p:spPr>
          <a:xfrm>
            <a:off x="4562221" y="335615"/>
            <a:ext cx="3599234" cy="1938992"/>
          </a:xfrm>
          <a:prstGeom prst="rect">
            <a:avLst/>
          </a:prstGeom>
          <a:noFill/>
        </p:spPr>
        <p:txBody>
          <a:bodyPr wrap="square" rtlCol="0">
            <a:spAutoFit/>
          </a:bodyPr>
          <a:lstStyle/>
          <a:p>
            <a:r>
              <a:rPr lang="en-US" sz="12000" dirty="0">
                <a:solidFill>
                  <a:schemeClr val="bg1"/>
                </a:solidFill>
                <a:latin typeface="Archer Bold" pitchFamily="50" charset="0"/>
              </a:rPr>
              <a:t>3.5M</a:t>
            </a:r>
          </a:p>
        </p:txBody>
      </p:sp>
      <p:sp>
        <p:nvSpPr>
          <p:cNvPr id="25" name="TextBox 24">
            <a:extLst>
              <a:ext uri="{FF2B5EF4-FFF2-40B4-BE49-F238E27FC236}">
                <a16:creationId xmlns:a16="http://schemas.microsoft.com/office/drawing/2014/main" id="{93507A51-DBC0-46A2-87F2-644877E8F66C}"/>
              </a:ext>
            </a:extLst>
          </p:cNvPr>
          <p:cNvSpPr txBox="1"/>
          <p:nvPr/>
        </p:nvSpPr>
        <p:spPr>
          <a:xfrm>
            <a:off x="4406579" y="2046068"/>
            <a:ext cx="3754876" cy="830997"/>
          </a:xfrm>
          <a:prstGeom prst="rect">
            <a:avLst/>
          </a:prstGeom>
          <a:noFill/>
        </p:spPr>
        <p:txBody>
          <a:bodyPr wrap="square" rtlCol="0">
            <a:spAutoFit/>
          </a:bodyPr>
          <a:lstStyle/>
          <a:p>
            <a:pPr algn="ctr"/>
            <a:r>
              <a:rPr lang="en-US" sz="2400" spc="150" dirty="0">
                <a:solidFill>
                  <a:schemeClr val="bg1"/>
                </a:solidFill>
                <a:latin typeface="Avenir" panose="020B0503020203020204" pitchFamily="34" charset="0"/>
              </a:rPr>
              <a:t>gallons of stormwater </a:t>
            </a:r>
            <a:r>
              <a:rPr lang="en-US" sz="2400" dirty="0">
                <a:solidFill>
                  <a:schemeClr val="bg1"/>
                </a:solidFill>
                <a:latin typeface="Avenir" panose="020B0503020203020204" pitchFamily="34" charset="0"/>
              </a:rPr>
              <a:t>runoff captured per year</a:t>
            </a:r>
          </a:p>
        </p:txBody>
      </p:sp>
    </p:spTree>
    <p:extLst>
      <p:ext uri="{BB962C8B-B14F-4D97-AF65-F5344CB8AC3E}">
        <p14:creationId xmlns:p14="http://schemas.microsoft.com/office/powerpoint/2010/main" val="100373379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8B7B9B-3BFA-4A96-9F90-1595EACBF633}"/>
              </a:ext>
            </a:extLst>
          </p:cNvPr>
          <p:cNvPicPr>
            <a:picLocks noChangeAspect="1"/>
          </p:cNvPicPr>
          <p:nvPr/>
        </p:nvPicPr>
        <p:blipFill rotWithShape="1">
          <a:blip r:embed="rId3">
            <a:extLst>
              <a:ext uri="{28A0092B-C50C-407E-A947-70E740481C1C}">
                <a14:useLocalDpi xmlns:a14="http://schemas.microsoft.com/office/drawing/2010/main" val="0"/>
              </a:ext>
            </a:extLst>
          </a:blip>
          <a:srcRect t="38288" r="6404" b="-150"/>
          <a:stretch/>
        </p:blipFill>
        <p:spPr>
          <a:xfrm>
            <a:off x="112852" y="815609"/>
            <a:ext cx="11970836" cy="5934224"/>
          </a:xfrm>
          <a:prstGeom prst="rect">
            <a:avLst/>
          </a:prstGeom>
        </p:spPr>
      </p:pic>
      <p:sp>
        <p:nvSpPr>
          <p:cNvPr id="12" name="Freeform: Shape 11">
            <a:extLst>
              <a:ext uri="{FF2B5EF4-FFF2-40B4-BE49-F238E27FC236}">
                <a16:creationId xmlns:a16="http://schemas.microsoft.com/office/drawing/2014/main" id="{3CEE82CD-5C4B-4F31-9BF5-E2F59EE30C91}"/>
              </a:ext>
            </a:extLst>
          </p:cNvPr>
          <p:cNvSpPr/>
          <p:nvPr/>
        </p:nvSpPr>
        <p:spPr>
          <a:xfrm>
            <a:off x="155983" y="2002346"/>
            <a:ext cx="6879190" cy="2851141"/>
          </a:xfrm>
          <a:custGeom>
            <a:avLst/>
            <a:gdLst>
              <a:gd name="connsiteX0" fmla="*/ 0 w 4318782"/>
              <a:gd name="connsiteY0" fmla="*/ 815926 h 1758462"/>
              <a:gd name="connsiteX1" fmla="*/ 4318782 w 4318782"/>
              <a:gd name="connsiteY1" fmla="*/ 0 h 1758462"/>
              <a:gd name="connsiteX2" fmla="*/ 4248443 w 4318782"/>
              <a:gd name="connsiteY2" fmla="*/ 379828 h 1758462"/>
              <a:gd name="connsiteX3" fmla="*/ 56271 w 4318782"/>
              <a:gd name="connsiteY3" fmla="*/ 1758462 h 1758462"/>
              <a:gd name="connsiteX4" fmla="*/ 0 w 4318782"/>
              <a:gd name="connsiteY4" fmla="*/ 815926 h 175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782" h="1758462">
                <a:moveTo>
                  <a:pt x="0" y="815926"/>
                </a:moveTo>
                <a:lnTo>
                  <a:pt x="4318782" y="0"/>
                </a:lnTo>
                <a:lnTo>
                  <a:pt x="4248443" y="379828"/>
                </a:lnTo>
                <a:lnTo>
                  <a:pt x="56271" y="1758462"/>
                </a:lnTo>
                <a:lnTo>
                  <a:pt x="0" y="815926"/>
                </a:lnTo>
                <a:close/>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89B070-315C-4271-ABD7-76278AE560AD}"/>
              </a:ext>
            </a:extLst>
          </p:cNvPr>
          <p:cNvSpPr txBox="1"/>
          <p:nvPr/>
        </p:nvSpPr>
        <p:spPr>
          <a:xfrm rot="20507294">
            <a:off x="-1918124" y="3712343"/>
            <a:ext cx="8541129" cy="461665"/>
          </a:xfrm>
          <a:prstGeom prst="rect">
            <a:avLst/>
          </a:prstGeom>
          <a:noFill/>
        </p:spPr>
        <p:txBody>
          <a:bodyPr wrap="square" rtlCol="0">
            <a:spAutoFit/>
          </a:bodyPr>
          <a:lstStyle/>
          <a:p>
            <a:pPr algn="ctr"/>
            <a:r>
              <a:rPr lang="en-US" sz="2400" spc="150" dirty="0">
                <a:solidFill>
                  <a:schemeClr val="bg1"/>
                </a:solidFill>
                <a:latin typeface="Avenir" panose="020B0503020203020204" pitchFamily="34" charset="0"/>
              </a:rPr>
              <a:t>old open sewer canal wall</a:t>
            </a:r>
            <a:endParaRPr lang="en-US" sz="2400" dirty="0">
              <a:solidFill>
                <a:schemeClr val="bg1"/>
              </a:solidFill>
              <a:latin typeface="Avenir" panose="020B0503020203020204" pitchFamily="34" charset="0"/>
            </a:endParaRPr>
          </a:p>
        </p:txBody>
      </p:sp>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nchor="t">
            <a:spAutoFit/>
          </a:bodyPr>
          <a:lstStyle/>
          <a:p>
            <a:pPr algn="ctr"/>
            <a:r>
              <a:rPr lang="en-US" sz="2400" dirty="0">
                <a:solidFill>
                  <a:schemeClr val="bg1"/>
                </a:solidFill>
                <a:latin typeface="Open Sans"/>
              </a:rPr>
              <a:t>Fun Discoveries</a:t>
            </a:r>
            <a:endParaRPr lang="en-US" dirty="0"/>
          </a:p>
        </p:txBody>
      </p:sp>
    </p:spTree>
    <p:extLst>
      <p:ext uri="{BB962C8B-B14F-4D97-AF65-F5344CB8AC3E}">
        <p14:creationId xmlns:p14="http://schemas.microsoft.com/office/powerpoint/2010/main" val="142694567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8B7B9B-3BFA-4A96-9F90-1595EACBF633}"/>
              </a:ext>
            </a:extLst>
          </p:cNvPr>
          <p:cNvPicPr>
            <a:picLocks noChangeAspect="1"/>
          </p:cNvPicPr>
          <p:nvPr/>
        </p:nvPicPr>
        <p:blipFill rotWithShape="1">
          <a:blip r:embed="rId3">
            <a:extLst>
              <a:ext uri="{28A0092B-C50C-407E-A947-70E740481C1C}">
                <a14:useLocalDpi xmlns:a14="http://schemas.microsoft.com/office/drawing/2010/main" val="0"/>
              </a:ext>
            </a:extLst>
          </a:blip>
          <a:srcRect r="6393"/>
          <a:stretch/>
        </p:blipFill>
        <p:spPr>
          <a:xfrm>
            <a:off x="4670474" y="786855"/>
            <a:ext cx="7414671" cy="5940831"/>
          </a:xfrm>
          <a:prstGeom prst="rect">
            <a:avLst/>
          </a:prstGeom>
        </p:spPr>
      </p:pic>
      <p:sp>
        <p:nvSpPr>
          <p:cNvPr id="12" name="Freeform: Shape 11">
            <a:extLst>
              <a:ext uri="{FF2B5EF4-FFF2-40B4-BE49-F238E27FC236}">
                <a16:creationId xmlns:a16="http://schemas.microsoft.com/office/drawing/2014/main" id="{3CEE82CD-5C4B-4F31-9BF5-E2F59EE30C91}"/>
              </a:ext>
            </a:extLst>
          </p:cNvPr>
          <p:cNvSpPr/>
          <p:nvPr/>
        </p:nvSpPr>
        <p:spPr>
          <a:xfrm>
            <a:off x="4670473" y="3742006"/>
            <a:ext cx="4262511" cy="1758462"/>
          </a:xfrm>
          <a:custGeom>
            <a:avLst/>
            <a:gdLst>
              <a:gd name="connsiteX0" fmla="*/ 0 w 4318782"/>
              <a:gd name="connsiteY0" fmla="*/ 815926 h 1758462"/>
              <a:gd name="connsiteX1" fmla="*/ 4318782 w 4318782"/>
              <a:gd name="connsiteY1" fmla="*/ 0 h 1758462"/>
              <a:gd name="connsiteX2" fmla="*/ 4248443 w 4318782"/>
              <a:gd name="connsiteY2" fmla="*/ 379828 h 1758462"/>
              <a:gd name="connsiteX3" fmla="*/ 56271 w 4318782"/>
              <a:gd name="connsiteY3" fmla="*/ 1758462 h 1758462"/>
              <a:gd name="connsiteX4" fmla="*/ 0 w 4318782"/>
              <a:gd name="connsiteY4" fmla="*/ 815926 h 1758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8782" h="1758462">
                <a:moveTo>
                  <a:pt x="0" y="815926"/>
                </a:moveTo>
                <a:lnTo>
                  <a:pt x="4318782" y="0"/>
                </a:lnTo>
                <a:lnTo>
                  <a:pt x="4248443" y="379828"/>
                </a:lnTo>
                <a:lnTo>
                  <a:pt x="56271" y="1758462"/>
                </a:lnTo>
                <a:lnTo>
                  <a:pt x="0" y="815926"/>
                </a:lnTo>
                <a:close/>
              </a:path>
            </a:pathLst>
          </a:custGeom>
          <a:no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F89B070-315C-4271-ABD7-76278AE560AD}"/>
              </a:ext>
            </a:extLst>
          </p:cNvPr>
          <p:cNvSpPr txBox="1"/>
          <p:nvPr/>
        </p:nvSpPr>
        <p:spPr>
          <a:xfrm rot="20507294">
            <a:off x="4155805" y="4376336"/>
            <a:ext cx="5291846" cy="461665"/>
          </a:xfrm>
          <a:prstGeom prst="rect">
            <a:avLst/>
          </a:prstGeom>
          <a:noFill/>
        </p:spPr>
        <p:txBody>
          <a:bodyPr wrap="square" rtlCol="0">
            <a:spAutoFit/>
          </a:bodyPr>
          <a:lstStyle/>
          <a:p>
            <a:pPr algn="ctr"/>
            <a:r>
              <a:rPr lang="en-US" sz="2400" spc="150" dirty="0">
                <a:solidFill>
                  <a:schemeClr val="bg1"/>
                </a:solidFill>
                <a:latin typeface="Avenir" panose="020B0503020203020204" pitchFamily="34" charset="0"/>
              </a:rPr>
              <a:t>old open sewer canal wall</a:t>
            </a:r>
            <a:endParaRPr lang="en-US" sz="2400" dirty="0">
              <a:solidFill>
                <a:schemeClr val="bg1"/>
              </a:solidFill>
              <a:latin typeface="Avenir" panose="020B0503020203020204" pitchFamily="34" charset="0"/>
            </a:endParaRPr>
          </a:p>
        </p:txBody>
      </p:sp>
      <p:pic>
        <p:nvPicPr>
          <p:cNvPr id="3" name="Picture 2">
            <a:extLst>
              <a:ext uri="{FF2B5EF4-FFF2-40B4-BE49-F238E27FC236}">
                <a16:creationId xmlns:a16="http://schemas.microsoft.com/office/drawing/2014/main" id="{5E2BB9A5-C91C-4E60-949A-F62C54B1AD9F}"/>
              </a:ext>
            </a:extLst>
          </p:cNvPr>
          <p:cNvPicPr>
            <a:picLocks noChangeAspect="1"/>
          </p:cNvPicPr>
          <p:nvPr/>
        </p:nvPicPr>
        <p:blipFill rotWithShape="1">
          <a:blip r:embed="rId4">
            <a:extLst>
              <a:ext uri="{28A0092B-C50C-407E-A947-70E740481C1C}">
                <a14:useLocalDpi xmlns:a14="http://schemas.microsoft.com/office/drawing/2010/main" val="0"/>
              </a:ext>
            </a:extLst>
          </a:blip>
          <a:srcRect r="6393"/>
          <a:stretch/>
        </p:blipFill>
        <p:spPr>
          <a:xfrm rot="10800000">
            <a:off x="4670471" y="786853"/>
            <a:ext cx="7414673" cy="5940831"/>
          </a:xfrm>
          <a:prstGeom prst="rect">
            <a:avLst/>
          </a:prstGeom>
        </p:spPr>
      </p:pic>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Health Benefits</a:t>
            </a:r>
          </a:p>
        </p:txBody>
      </p:sp>
      <p:sp>
        <p:nvSpPr>
          <p:cNvPr id="23" name="TextBox 22">
            <a:extLst>
              <a:ext uri="{FF2B5EF4-FFF2-40B4-BE49-F238E27FC236}">
                <a16:creationId xmlns:a16="http://schemas.microsoft.com/office/drawing/2014/main" id="{16CC974E-4194-42AD-A51E-B56FEED00788}"/>
              </a:ext>
            </a:extLst>
          </p:cNvPr>
          <p:cNvSpPr txBox="1"/>
          <p:nvPr/>
        </p:nvSpPr>
        <p:spPr>
          <a:xfrm>
            <a:off x="4861735" y="6108945"/>
            <a:ext cx="5291846" cy="461665"/>
          </a:xfrm>
          <a:prstGeom prst="rect">
            <a:avLst/>
          </a:prstGeom>
          <a:noFill/>
        </p:spPr>
        <p:txBody>
          <a:bodyPr wrap="square" rtlCol="0">
            <a:spAutoFit/>
          </a:bodyPr>
          <a:lstStyle/>
          <a:p>
            <a:pPr algn="ctr"/>
            <a:r>
              <a:rPr lang="en-US" sz="2400" spc="150" dirty="0">
                <a:solidFill>
                  <a:schemeClr val="bg1"/>
                </a:solidFill>
                <a:latin typeface="Avenir" panose="020B0503020203020204" pitchFamily="34" charset="0"/>
              </a:rPr>
              <a:t>contaminated soil removed</a:t>
            </a:r>
            <a:endParaRPr lang="en-US" sz="2400" dirty="0">
              <a:solidFill>
                <a:schemeClr val="bg1"/>
              </a:solidFill>
              <a:latin typeface="Avenir" panose="020B0503020203020204" pitchFamily="34" charset="0"/>
            </a:endParaRPr>
          </a:p>
        </p:txBody>
      </p:sp>
      <p:sp>
        <p:nvSpPr>
          <p:cNvPr id="5" name="TextBox 4">
            <a:extLst>
              <a:ext uri="{FF2B5EF4-FFF2-40B4-BE49-F238E27FC236}">
                <a16:creationId xmlns:a16="http://schemas.microsoft.com/office/drawing/2014/main" id="{4BA298D6-6156-412F-992D-22B2DB6815C0}"/>
              </a:ext>
            </a:extLst>
          </p:cNvPr>
          <p:cNvSpPr txBox="1"/>
          <p:nvPr/>
        </p:nvSpPr>
        <p:spPr>
          <a:xfrm>
            <a:off x="4861735" y="4734254"/>
            <a:ext cx="5291847" cy="1477328"/>
          </a:xfrm>
          <a:prstGeom prst="rect">
            <a:avLst/>
          </a:prstGeom>
          <a:noFill/>
        </p:spPr>
        <p:txBody>
          <a:bodyPr wrap="square" rtlCol="0">
            <a:spAutoFit/>
          </a:bodyPr>
          <a:lstStyle/>
          <a:p>
            <a:r>
              <a:rPr lang="en-US" sz="9000" dirty="0">
                <a:solidFill>
                  <a:schemeClr val="bg1"/>
                </a:solidFill>
                <a:latin typeface="Archer Bold" pitchFamily="50" charset="0"/>
              </a:rPr>
              <a:t>7,190 tons</a:t>
            </a:r>
          </a:p>
        </p:txBody>
      </p:sp>
      <p:pic>
        <p:nvPicPr>
          <p:cNvPr id="17" name="Picture 16">
            <a:extLst>
              <a:ext uri="{FF2B5EF4-FFF2-40B4-BE49-F238E27FC236}">
                <a16:creationId xmlns:a16="http://schemas.microsoft.com/office/drawing/2014/main" id="{0ADDF29B-4EC9-4BFF-AAEF-11D6B35C54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33912" y="1542311"/>
            <a:ext cx="5926142" cy="4444607"/>
          </a:xfrm>
          <a:prstGeom prst="rect">
            <a:avLst/>
          </a:prstGeom>
        </p:spPr>
      </p:pic>
      <p:sp>
        <p:nvSpPr>
          <p:cNvPr id="20" name="TextBox 19">
            <a:extLst>
              <a:ext uri="{FF2B5EF4-FFF2-40B4-BE49-F238E27FC236}">
                <a16:creationId xmlns:a16="http://schemas.microsoft.com/office/drawing/2014/main" id="{720EDB42-CED6-4BCB-96C0-D1CA5BA6B178}"/>
              </a:ext>
            </a:extLst>
          </p:cNvPr>
          <p:cNvSpPr txBox="1"/>
          <p:nvPr/>
        </p:nvSpPr>
        <p:spPr>
          <a:xfrm>
            <a:off x="239466" y="361146"/>
            <a:ext cx="1350184" cy="2400657"/>
          </a:xfrm>
          <a:prstGeom prst="rect">
            <a:avLst/>
          </a:prstGeom>
          <a:noFill/>
        </p:spPr>
        <p:txBody>
          <a:bodyPr wrap="square" rtlCol="0">
            <a:spAutoFit/>
          </a:bodyPr>
          <a:lstStyle/>
          <a:p>
            <a:r>
              <a:rPr lang="en-US" sz="15000" dirty="0">
                <a:solidFill>
                  <a:schemeClr val="bg1"/>
                </a:solidFill>
                <a:latin typeface="Archer Bold" pitchFamily="50" charset="0"/>
              </a:rPr>
              <a:t>2</a:t>
            </a:r>
          </a:p>
        </p:txBody>
      </p:sp>
      <p:sp>
        <p:nvSpPr>
          <p:cNvPr id="21" name="TextBox 20">
            <a:extLst>
              <a:ext uri="{FF2B5EF4-FFF2-40B4-BE49-F238E27FC236}">
                <a16:creationId xmlns:a16="http://schemas.microsoft.com/office/drawing/2014/main" id="{093BD696-23E3-4DCF-8FBD-7920E2D8DEA8}"/>
              </a:ext>
            </a:extLst>
          </p:cNvPr>
          <p:cNvSpPr txBox="1"/>
          <p:nvPr/>
        </p:nvSpPr>
        <p:spPr>
          <a:xfrm>
            <a:off x="1389759" y="1178602"/>
            <a:ext cx="2968283" cy="1200329"/>
          </a:xfrm>
          <a:prstGeom prst="rect">
            <a:avLst/>
          </a:prstGeom>
          <a:noFill/>
        </p:spPr>
        <p:txBody>
          <a:bodyPr wrap="square" rtlCol="0">
            <a:spAutoFit/>
          </a:bodyPr>
          <a:lstStyle/>
          <a:p>
            <a:r>
              <a:rPr lang="en-US" sz="2400" spc="150" dirty="0">
                <a:solidFill>
                  <a:schemeClr val="bg1"/>
                </a:solidFill>
                <a:latin typeface="Avenir" panose="020B0503020203020204" pitchFamily="34" charset="0"/>
              </a:rPr>
              <a:t>direct openings to combined sewer remediated</a:t>
            </a:r>
            <a:endParaRPr lang="en-US" sz="2400" dirty="0">
              <a:solidFill>
                <a:schemeClr val="bg1"/>
              </a:solidFill>
              <a:latin typeface="Avenir" panose="020B0503020203020204" pitchFamily="34" charset="0"/>
            </a:endParaRPr>
          </a:p>
        </p:txBody>
      </p:sp>
    </p:spTree>
    <p:extLst>
      <p:ext uri="{BB962C8B-B14F-4D97-AF65-F5344CB8AC3E}">
        <p14:creationId xmlns:p14="http://schemas.microsoft.com/office/powerpoint/2010/main" val="50311445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Health Benefits</a:t>
            </a:r>
          </a:p>
        </p:txBody>
      </p:sp>
      <p:sp>
        <p:nvSpPr>
          <p:cNvPr id="20" name="TextBox 19">
            <a:extLst>
              <a:ext uri="{FF2B5EF4-FFF2-40B4-BE49-F238E27FC236}">
                <a16:creationId xmlns:a16="http://schemas.microsoft.com/office/drawing/2014/main" id="{720EDB42-CED6-4BCB-96C0-D1CA5BA6B178}"/>
              </a:ext>
            </a:extLst>
          </p:cNvPr>
          <p:cNvSpPr txBox="1"/>
          <p:nvPr/>
        </p:nvSpPr>
        <p:spPr>
          <a:xfrm>
            <a:off x="239466" y="361146"/>
            <a:ext cx="1350184" cy="2400657"/>
          </a:xfrm>
          <a:prstGeom prst="rect">
            <a:avLst/>
          </a:prstGeom>
          <a:noFill/>
        </p:spPr>
        <p:txBody>
          <a:bodyPr wrap="square" rtlCol="0">
            <a:spAutoFit/>
          </a:bodyPr>
          <a:lstStyle/>
          <a:p>
            <a:r>
              <a:rPr lang="en-US" sz="15000" dirty="0">
                <a:solidFill>
                  <a:schemeClr val="bg1"/>
                </a:solidFill>
                <a:latin typeface="Archer Bold" pitchFamily="50" charset="0"/>
              </a:rPr>
              <a:t>2</a:t>
            </a:r>
          </a:p>
        </p:txBody>
      </p:sp>
      <p:sp>
        <p:nvSpPr>
          <p:cNvPr id="21" name="TextBox 20">
            <a:extLst>
              <a:ext uri="{FF2B5EF4-FFF2-40B4-BE49-F238E27FC236}">
                <a16:creationId xmlns:a16="http://schemas.microsoft.com/office/drawing/2014/main" id="{093BD696-23E3-4DCF-8FBD-7920E2D8DEA8}"/>
              </a:ext>
            </a:extLst>
          </p:cNvPr>
          <p:cNvSpPr txBox="1"/>
          <p:nvPr/>
        </p:nvSpPr>
        <p:spPr>
          <a:xfrm>
            <a:off x="1389759" y="1178602"/>
            <a:ext cx="2968283" cy="1200329"/>
          </a:xfrm>
          <a:prstGeom prst="rect">
            <a:avLst/>
          </a:prstGeom>
          <a:noFill/>
        </p:spPr>
        <p:txBody>
          <a:bodyPr wrap="square" rtlCol="0">
            <a:spAutoFit/>
          </a:bodyPr>
          <a:lstStyle/>
          <a:p>
            <a:r>
              <a:rPr lang="en-US" sz="2400" spc="150" dirty="0">
                <a:solidFill>
                  <a:schemeClr val="bg1"/>
                </a:solidFill>
                <a:latin typeface="Avenir" panose="020B0503020203020204" pitchFamily="34" charset="0"/>
              </a:rPr>
              <a:t>direct openings to combined sewer remediated</a:t>
            </a:r>
            <a:endParaRPr lang="en-US" sz="2400" dirty="0">
              <a:solidFill>
                <a:schemeClr val="bg1"/>
              </a:solidFill>
              <a:latin typeface="Avenir" panose="020B0503020203020204" pitchFamily="34" charset="0"/>
            </a:endParaRPr>
          </a:p>
        </p:txBody>
      </p:sp>
      <p:pic>
        <p:nvPicPr>
          <p:cNvPr id="19" name="Picture 18">
            <a:extLst>
              <a:ext uri="{FF2B5EF4-FFF2-40B4-BE49-F238E27FC236}">
                <a16:creationId xmlns:a16="http://schemas.microsoft.com/office/drawing/2014/main" id="{B00E9E7F-79CF-482B-8A53-213F012A8B4B}"/>
              </a:ext>
            </a:extLst>
          </p:cNvPr>
          <p:cNvPicPr>
            <a:picLocks noChangeAspect="1"/>
          </p:cNvPicPr>
          <p:nvPr/>
        </p:nvPicPr>
        <p:blipFill rotWithShape="1">
          <a:blip r:embed="rId3">
            <a:extLst>
              <a:ext uri="{28A0092B-C50C-407E-A947-70E740481C1C}">
                <a14:useLocalDpi xmlns:a14="http://schemas.microsoft.com/office/drawing/2010/main" val="0"/>
              </a:ext>
            </a:extLst>
          </a:blip>
          <a:srcRect l="7124" r="6464"/>
          <a:stretch/>
        </p:blipFill>
        <p:spPr>
          <a:xfrm rot="5400000">
            <a:off x="-1056730" y="2097740"/>
            <a:ext cx="5926142" cy="3333750"/>
          </a:xfrm>
          <a:prstGeom prst="rect">
            <a:avLst/>
          </a:prstGeom>
        </p:spPr>
      </p:pic>
      <p:pic>
        <p:nvPicPr>
          <p:cNvPr id="24" name="Picture 23">
            <a:extLst>
              <a:ext uri="{FF2B5EF4-FFF2-40B4-BE49-F238E27FC236}">
                <a16:creationId xmlns:a16="http://schemas.microsoft.com/office/drawing/2014/main" id="{03080E63-A00B-4B43-898D-75DE48A1B0DF}"/>
              </a:ext>
            </a:extLst>
          </p:cNvPr>
          <p:cNvPicPr>
            <a:picLocks noChangeAspect="1"/>
          </p:cNvPicPr>
          <p:nvPr/>
        </p:nvPicPr>
        <p:blipFill rotWithShape="1">
          <a:blip r:embed="rId4">
            <a:extLst>
              <a:ext uri="{28A0092B-C50C-407E-A947-70E740481C1C}">
                <a14:useLocalDpi xmlns:a14="http://schemas.microsoft.com/office/drawing/2010/main" val="0"/>
              </a:ext>
            </a:extLst>
          </a:blip>
          <a:srcRect l="7590" t="1900" r="1904" b="11688"/>
          <a:stretch/>
        </p:blipFill>
        <p:spPr>
          <a:xfrm>
            <a:off x="3742006" y="801544"/>
            <a:ext cx="8275894" cy="5926142"/>
          </a:xfrm>
          <a:prstGeom prst="rect">
            <a:avLst/>
          </a:prstGeom>
        </p:spPr>
      </p:pic>
      <p:sp>
        <p:nvSpPr>
          <p:cNvPr id="26" name="TextBox 25">
            <a:extLst>
              <a:ext uri="{FF2B5EF4-FFF2-40B4-BE49-F238E27FC236}">
                <a16:creationId xmlns:a16="http://schemas.microsoft.com/office/drawing/2014/main" id="{FEEC9FF6-3625-499D-905E-79926BF6EBD9}"/>
              </a:ext>
            </a:extLst>
          </p:cNvPr>
          <p:cNvSpPr txBox="1"/>
          <p:nvPr/>
        </p:nvSpPr>
        <p:spPr>
          <a:xfrm>
            <a:off x="6660687" y="1814629"/>
            <a:ext cx="5291846" cy="461665"/>
          </a:xfrm>
          <a:prstGeom prst="rect">
            <a:avLst/>
          </a:prstGeom>
          <a:noFill/>
        </p:spPr>
        <p:txBody>
          <a:bodyPr wrap="square" rtlCol="0">
            <a:spAutoFit/>
          </a:bodyPr>
          <a:lstStyle/>
          <a:p>
            <a:pPr algn="ctr"/>
            <a:r>
              <a:rPr lang="en-US" sz="2400" spc="150" dirty="0">
                <a:solidFill>
                  <a:schemeClr val="bg1"/>
                </a:solidFill>
                <a:latin typeface="Avenir" panose="020B0503020203020204" pitchFamily="34" charset="0"/>
              </a:rPr>
              <a:t>accessible play space </a:t>
            </a:r>
            <a:endParaRPr lang="en-US" sz="2400" dirty="0">
              <a:solidFill>
                <a:schemeClr val="bg1"/>
              </a:solidFill>
              <a:latin typeface="Avenir" panose="020B0503020203020204" pitchFamily="34" charset="0"/>
            </a:endParaRPr>
          </a:p>
        </p:txBody>
      </p:sp>
      <p:sp>
        <p:nvSpPr>
          <p:cNvPr id="27" name="TextBox 26">
            <a:extLst>
              <a:ext uri="{FF2B5EF4-FFF2-40B4-BE49-F238E27FC236}">
                <a16:creationId xmlns:a16="http://schemas.microsoft.com/office/drawing/2014/main" id="{E6BEE2E7-D616-4F49-B4EE-5897474292BB}"/>
              </a:ext>
            </a:extLst>
          </p:cNvPr>
          <p:cNvSpPr txBox="1"/>
          <p:nvPr/>
        </p:nvSpPr>
        <p:spPr>
          <a:xfrm>
            <a:off x="7389704" y="439938"/>
            <a:ext cx="3833811" cy="1477328"/>
          </a:xfrm>
          <a:prstGeom prst="rect">
            <a:avLst/>
          </a:prstGeom>
          <a:noFill/>
        </p:spPr>
        <p:txBody>
          <a:bodyPr wrap="square" rtlCol="0">
            <a:spAutoFit/>
          </a:bodyPr>
          <a:lstStyle/>
          <a:p>
            <a:r>
              <a:rPr lang="en-US" sz="9000" dirty="0">
                <a:solidFill>
                  <a:schemeClr val="bg1"/>
                </a:solidFill>
                <a:latin typeface="Archer Bold" pitchFamily="50" charset="0"/>
              </a:rPr>
              <a:t>4 acres</a:t>
            </a:r>
          </a:p>
        </p:txBody>
      </p:sp>
      <p:sp>
        <p:nvSpPr>
          <p:cNvPr id="28" name="TextBox 27">
            <a:extLst>
              <a:ext uri="{FF2B5EF4-FFF2-40B4-BE49-F238E27FC236}">
                <a16:creationId xmlns:a16="http://schemas.microsoft.com/office/drawing/2014/main" id="{D43E46E2-2CE7-4EBA-B890-1FE6CC5AC37E}"/>
              </a:ext>
            </a:extLst>
          </p:cNvPr>
          <p:cNvSpPr txBox="1"/>
          <p:nvPr/>
        </p:nvSpPr>
        <p:spPr>
          <a:xfrm>
            <a:off x="1589650" y="5456291"/>
            <a:ext cx="2346086" cy="1200329"/>
          </a:xfrm>
          <a:prstGeom prst="rect">
            <a:avLst/>
          </a:prstGeom>
          <a:noFill/>
        </p:spPr>
        <p:txBody>
          <a:bodyPr wrap="square" rtlCol="0">
            <a:spAutoFit/>
          </a:bodyPr>
          <a:lstStyle/>
          <a:p>
            <a:r>
              <a:rPr lang="en-US" sz="2400" spc="150" dirty="0">
                <a:solidFill>
                  <a:schemeClr val="bg1"/>
                </a:solidFill>
                <a:latin typeface="Avenir" panose="020B0503020203020204" pitchFamily="34" charset="0"/>
              </a:rPr>
              <a:t>pieces of workout equipment</a:t>
            </a:r>
            <a:endParaRPr lang="en-US" sz="2400" dirty="0">
              <a:solidFill>
                <a:schemeClr val="bg1"/>
              </a:solidFill>
              <a:latin typeface="Avenir" panose="020B0503020203020204" pitchFamily="34" charset="0"/>
            </a:endParaRPr>
          </a:p>
        </p:txBody>
      </p:sp>
      <p:sp>
        <p:nvSpPr>
          <p:cNvPr id="29" name="TextBox 28">
            <a:extLst>
              <a:ext uri="{FF2B5EF4-FFF2-40B4-BE49-F238E27FC236}">
                <a16:creationId xmlns:a16="http://schemas.microsoft.com/office/drawing/2014/main" id="{11EDD30B-F598-4829-B29F-E63E5DC284ED}"/>
              </a:ext>
            </a:extLst>
          </p:cNvPr>
          <p:cNvSpPr txBox="1"/>
          <p:nvPr/>
        </p:nvSpPr>
        <p:spPr>
          <a:xfrm>
            <a:off x="1736065" y="3544416"/>
            <a:ext cx="1350185" cy="2400657"/>
          </a:xfrm>
          <a:prstGeom prst="rect">
            <a:avLst/>
          </a:prstGeom>
          <a:noFill/>
        </p:spPr>
        <p:txBody>
          <a:bodyPr wrap="square" rtlCol="0">
            <a:spAutoFit/>
          </a:bodyPr>
          <a:lstStyle/>
          <a:p>
            <a:r>
              <a:rPr lang="en-US" sz="15000" dirty="0">
                <a:solidFill>
                  <a:schemeClr val="bg1"/>
                </a:solidFill>
                <a:latin typeface="Archer Bold" pitchFamily="50" charset="0"/>
              </a:rPr>
              <a:t>6</a:t>
            </a:r>
          </a:p>
        </p:txBody>
      </p:sp>
    </p:spTree>
    <p:extLst>
      <p:ext uri="{BB962C8B-B14F-4D97-AF65-F5344CB8AC3E}">
        <p14:creationId xmlns:p14="http://schemas.microsoft.com/office/powerpoint/2010/main" val="74752912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Social Benefits – Festival of Lights</a:t>
            </a:r>
          </a:p>
        </p:txBody>
      </p:sp>
      <p:pic>
        <p:nvPicPr>
          <p:cNvPr id="3" name="Picture 2">
            <a:extLst>
              <a:ext uri="{FF2B5EF4-FFF2-40B4-BE49-F238E27FC236}">
                <a16:creationId xmlns:a16="http://schemas.microsoft.com/office/drawing/2014/main" id="{FA8EC936-879B-40FC-8397-FA4FCBF4FFF0}"/>
              </a:ext>
            </a:extLst>
          </p:cNvPr>
          <p:cNvPicPr>
            <a:picLocks noChangeAspect="1"/>
          </p:cNvPicPr>
          <p:nvPr/>
        </p:nvPicPr>
        <p:blipFill rotWithShape="1">
          <a:blip r:embed="rId3">
            <a:extLst>
              <a:ext uri="{28A0092B-C50C-407E-A947-70E740481C1C}">
                <a14:useLocalDpi xmlns:a14="http://schemas.microsoft.com/office/drawing/2010/main" val="0"/>
              </a:ext>
            </a:extLst>
          </a:blip>
          <a:srcRect l="27493" t="-116" r="24498" b="116"/>
          <a:stretch/>
        </p:blipFill>
        <p:spPr>
          <a:xfrm>
            <a:off x="137202" y="794636"/>
            <a:ext cx="3797975" cy="5933049"/>
          </a:xfrm>
          <a:prstGeom prst="rect">
            <a:avLst/>
          </a:prstGeom>
        </p:spPr>
      </p:pic>
      <p:pic>
        <p:nvPicPr>
          <p:cNvPr id="5" name="Picture 4">
            <a:extLst>
              <a:ext uri="{FF2B5EF4-FFF2-40B4-BE49-F238E27FC236}">
                <a16:creationId xmlns:a16="http://schemas.microsoft.com/office/drawing/2014/main" id="{88FF3CB7-C318-4E22-A43F-80AF37DF430D}"/>
              </a:ext>
            </a:extLst>
          </p:cNvPr>
          <p:cNvPicPr>
            <a:picLocks noChangeAspect="1"/>
          </p:cNvPicPr>
          <p:nvPr/>
        </p:nvPicPr>
        <p:blipFill rotWithShape="1">
          <a:blip r:embed="rId4">
            <a:extLst>
              <a:ext uri="{28A0092B-C50C-407E-A947-70E740481C1C}">
                <a14:useLocalDpi xmlns:a14="http://schemas.microsoft.com/office/drawing/2010/main" val="0"/>
              </a:ext>
            </a:extLst>
          </a:blip>
          <a:srcRect l="13710" r="32781"/>
          <a:stretch/>
        </p:blipFill>
        <p:spPr>
          <a:xfrm>
            <a:off x="4079631" y="787790"/>
            <a:ext cx="4228010" cy="5926143"/>
          </a:xfrm>
          <a:prstGeom prst="rect">
            <a:avLst/>
          </a:prstGeom>
        </p:spPr>
      </p:pic>
      <p:sp>
        <p:nvSpPr>
          <p:cNvPr id="8" name="TextBox 7">
            <a:extLst>
              <a:ext uri="{FF2B5EF4-FFF2-40B4-BE49-F238E27FC236}">
                <a16:creationId xmlns:a16="http://schemas.microsoft.com/office/drawing/2014/main" id="{ED29DA54-0D16-4C0D-8629-ECC0987B2B80}"/>
              </a:ext>
            </a:extLst>
          </p:cNvPr>
          <p:cNvSpPr txBox="1"/>
          <p:nvPr/>
        </p:nvSpPr>
        <p:spPr>
          <a:xfrm>
            <a:off x="252311" y="361146"/>
            <a:ext cx="3567756" cy="1938992"/>
          </a:xfrm>
          <a:prstGeom prst="rect">
            <a:avLst/>
          </a:prstGeom>
          <a:noFill/>
        </p:spPr>
        <p:txBody>
          <a:bodyPr wrap="square" rtlCol="0">
            <a:spAutoFit/>
          </a:bodyPr>
          <a:lstStyle/>
          <a:p>
            <a:r>
              <a:rPr lang="en-US" sz="12000" dirty="0">
                <a:solidFill>
                  <a:schemeClr val="bg1"/>
                </a:solidFill>
                <a:latin typeface="Archer Bold" pitchFamily="50" charset="0"/>
              </a:rPr>
              <a:t>2016</a:t>
            </a:r>
          </a:p>
        </p:txBody>
      </p:sp>
      <p:pic>
        <p:nvPicPr>
          <p:cNvPr id="13" name="Picture 12">
            <a:extLst>
              <a:ext uri="{FF2B5EF4-FFF2-40B4-BE49-F238E27FC236}">
                <a16:creationId xmlns:a16="http://schemas.microsoft.com/office/drawing/2014/main" id="{7B4268ED-D9C5-4D9F-A9B2-2F6E33171203}"/>
              </a:ext>
            </a:extLst>
          </p:cNvPr>
          <p:cNvPicPr>
            <a:picLocks noChangeAspect="1"/>
          </p:cNvPicPr>
          <p:nvPr/>
        </p:nvPicPr>
        <p:blipFill rotWithShape="1">
          <a:blip r:embed="rId5">
            <a:extLst>
              <a:ext uri="{28A0092B-C50C-407E-A947-70E740481C1C}">
                <a14:useLocalDpi xmlns:a14="http://schemas.microsoft.com/office/drawing/2010/main" val="0"/>
              </a:ext>
            </a:extLst>
          </a:blip>
          <a:srcRect r="6675" b="13588"/>
          <a:stretch/>
        </p:blipFill>
        <p:spPr>
          <a:xfrm>
            <a:off x="8454641" y="787790"/>
            <a:ext cx="3600157" cy="5926143"/>
          </a:xfrm>
          <a:prstGeom prst="rect">
            <a:avLst/>
          </a:prstGeom>
        </p:spPr>
      </p:pic>
    </p:spTree>
    <p:extLst>
      <p:ext uri="{BB962C8B-B14F-4D97-AF65-F5344CB8AC3E}">
        <p14:creationId xmlns:p14="http://schemas.microsoft.com/office/powerpoint/2010/main" val="140182656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Social Benefits – Festival of Lights</a:t>
            </a:r>
          </a:p>
        </p:txBody>
      </p:sp>
      <p:pic>
        <p:nvPicPr>
          <p:cNvPr id="14" name="Picture 13">
            <a:extLst>
              <a:ext uri="{FF2B5EF4-FFF2-40B4-BE49-F238E27FC236}">
                <a16:creationId xmlns:a16="http://schemas.microsoft.com/office/drawing/2014/main" id="{7F3859E3-2281-42D3-A880-0709C3320F4C}"/>
              </a:ext>
            </a:extLst>
          </p:cNvPr>
          <p:cNvPicPr>
            <a:picLocks noChangeAspect="1"/>
          </p:cNvPicPr>
          <p:nvPr/>
        </p:nvPicPr>
        <p:blipFill rotWithShape="1">
          <a:blip r:embed="rId3">
            <a:extLst>
              <a:ext uri="{28A0092B-C50C-407E-A947-70E740481C1C}">
                <a14:useLocalDpi xmlns:a14="http://schemas.microsoft.com/office/drawing/2010/main" val="0"/>
              </a:ext>
            </a:extLst>
          </a:blip>
          <a:srcRect r="3645"/>
          <a:stretch/>
        </p:blipFill>
        <p:spPr>
          <a:xfrm>
            <a:off x="181583" y="801544"/>
            <a:ext cx="3806757" cy="5926142"/>
          </a:xfrm>
          <a:prstGeom prst="rect">
            <a:avLst/>
          </a:prstGeom>
        </p:spPr>
      </p:pic>
      <p:pic>
        <p:nvPicPr>
          <p:cNvPr id="16" name="Picture 15">
            <a:extLst>
              <a:ext uri="{FF2B5EF4-FFF2-40B4-BE49-F238E27FC236}">
                <a16:creationId xmlns:a16="http://schemas.microsoft.com/office/drawing/2014/main" id="{FA941CF1-A523-4D18-919D-2E8C589FD6C5}"/>
              </a:ext>
            </a:extLst>
          </p:cNvPr>
          <p:cNvPicPr>
            <a:picLocks noChangeAspect="1"/>
          </p:cNvPicPr>
          <p:nvPr/>
        </p:nvPicPr>
        <p:blipFill rotWithShape="1">
          <a:blip r:embed="rId4">
            <a:extLst>
              <a:ext uri="{28A0092B-C50C-407E-A947-70E740481C1C}">
                <a14:useLocalDpi xmlns:a14="http://schemas.microsoft.com/office/drawing/2010/main" val="0"/>
              </a:ext>
            </a:extLst>
          </a:blip>
          <a:srcRect l="24291"/>
          <a:stretch/>
        </p:blipFill>
        <p:spPr>
          <a:xfrm>
            <a:off x="8443609" y="801544"/>
            <a:ext cx="3566808" cy="5926142"/>
          </a:xfrm>
          <a:prstGeom prst="rect">
            <a:avLst/>
          </a:prstGeom>
        </p:spPr>
      </p:pic>
      <p:pic>
        <p:nvPicPr>
          <p:cNvPr id="22" name="Picture 21">
            <a:extLst>
              <a:ext uri="{FF2B5EF4-FFF2-40B4-BE49-F238E27FC236}">
                <a16:creationId xmlns:a16="http://schemas.microsoft.com/office/drawing/2014/main" id="{247244C5-0D6C-4375-97B5-FB614EE68E41}"/>
              </a:ext>
            </a:extLst>
          </p:cNvPr>
          <p:cNvPicPr>
            <a:picLocks noChangeAspect="1"/>
          </p:cNvPicPr>
          <p:nvPr/>
        </p:nvPicPr>
        <p:blipFill rotWithShape="1">
          <a:blip r:embed="rId5">
            <a:extLst>
              <a:ext uri="{28A0092B-C50C-407E-A947-70E740481C1C}">
                <a14:useLocalDpi xmlns:a14="http://schemas.microsoft.com/office/drawing/2010/main" val="0"/>
              </a:ext>
            </a:extLst>
          </a:blip>
          <a:srcRect l="15066" r="36707"/>
          <a:stretch/>
        </p:blipFill>
        <p:spPr>
          <a:xfrm>
            <a:off x="4071147" y="801544"/>
            <a:ext cx="4289655" cy="5926142"/>
          </a:xfrm>
          <a:prstGeom prst="rect">
            <a:avLst/>
          </a:prstGeom>
        </p:spPr>
      </p:pic>
      <p:sp>
        <p:nvSpPr>
          <p:cNvPr id="9" name="TextBox 8">
            <a:extLst>
              <a:ext uri="{FF2B5EF4-FFF2-40B4-BE49-F238E27FC236}">
                <a16:creationId xmlns:a16="http://schemas.microsoft.com/office/drawing/2014/main" id="{A01EF842-91EB-4AFE-AC3A-C67F751228C6}"/>
              </a:ext>
            </a:extLst>
          </p:cNvPr>
          <p:cNvSpPr txBox="1"/>
          <p:nvPr/>
        </p:nvSpPr>
        <p:spPr>
          <a:xfrm>
            <a:off x="8550630" y="364369"/>
            <a:ext cx="3639642" cy="1938992"/>
          </a:xfrm>
          <a:prstGeom prst="rect">
            <a:avLst/>
          </a:prstGeom>
          <a:noFill/>
        </p:spPr>
        <p:txBody>
          <a:bodyPr wrap="square" rtlCol="0">
            <a:spAutoFit/>
          </a:bodyPr>
          <a:lstStyle/>
          <a:p>
            <a:r>
              <a:rPr lang="en-US" sz="12000" dirty="0">
                <a:solidFill>
                  <a:schemeClr val="bg1"/>
                </a:solidFill>
                <a:latin typeface="Archer Bold" pitchFamily="50" charset="0"/>
              </a:rPr>
              <a:t>2019</a:t>
            </a:r>
          </a:p>
        </p:txBody>
      </p:sp>
    </p:spTree>
    <p:extLst>
      <p:ext uri="{BB962C8B-B14F-4D97-AF65-F5344CB8AC3E}">
        <p14:creationId xmlns:p14="http://schemas.microsoft.com/office/powerpoint/2010/main" val="283899269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05BD50-DD7B-4AAD-8FB1-07175736D899}"/>
              </a:ext>
            </a:extLst>
          </p:cNvPr>
          <p:cNvSpPr/>
          <p:nvPr/>
        </p:nvSpPr>
        <p:spPr>
          <a:xfrm>
            <a:off x="0" y="0"/>
            <a:ext cx="12192000" cy="671230"/>
          </a:xfrm>
          <a:prstGeom prst="rect">
            <a:avLst/>
          </a:prstGeom>
          <a:solidFill>
            <a:srgbClr val="095A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Open Sans" pitchFamily="34" charset="0"/>
            </a:endParaRPr>
          </a:p>
        </p:txBody>
      </p:sp>
      <p:sp>
        <p:nvSpPr>
          <p:cNvPr id="11" name="Rectangle 10">
            <a:extLst>
              <a:ext uri="{FF2B5EF4-FFF2-40B4-BE49-F238E27FC236}">
                <a16:creationId xmlns:a16="http://schemas.microsoft.com/office/drawing/2014/main" id="{627182CA-6193-4DC9-8AE2-1AEBB0AAEBAE}"/>
              </a:ext>
            </a:extLst>
          </p:cNvPr>
          <p:cNvSpPr/>
          <p:nvPr/>
        </p:nvSpPr>
        <p:spPr>
          <a:xfrm>
            <a:off x="0" y="130314"/>
            <a:ext cx="12192000" cy="461665"/>
          </a:xfrm>
          <a:prstGeom prst="rect">
            <a:avLst/>
          </a:prstGeom>
        </p:spPr>
        <p:txBody>
          <a:bodyPr wrap="square">
            <a:spAutoFit/>
          </a:bodyPr>
          <a:lstStyle/>
          <a:p>
            <a:pPr algn="ctr"/>
            <a:r>
              <a:rPr lang="en-US" sz="2400" dirty="0">
                <a:solidFill>
                  <a:schemeClr val="bg1"/>
                </a:solidFill>
                <a:latin typeface="Open Sans" pitchFamily="34" charset="0"/>
                <a:ea typeface="Open Sans" pitchFamily="34" charset="0"/>
                <a:cs typeface="Open Sans" pitchFamily="34" charset="0"/>
              </a:rPr>
              <a:t>Social Benefits - Education</a:t>
            </a:r>
          </a:p>
        </p:txBody>
      </p:sp>
      <p:pic>
        <p:nvPicPr>
          <p:cNvPr id="3" name="Picture 2">
            <a:extLst>
              <a:ext uri="{FF2B5EF4-FFF2-40B4-BE49-F238E27FC236}">
                <a16:creationId xmlns:a16="http://schemas.microsoft.com/office/drawing/2014/main" id="{FB1E0587-CD52-44B2-9C6E-928CF985EF8A}"/>
              </a:ext>
            </a:extLst>
          </p:cNvPr>
          <p:cNvPicPr>
            <a:picLocks noChangeAspect="1"/>
          </p:cNvPicPr>
          <p:nvPr/>
        </p:nvPicPr>
        <p:blipFill rotWithShape="1">
          <a:blip r:embed="rId3">
            <a:extLst>
              <a:ext uri="{28A0092B-C50C-407E-A947-70E740481C1C}">
                <a14:useLocalDpi xmlns:a14="http://schemas.microsoft.com/office/drawing/2010/main" val="0"/>
              </a:ext>
            </a:extLst>
          </a:blip>
          <a:srcRect l="13182"/>
          <a:stretch/>
        </p:blipFill>
        <p:spPr>
          <a:xfrm rot="5400000">
            <a:off x="-1199764" y="2083829"/>
            <a:ext cx="5953963" cy="3333750"/>
          </a:xfrm>
          <a:prstGeom prst="rect">
            <a:avLst/>
          </a:prstGeom>
        </p:spPr>
      </p:pic>
      <p:pic>
        <p:nvPicPr>
          <p:cNvPr id="12" name="Picture 7" descr="12226999_504379173074288_1743153746284854348_n">
            <a:extLst>
              <a:ext uri="{FF2B5EF4-FFF2-40B4-BE49-F238E27FC236}">
                <a16:creationId xmlns:a16="http://schemas.microsoft.com/office/drawing/2014/main" id="{F292FC46-B11D-4ADF-BDEB-04D907C0620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1" t="752" r="11831" b="52102"/>
          <a:stretch/>
        </p:blipFill>
        <p:spPr bwMode="auto">
          <a:xfrm>
            <a:off x="3545057" y="773722"/>
            <a:ext cx="8536601" cy="32255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5" name="Picture 4">
            <a:extLst>
              <a:ext uri="{FF2B5EF4-FFF2-40B4-BE49-F238E27FC236}">
                <a16:creationId xmlns:a16="http://schemas.microsoft.com/office/drawing/2014/main" id="{5E3D0EC6-4C49-46E4-B7F2-68657B228CA6}"/>
              </a:ext>
            </a:extLst>
          </p:cNvPr>
          <p:cNvPicPr>
            <a:picLocks noChangeAspect="1"/>
          </p:cNvPicPr>
          <p:nvPr/>
        </p:nvPicPr>
        <p:blipFill rotWithShape="1">
          <a:blip r:embed="rId5">
            <a:extLst>
              <a:ext uri="{28A0092B-C50C-407E-A947-70E740481C1C}">
                <a14:useLocalDpi xmlns:a14="http://schemas.microsoft.com/office/drawing/2010/main" val="0"/>
              </a:ext>
            </a:extLst>
          </a:blip>
          <a:srcRect t="29132" b="13292"/>
          <a:stretch/>
        </p:blipFill>
        <p:spPr>
          <a:xfrm>
            <a:off x="3545057" y="4078514"/>
            <a:ext cx="8536602" cy="2703285"/>
          </a:xfrm>
          <a:prstGeom prst="rect">
            <a:avLst/>
          </a:prstGeom>
        </p:spPr>
      </p:pic>
      <p:sp>
        <p:nvSpPr>
          <p:cNvPr id="13" name="TextBox 12">
            <a:extLst>
              <a:ext uri="{FF2B5EF4-FFF2-40B4-BE49-F238E27FC236}">
                <a16:creationId xmlns:a16="http://schemas.microsoft.com/office/drawing/2014/main" id="{2CCBD8D0-4908-4C57-9F7B-7CA3C2465C12}"/>
              </a:ext>
            </a:extLst>
          </p:cNvPr>
          <p:cNvSpPr txBox="1"/>
          <p:nvPr/>
        </p:nvSpPr>
        <p:spPr>
          <a:xfrm>
            <a:off x="1970718" y="3491164"/>
            <a:ext cx="1085413" cy="1938992"/>
          </a:xfrm>
          <a:prstGeom prst="rect">
            <a:avLst/>
          </a:prstGeom>
          <a:noFill/>
        </p:spPr>
        <p:txBody>
          <a:bodyPr wrap="square" rtlCol="0">
            <a:spAutoFit/>
          </a:bodyPr>
          <a:lstStyle/>
          <a:p>
            <a:r>
              <a:rPr lang="en-US" sz="12000" dirty="0">
                <a:solidFill>
                  <a:schemeClr val="bg1"/>
                </a:solidFill>
                <a:latin typeface="Archer Bold" pitchFamily="50" charset="0"/>
              </a:rPr>
              <a:t>5</a:t>
            </a:r>
          </a:p>
        </p:txBody>
      </p:sp>
      <p:sp>
        <p:nvSpPr>
          <p:cNvPr id="15" name="TextBox 14">
            <a:extLst>
              <a:ext uri="{FF2B5EF4-FFF2-40B4-BE49-F238E27FC236}">
                <a16:creationId xmlns:a16="http://schemas.microsoft.com/office/drawing/2014/main" id="{4615358A-DD6A-4553-A1F1-3C04320A3422}"/>
              </a:ext>
            </a:extLst>
          </p:cNvPr>
          <p:cNvSpPr txBox="1"/>
          <p:nvPr/>
        </p:nvSpPr>
        <p:spPr>
          <a:xfrm>
            <a:off x="1481794" y="5231207"/>
            <a:ext cx="2063263" cy="830997"/>
          </a:xfrm>
          <a:prstGeom prst="rect">
            <a:avLst/>
          </a:prstGeom>
          <a:noFill/>
        </p:spPr>
        <p:txBody>
          <a:bodyPr wrap="square" rtlCol="0">
            <a:spAutoFit/>
          </a:bodyPr>
          <a:lstStyle/>
          <a:p>
            <a:pPr algn="ctr"/>
            <a:r>
              <a:rPr lang="en-US" sz="2400" spc="150" dirty="0">
                <a:solidFill>
                  <a:schemeClr val="bg1"/>
                </a:solidFill>
                <a:latin typeface="Avenir" panose="020B0503020203020204" pitchFamily="34" charset="0"/>
              </a:rPr>
              <a:t>educational signs</a:t>
            </a:r>
            <a:endParaRPr lang="en-US" sz="2400" dirty="0">
              <a:solidFill>
                <a:schemeClr val="bg1"/>
              </a:solidFill>
              <a:latin typeface="Avenir" panose="020B0503020203020204" pitchFamily="34" charset="0"/>
            </a:endParaRPr>
          </a:p>
        </p:txBody>
      </p:sp>
      <p:sp>
        <p:nvSpPr>
          <p:cNvPr id="17" name="TextBox 16">
            <a:extLst>
              <a:ext uri="{FF2B5EF4-FFF2-40B4-BE49-F238E27FC236}">
                <a16:creationId xmlns:a16="http://schemas.microsoft.com/office/drawing/2014/main" id="{C404833D-DDD2-451B-8EF6-EE7E6CB41804}"/>
              </a:ext>
            </a:extLst>
          </p:cNvPr>
          <p:cNvSpPr txBox="1"/>
          <p:nvPr/>
        </p:nvSpPr>
        <p:spPr>
          <a:xfrm>
            <a:off x="3817539" y="2587636"/>
            <a:ext cx="3774831" cy="1200329"/>
          </a:xfrm>
          <a:prstGeom prst="rect">
            <a:avLst/>
          </a:prstGeom>
          <a:noFill/>
        </p:spPr>
        <p:txBody>
          <a:bodyPr wrap="square" rtlCol="0">
            <a:spAutoFit/>
          </a:bodyPr>
          <a:lstStyle/>
          <a:p>
            <a:r>
              <a:rPr lang="en-US" sz="7200" dirty="0">
                <a:solidFill>
                  <a:schemeClr val="bg1"/>
                </a:solidFill>
                <a:latin typeface="Archer Bold" pitchFamily="50" charset="0"/>
              </a:rPr>
              <a:t>Ongoing</a:t>
            </a:r>
          </a:p>
        </p:txBody>
      </p:sp>
      <p:sp>
        <p:nvSpPr>
          <p:cNvPr id="18" name="TextBox 17">
            <a:extLst>
              <a:ext uri="{FF2B5EF4-FFF2-40B4-BE49-F238E27FC236}">
                <a16:creationId xmlns:a16="http://schemas.microsoft.com/office/drawing/2014/main" id="{FFD283A1-8386-4365-B218-ABE89CD1032B}"/>
              </a:ext>
            </a:extLst>
          </p:cNvPr>
          <p:cNvSpPr txBox="1"/>
          <p:nvPr/>
        </p:nvSpPr>
        <p:spPr>
          <a:xfrm>
            <a:off x="3933017" y="3557133"/>
            <a:ext cx="3962403" cy="461665"/>
          </a:xfrm>
          <a:prstGeom prst="rect">
            <a:avLst/>
          </a:prstGeom>
          <a:noFill/>
        </p:spPr>
        <p:txBody>
          <a:bodyPr wrap="square" rtlCol="0">
            <a:spAutoFit/>
          </a:bodyPr>
          <a:lstStyle/>
          <a:p>
            <a:r>
              <a:rPr lang="en-US" sz="2400" spc="150" dirty="0">
                <a:solidFill>
                  <a:schemeClr val="bg1"/>
                </a:solidFill>
                <a:latin typeface="Avenir" panose="020B0503020203020204" pitchFamily="34" charset="0"/>
              </a:rPr>
              <a:t>STEM learning</a:t>
            </a:r>
            <a:endParaRPr lang="en-US" sz="2400" dirty="0">
              <a:solidFill>
                <a:schemeClr val="bg1"/>
              </a:solidFill>
              <a:latin typeface="Avenir" panose="020B0503020203020204" pitchFamily="34" charset="0"/>
            </a:endParaRPr>
          </a:p>
        </p:txBody>
      </p:sp>
      <p:sp>
        <p:nvSpPr>
          <p:cNvPr id="19" name="TextBox 18">
            <a:extLst>
              <a:ext uri="{FF2B5EF4-FFF2-40B4-BE49-F238E27FC236}">
                <a16:creationId xmlns:a16="http://schemas.microsoft.com/office/drawing/2014/main" id="{32CC20E6-4557-4AE9-95EF-63F10E144071}"/>
              </a:ext>
            </a:extLst>
          </p:cNvPr>
          <p:cNvSpPr txBox="1"/>
          <p:nvPr/>
        </p:nvSpPr>
        <p:spPr>
          <a:xfrm>
            <a:off x="3893969" y="5842337"/>
            <a:ext cx="2612926" cy="1015663"/>
          </a:xfrm>
          <a:prstGeom prst="rect">
            <a:avLst/>
          </a:prstGeom>
          <a:noFill/>
        </p:spPr>
        <p:txBody>
          <a:bodyPr wrap="square" rtlCol="0">
            <a:spAutoFit/>
          </a:bodyPr>
          <a:lstStyle/>
          <a:p>
            <a:r>
              <a:rPr lang="en-US" sz="6000" dirty="0">
                <a:solidFill>
                  <a:schemeClr val="bg1"/>
                </a:solidFill>
                <a:latin typeface="Archer Bold" pitchFamily="50" charset="0"/>
              </a:rPr>
              <a:t>AWLN</a:t>
            </a:r>
          </a:p>
        </p:txBody>
      </p:sp>
    </p:spTree>
    <p:extLst>
      <p:ext uri="{BB962C8B-B14F-4D97-AF65-F5344CB8AC3E}">
        <p14:creationId xmlns:p14="http://schemas.microsoft.com/office/powerpoint/2010/main" val="1067733707"/>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14RTaAjHyEygaBEjBnBUjg"/>
</p:tagLst>
</file>

<file path=ppt/tags/tag4.xml><?xml version="1.0" encoding="utf-8"?>
<p:tagLst xmlns:a="http://schemas.openxmlformats.org/drawingml/2006/main" xmlns:r="http://schemas.openxmlformats.org/officeDocument/2006/relationships" xmlns:p="http://schemas.openxmlformats.org/presentationml/2006/main">
  <p:tag name="NAME" val="Logo"/>
</p:tagLst>
</file>

<file path=ppt/tags/tag5.xml><?xml version="1.0" encoding="utf-8"?>
<p:tagLst xmlns:a="http://schemas.openxmlformats.org/drawingml/2006/main" xmlns:r="http://schemas.openxmlformats.org/officeDocument/2006/relationships" xmlns:p="http://schemas.openxmlformats.org/presentationml/2006/main">
  <p:tag name="NAME" val="Logo"/>
</p:tagLst>
</file>

<file path=ppt/theme/theme1.xml><?xml version="1.0" encoding="utf-8"?>
<a:theme xmlns:a="http://schemas.openxmlformats.org/drawingml/2006/main" name="Firm Format - English (US)">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English (US).potx" id="{04F4158E-B82F-4005-BC45-DDA695879C64}" vid="{E11D8FF4-BD1A-4D1E-85C9-98B2B42913B9}"/>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18543</TotalTime>
  <Words>257</Words>
  <Application>Microsoft Macintosh PowerPoint</Application>
  <PresentationFormat>Widescreen</PresentationFormat>
  <Paragraphs>76</Paragraphs>
  <Slides>13</Slides>
  <Notes>13</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2</vt:i4>
      </vt:variant>
      <vt:variant>
        <vt:lpstr>Slide Titles</vt:lpstr>
      </vt:variant>
      <vt:variant>
        <vt:i4>13</vt:i4>
      </vt:variant>
    </vt:vector>
  </HeadingPairs>
  <TitlesOfParts>
    <vt:vector size="25" baseType="lpstr">
      <vt:lpstr>Archer Bold</vt:lpstr>
      <vt:lpstr>Arial</vt:lpstr>
      <vt:lpstr>Avenir</vt:lpstr>
      <vt:lpstr>Avenir Book</vt:lpstr>
      <vt:lpstr>BrownStd</vt:lpstr>
      <vt:lpstr>Calibri</vt:lpstr>
      <vt:lpstr>Calibri Light</vt:lpstr>
      <vt:lpstr>Open Sans</vt:lpstr>
      <vt:lpstr>Firm Format - English (US)</vt:lpstr>
      <vt:lpstr>Office Theme</vt:lpstr>
      <vt:lpstr>think-cell Slide</vt:lpstr>
      <vt:lpstr>Artwork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Carey</dc:creator>
  <cp:lastModifiedBy>Jennifer Jezyk</cp:lastModifiedBy>
  <cp:revision>1199</cp:revision>
  <cp:lastPrinted>2018-08-21T17:17:31Z</cp:lastPrinted>
  <dcterms:created xsi:type="dcterms:W3CDTF">2016-09-08T18:39:19Z</dcterms:created>
  <dcterms:modified xsi:type="dcterms:W3CDTF">2019-11-08T20:44:10Z</dcterms:modified>
</cp:coreProperties>
</file>