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3DOzMl8PuODw1Erd4ckg9r4ZZ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Economic growth in the US does not appear to have been slowed by environmental improvements.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 is one of the richest counties (based on GDP/capita)in the world when compared to its peer-counties – those developed countries with high-income economies with a very high Human Development Index [i.e., the 38 Organization for Economic Co-operation and Development (OECD) countries].  See bar chart, 2023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Since 1970, the growth rate of the US economy is about 1.5-time higher when compared to the average OECD country.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301" name="Google Shape;301;p1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6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 txBox="1"/>
          <p:nvPr>
            <p:ph idx="1" type="body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rgbClr val="458293"/>
            </a:gs>
            <a:gs pos="100000">
              <a:srgbClr val="123758"/>
            </a:gs>
          </a:gsLst>
          <a:lin ang="7516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3424021"/>
            <a:ext cx="9144000" cy="983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4522572"/>
            <a:ext cx="9144000" cy="735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sw-logo-white.png" id="18" name="Google Shape;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00375" y="2220483"/>
            <a:ext cx="61912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x Multi Person Highlight">
  <p:cSld name="6x Multi Person Highligh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27"/>
          <p:cNvSpPr/>
          <p:nvPr>
            <p:ph idx="2" type="pic"/>
          </p:nvPr>
        </p:nvSpPr>
        <p:spPr>
          <a:xfrm>
            <a:off x="1081537" y="1268477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7"/>
          <p:cNvSpPr/>
          <p:nvPr>
            <p:ph idx="3" type="pic"/>
          </p:nvPr>
        </p:nvSpPr>
        <p:spPr>
          <a:xfrm>
            <a:off x="1081537" y="3026488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7"/>
          <p:cNvSpPr txBox="1"/>
          <p:nvPr>
            <p:ph type="ctrTitle"/>
          </p:nvPr>
        </p:nvSpPr>
        <p:spPr>
          <a:xfrm>
            <a:off x="1524000" y="0"/>
            <a:ext cx="9144000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2640243" y="1587761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27"/>
          <p:cNvSpPr txBox="1"/>
          <p:nvPr>
            <p:ph idx="4" type="body"/>
          </p:nvPr>
        </p:nvSpPr>
        <p:spPr>
          <a:xfrm>
            <a:off x="2640244" y="1256911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7"/>
          <p:cNvSpPr txBox="1"/>
          <p:nvPr>
            <p:ph idx="5" type="body"/>
          </p:nvPr>
        </p:nvSpPr>
        <p:spPr>
          <a:xfrm>
            <a:off x="2640243" y="3339996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27"/>
          <p:cNvSpPr txBox="1"/>
          <p:nvPr>
            <p:ph idx="6" type="body"/>
          </p:nvPr>
        </p:nvSpPr>
        <p:spPr>
          <a:xfrm>
            <a:off x="2640244" y="3009146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27"/>
          <p:cNvSpPr/>
          <p:nvPr>
            <p:ph idx="7" type="pic"/>
          </p:nvPr>
        </p:nvSpPr>
        <p:spPr>
          <a:xfrm>
            <a:off x="6263137" y="1268477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7"/>
          <p:cNvSpPr/>
          <p:nvPr>
            <p:ph idx="8" type="pic"/>
          </p:nvPr>
        </p:nvSpPr>
        <p:spPr>
          <a:xfrm>
            <a:off x="6263137" y="3026488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7"/>
          <p:cNvSpPr txBox="1"/>
          <p:nvPr>
            <p:ph idx="9" type="body"/>
          </p:nvPr>
        </p:nvSpPr>
        <p:spPr>
          <a:xfrm>
            <a:off x="7821843" y="1587761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27"/>
          <p:cNvSpPr txBox="1"/>
          <p:nvPr>
            <p:ph idx="13" type="body"/>
          </p:nvPr>
        </p:nvSpPr>
        <p:spPr>
          <a:xfrm>
            <a:off x="7821844" y="1256911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27"/>
          <p:cNvSpPr txBox="1"/>
          <p:nvPr>
            <p:ph idx="14" type="body"/>
          </p:nvPr>
        </p:nvSpPr>
        <p:spPr>
          <a:xfrm>
            <a:off x="7821843" y="3339996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27"/>
          <p:cNvSpPr txBox="1"/>
          <p:nvPr>
            <p:ph idx="15" type="body"/>
          </p:nvPr>
        </p:nvSpPr>
        <p:spPr>
          <a:xfrm>
            <a:off x="7821844" y="3009146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27"/>
          <p:cNvSpPr/>
          <p:nvPr>
            <p:ph idx="16" type="pic"/>
          </p:nvPr>
        </p:nvSpPr>
        <p:spPr>
          <a:xfrm>
            <a:off x="1081537" y="4796096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7"/>
          <p:cNvSpPr txBox="1"/>
          <p:nvPr>
            <p:ph idx="17" type="body"/>
          </p:nvPr>
        </p:nvSpPr>
        <p:spPr>
          <a:xfrm>
            <a:off x="2640243" y="5109604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7"/>
          <p:cNvSpPr txBox="1"/>
          <p:nvPr>
            <p:ph idx="18" type="body"/>
          </p:nvPr>
        </p:nvSpPr>
        <p:spPr>
          <a:xfrm>
            <a:off x="2640244" y="4778754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27"/>
          <p:cNvSpPr/>
          <p:nvPr>
            <p:ph idx="19" type="pic"/>
          </p:nvPr>
        </p:nvSpPr>
        <p:spPr>
          <a:xfrm>
            <a:off x="6263137" y="4796096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7"/>
          <p:cNvSpPr txBox="1"/>
          <p:nvPr>
            <p:ph idx="20" type="body"/>
          </p:nvPr>
        </p:nvSpPr>
        <p:spPr>
          <a:xfrm>
            <a:off x="7821843" y="5109604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27"/>
          <p:cNvSpPr txBox="1"/>
          <p:nvPr>
            <p:ph idx="21" type="body"/>
          </p:nvPr>
        </p:nvSpPr>
        <p:spPr>
          <a:xfrm>
            <a:off x="7821844" y="4778754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Photo" showMasterSp="0">
  <p:cSld name="Full Size Photo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-label-long.png" id="110" name="Google Shape;110;p28"/>
          <p:cNvPicPr preferRelativeResize="0"/>
          <p:nvPr/>
        </p:nvPicPr>
        <p:blipFill rotWithShape="1">
          <a:blip r:embed="rId2">
            <a:alphaModFix/>
          </a:blip>
          <a:srcRect b="0" l="40077" r="0" t="0"/>
          <a:stretch/>
        </p:blipFill>
        <p:spPr>
          <a:xfrm>
            <a:off x="3671047" y="5823283"/>
            <a:ext cx="8520953" cy="1034716"/>
          </a:xfrm>
          <a:prstGeom prst="round1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111" name="Google Shape;111;p28"/>
          <p:cNvSpPr/>
          <p:nvPr>
            <p:ph idx="2" type="pic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descr="sw-logo-white.png" id="112" name="Google Shape;1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6525" y="6359311"/>
            <a:ext cx="1567276" cy="14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8"/>
          <p:cNvSpPr txBox="1"/>
          <p:nvPr>
            <p:ph type="ctrTitle"/>
          </p:nvPr>
        </p:nvSpPr>
        <p:spPr>
          <a:xfrm>
            <a:off x="6096000" y="6275837"/>
            <a:ext cx="3259756" cy="311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" name="Google Shape;114;p28"/>
          <p:cNvCxnSpPr/>
          <p:nvPr/>
        </p:nvCxnSpPr>
        <p:spPr>
          <a:xfrm>
            <a:off x="9519385" y="6304114"/>
            <a:ext cx="0" cy="246814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Photo">
  <p:cSld name="Small Photo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839788" y="904775"/>
            <a:ext cx="5156751" cy="11081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erdana"/>
              <a:buNone/>
              <a:defRPr b="1" sz="2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" type="body"/>
          </p:nvPr>
        </p:nvSpPr>
        <p:spPr>
          <a:xfrm>
            <a:off x="838200" y="2012950"/>
            <a:ext cx="5158339" cy="3584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8" name="Google Shape;11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9"/>
          <p:cNvSpPr/>
          <p:nvPr/>
        </p:nvSpPr>
        <p:spPr>
          <a:xfrm>
            <a:off x="7902341" y="1284170"/>
            <a:ext cx="4289659" cy="4289659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9"/>
          <p:cNvSpPr/>
          <p:nvPr>
            <p:ph idx="2" type="pic"/>
          </p:nvPr>
        </p:nvSpPr>
        <p:spPr>
          <a:xfrm>
            <a:off x="6323012" y="2012950"/>
            <a:ext cx="4948237" cy="283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" showMasterSp="0">
  <p:cSld name="Large Photo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30"/>
          <p:cNvSpPr/>
          <p:nvPr>
            <p:ph idx="2" type="pic"/>
          </p:nvPr>
        </p:nvSpPr>
        <p:spPr>
          <a:xfrm>
            <a:off x="6096000" y="-3175"/>
            <a:ext cx="6096000" cy="686117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0"/>
          <p:cNvSpPr txBox="1"/>
          <p:nvPr>
            <p:ph type="ctrTitle"/>
          </p:nvPr>
        </p:nvSpPr>
        <p:spPr>
          <a:xfrm>
            <a:off x="519764" y="19249"/>
            <a:ext cx="5053263" cy="1051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519764" y="1588168"/>
            <a:ext cx="5053263" cy="4369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pic>
        <p:nvPicPr>
          <p:cNvPr descr="sw-logo-blue.png" id="127" name="Google Shape;12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764" y="6339396"/>
            <a:ext cx="1472144" cy="135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de Photo">
  <p:cSld name="Wide Photo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31"/>
          <p:cNvSpPr/>
          <p:nvPr>
            <p:ph idx="2" type="pic"/>
          </p:nvPr>
        </p:nvSpPr>
        <p:spPr>
          <a:xfrm>
            <a:off x="2" y="1109419"/>
            <a:ext cx="12195176" cy="2496881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1524000" y="3850106"/>
            <a:ext cx="9144000" cy="2213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31"/>
          <p:cNvSpPr txBox="1"/>
          <p:nvPr>
            <p:ph type="ctrTitle"/>
          </p:nvPr>
        </p:nvSpPr>
        <p:spPr>
          <a:xfrm>
            <a:off x="1524000" y="0"/>
            <a:ext cx="9144000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Photo">
  <p:cSld name="Multi Phot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32"/>
          <p:cNvSpPr/>
          <p:nvPr>
            <p:ph idx="2" type="pic"/>
          </p:nvPr>
        </p:nvSpPr>
        <p:spPr>
          <a:xfrm>
            <a:off x="1" y="1138294"/>
            <a:ext cx="4004108" cy="4405857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2"/>
          <p:cNvSpPr txBox="1"/>
          <p:nvPr>
            <p:ph type="ctrTitle"/>
          </p:nvPr>
        </p:nvSpPr>
        <p:spPr>
          <a:xfrm>
            <a:off x="1524000" y="0"/>
            <a:ext cx="9144000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/>
          <p:nvPr>
            <p:ph idx="3" type="pic"/>
          </p:nvPr>
        </p:nvSpPr>
        <p:spPr>
          <a:xfrm>
            <a:off x="4092358" y="1138293"/>
            <a:ext cx="4004108" cy="4405857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32"/>
          <p:cNvSpPr/>
          <p:nvPr>
            <p:ph idx="4" type="pic"/>
          </p:nvPr>
        </p:nvSpPr>
        <p:spPr>
          <a:xfrm>
            <a:off x="8184715" y="1138293"/>
            <a:ext cx="4004108" cy="44058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Title Logo" showMasterSp="0">
  <p:cSld name="Blank w/ Title Logo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w-logo-white.png" id="141" name="Google Shape;14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7388" y="391992"/>
            <a:ext cx="3074048" cy="283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Small Logo">
  <p:cSld name="Blank w/ Small Logo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" showMasterSp="0">
  <p:cSld name="Blank 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 showMasterSp="0">
  <p:cSld name="Thank you">
    <p:bg>
      <p:bgPr>
        <a:gradFill>
          <a:gsLst>
            <a:gs pos="0">
              <a:srgbClr val="458293"/>
            </a:gs>
            <a:gs pos="100000">
              <a:srgbClr val="123758"/>
            </a:gs>
          </a:gsLst>
          <a:lin ang="75160" scaled="0"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-logo-white.png" id="145" name="Google Shape;14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81656" y="6365698"/>
            <a:ext cx="1472157" cy="13589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6"/>
          <p:cNvSpPr txBox="1"/>
          <p:nvPr/>
        </p:nvSpPr>
        <p:spPr>
          <a:xfrm>
            <a:off x="1236978" y="1442698"/>
            <a:ext cx="6866020" cy="14150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</a:pPr>
            <a:r>
              <a:rPr b="1" lang="en-US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Thank you</a:t>
            </a:r>
            <a:endParaRPr/>
          </a:p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1236978" y="3051733"/>
            <a:ext cx="332980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800"/>
              <a:buNone/>
              <a:defRPr sz="1800">
                <a:solidFill>
                  <a:srgbClr val="898B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9pPr>
          </a:lstStyle>
          <a:p/>
        </p:txBody>
      </p:sp>
      <p:sp>
        <p:nvSpPr>
          <p:cNvPr id="148" name="Google Shape;148;p36"/>
          <p:cNvSpPr txBox="1"/>
          <p:nvPr>
            <p:ph idx="2" type="body"/>
          </p:nvPr>
        </p:nvSpPr>
        <p:spPr>
          <a:xfrm>
            <a:off x="4773193" y="3051733"/>
            <a:ext cx="332980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800"/>
              <a:buNone/>
              <a:defRPr sz="1800">
                <a:solidFill>
                  <a:srgbClr val="898B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B95"/>
              </a:buClr>
              <a:buSzPts val="1600"/>
              <a:buNone/>
              <a:defRPr sz="1600">
                <a:solidFill>
                  <a:srgbClr val="898B9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Title Text">
  <p:cSld name="Blank w/ Title 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19"/>
          <p:cNvSpPr txBox="1"/>
          <p:nvPr>
            <p:ph type="ctrTitle"/>
          </p:nvPr>
        </p:nvSpPr>
        <p:spPr>
          <a:xfrm>
            <a:off x="1524000" y="0"/>
            <a:ext cx="9144000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838200" y="1466086"/>
            <a:ext cx="10515600" cy="117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838200" y="2809103"/>
            <a:ext cx="10515600" cy="3367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w-logo-white.png" id="28" name="Google Shape;2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7388" y="391992"/>
            <a:ext cx="3074048" cy="283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838200" y="1568918"/>
            <a:ext cx="5181600" cy="4608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>
                <a:solidFill>
                  <a:srgbClr val="595959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2" type="body"/>
          </p:nvPr>
        </p:nvSpPr>
        <p:spPr>
          <a:xfrm>
            <a:off x="6172200" y="1568918"/>
            <a:ext cx="5181600" cy="4608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>
                <a:solidFill>
                  <a:srgbClr val="595959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21"/>
          <p:cNvSpPr txBox="1"/>
          <p:nvPr>
            <p:ph type="ctrTitle"/>
          </p:nvPr>
        </p:nvSpPr>
        <p:spPr>
          <a:xfrm>
            <a:off x="1524000" y="-3175"/>
            <a:ext cx="9144000" cy="1074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" showMasterSp="0">
  <p:cSld name="Title and 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8200" y="1466086"/>
            <a:ext cx="10515602" cy="117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erdana"/>
              <a:buNone/>
              <a:defRPr b="1" sz="2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w-logo-white.png" id="41" name="Google Shape;4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7388" y="391992"/>
            <a:ext cx="3074048" cy="28375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8200" y="2823733"/>
            <a:ext cx="5181600" cy="335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6172202" y="2823733"/>
            <a:ext cx="5181600" cy="3353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1046714" y="2314832"/>
            <a:ext cx="4948237" cy="15487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erdana"/>
              <a:buNone/>
              <a:defRPr b="1" sz="2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/>
          <p:nvPr/>
        </p:nvSpPr>
        <p:spPr>
          <a:xfrm>
            <a:off x="7902341" y="1284170"/>
            <a:ext cx="4289659" cy="4289659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23"/>
          <p:cNvSpPr/>
          <p:nvPr>
            <p:ph idx="2" type="pic"/>
          </p:nvPr>
        </p:nvSpPr>
        <p:spPr>
          <a:xfrm>
            <a:off x="6323012" y="2012950"/>
            <a:ext cx="4948237" cy="283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3"/>
          <p:cNvSpPr txBox="1"/>
          <p:nvPr>
            <p:ph idx="1" type="subTitle"/>
          </p:nvPr>
        </p:nvSpPr>
        <p:spPr>
          <a:xfrm>
            <a:off x="1046713" y="3978877"/>
            <a:ext cx="4948237" cy="866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type="ctrTitle"/>
          </p:nvPr>
        </p:nvSpPr>
        <p:spPr>
          <a:xfrm>
            <a:off x="1524000" y="-3175"/>
            <a:ext cx="9144000" cy="1074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erson Highlight">
  <p:cSld name="Single Person Highligh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4774131" y="1681163"/>
            <a:ext cx="658125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5"/>
          <p:cNvSpPr txBox="1"/>
          <p:nvPr>
            <p:ph idx="2" type="body"/>
          </p:nvPr>
        </p:nvSpPr>
        <p:spPr>
          <a:xfrm>
            <a:off x="4774131" y="3080080"/>
            <a:ext cx="6581257" cy="2701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Char char="•"/>
              <a:defRPr sz="1200">
                <a:solidFill>
                  <a:srgbClr val="595959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Char char="•"/>
              <a:defRPr sz="12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-3176" y="2674269"/>
            <a:ext cx="3359317" cy="4183731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25"/>
          <p:cNvSpPr/>
          <p:nvPr>
            <p:ph idx="3" type="pic"/>
          </p:nvPr>
        </p:nvSpPr>
        <p:spPr>
          <a:xfrm>
            <a:off x="1074019" y="1645924"/>
            <a:ext cx="3359318" cy="413542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5"/>
          <p:cNvSpPr txBox="1"/>
          <p:nvPr>
            <p:ph type="ctrTitle"/>
          </p:nvPr>
        </p:nvSpPr>
        <p:spPr>
          <a:xfrm>
            <a:off x="1524000" y="-3175"/>
            <a:ext cx="9144000" cy="1074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4" type="body"/>
          </p:nvPr>
        </p:nvSpPr>
        <p:spPr>
          <a:xfrm>
            <a:off x="4774130" y="2505075"/>
            <a:ext cx="6581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Person Highlight">
  <p:cSld name="Multi Person Highligh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/>
          <p:nvPr/>
        </p:nvSpPr>
        <p:spPr>
          <a:xfrm>
            <a:off x="-3176" y="-3175"/>
            <a:ext cx="12195176" cy="1074094"/>
          </a:xfrm>
          <a:prstGeom prst="rect">
            <a:avLst/>
          </a:prstGeom>
          <a:gradFill>
            <a:gsLst>
              <a:gs pos="0">
                <a:srgbClr val="458293"/>
              </a:gs>
              <a:gs pos="100000">
                <a:srgbClr val="123758"/>
              </a:gs>
            </a:gsLst>
            <a:lin ang="7516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26"/>
          <p:cNvSpPr/>
          <p:nvPr>
            <p:ph idx="2" type="pic"/>
          </p:nvPr>
        </p:nvSpPr>
        <p:spPr>
          <a:xfrm>
            <a:off x="1081537" y="1994618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/>
          <p:nvPr>
            <p:ph idx="3" type="pic"/>
          </p:nvPr>
        </p:nvSpPr>
        <p:spPr>
          <a:xfrm>
            <a:off x="1081537" y="3966176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6"/>
          <p:cNvSpPr txBox="1"/>
          <p:nvPr>
            <p:ph type="ctrTitle"/>
          </p:nvPr>
        </p:nvSpPr>
        <p:spPr>
          <a:xfrm>
            <a:off x="1524000" y="0"/>
            <a:ext cx="9144000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2640243" y="2313902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26"/>
          <p:cNvSpPr txBox="1"/>
          <p:nvPr>
            <p:ph idx="4" type="body"/>
          </p:nvPr>
        </p:nvSpPr>
        <p:spPr>
          <a:xfrm>
            <a:off x="2640244" y="1983052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6"/>
          <p:cNvSpPr txBox="1"/>
          <p:nvPr>
            <p:ph idx="5" type="body"/>
          </p:nvPr>
        </p:nvSpPr>
        <p:spPr>
          <a:xfrm>
            <a:off x="2640243" y="4279684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26"/>
          <p:cNvSpPr txBox="1"/>
          <p:nvPr>
            <p:ph idx="6" type="body"/>
          </p:nvPr>
        </p:nvSpPr>
        <p:spPr>
          <a:xfrm>
            <a:off x="2640244" y="3948834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6"/>
          <p:cNvSpPr/>
          <p:nvPr>
            <p:ph idx="7" type="pic"/>
          </p:nvPr>
        </p:nvSpPr>
        <p:spPr>
          <a:xfrm>
            <a:off x="6263137" y="1994618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6"/>
          <p:cNvSpPr/>
          <p:nvPr>
            <p:ph idx="8" type="pic"/>
          </p:nvPr>
        </p:nvSpPr>
        <p:spPr>
          <a:xfrm>
            <a:off x="6263137" y="3966176"/>
            <a:ext cx="1425575" cy="1427162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6"/>
          <p:cNvSpPr txBox="1"/>
          <p:nvPr>
            <p:ph idx="9" type="body"/>
          </p:nvPr>
        </p:nvSpPr>
        <p:spPr>
          <a:xfrm>
            <a:off x="7821843" y="2313902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6"/>
          <p:cNvSpPr txBox="1"/>
          <p:nvPr>
            <p:ph idx="13" type="body"/>
          </p:nvPr>
        </p:nvSpPr>
        <p:spPr>
          <a:xfrm>
            <a:off x="7821844" y="1983052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26"/>
          <p:cNvSpPr txBox="1"/>
          <p:nvPr>
            <p:ph idx="14" type="body"/>
          </p:nvPr>
        </p:nvSpPr>
        <p:spPr>
          <a:xfrm>
            <a:off x="7821843" y="4279684"/>
            <a:ext cx="3169542" cy="1107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6"/>
          <p:cNvSpPr txBox="1"/>
          <p:nvPr>
            <p:ph idx="15" type="body"/>
          </p:nvPr>
        </p:nvSpPr>
        <p:spPr>
          <a:xfrm>
            <a:off x="7821844" y="3948834"/>
            <a:ext cx="3169542" cy="33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Verdana"/>
              <a:buNone/>
              <a:defRPr b="1" i="0" sz="4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B9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B9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descr="sw-logo-blue.png" id="14" name="Google Shape;14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881656" y="6356350"/>
            <a:ext cx="1472144" cy="1358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30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hyperlink" Target="mailto:glaze@btlaw.com" TargetMode="External"/><Relationship Id="rId7" Type="http://schemas.openxmlformats.org/officeDocument/2006/relationships/hyperlink" Target="mailto:glaze@btlaw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/>
          <p:nvPr>
            <p:ph type="ctrTitle"/>
          </p:nvPr>
        </p:nvSpPr>
        <p:spPr>
          <a:xfrm>
            <a:off x="832448" y="2454802"/>
            <a:ext cx="10907805" cy="13703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n-US" sz="3600"/>
              <a:t>Impacts of New Administration</a:t>
            </a:r>
            <a:br>
              <a:rPr lang="en-US" sz="3600"/>
            </a:br>
            <a:r>
              <a:rPr lang="en-US" sz="3600"/>
              <a:t>on</a:t>
            </a:r>
            <a:br>
              <a:rPr lang="en-US" sz="3600"/>
            </a:br>
            <a:r>
              <a:rPr lang="en-US" sz="3600"/>
              <a:t>Environmental Policy &amp; Regulation</a:t>
            </a:r>
            <a:endParaRPr/>
          </a:p>
        </p:txBody>
      </p:sp>
      <p:sp>
        <p:nvSpPr>
          <p:cNvPr id="155" name="Google Shape;155;p1"/>
          <p:cNvSpPr txBox="1"/>
          <p:nvPr>
            <p:ph idx="1" type="subTitle"/>
          </p:nvPr>
        </p:nvSpPr>
        <p:spPr>
          <a:xfrm>
            <a:off x="1524000" y="4156111"/>
            <a:ext cx="9144000" cy="1507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Georgia Brownfield Association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13</a:t>
            </a:r>
            <a:r>
              <a:rPr baseline="30000" lang="en-US" sz="2400"/>
              <a:t>th</a:t>
            </a:r>
            <a:r>
              <a:rPr lang="en-US" sz="2400"/>
              <a:t> Annual Seminar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April 16, 2025</a:t>
            </a:r>
            <a:endParaRPr sz="500"/>
          </a:p>
        </p:txBody>
      </p:sp>
      <p:pic>
        <p:nvPicPr>
          <p:cNvPr descr="sw-logo-white.png" id="156" name="Google Shape;1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75" y="1371673"/>
            <a:ext cx="61912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/>
          <p:nvPr>
            <p:ph type="title"/>
          </p:nvPr>
        </p:nvSpPr>
        <p:spPr>
          <a:xfrm>
            <a:off x="469917" y="1112870"/>
            <a:ext cx="10515600" cy="117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Verdana"/>
              <a:buNone/>
            </a:pPr>
            <a:r>
              <a:rPr lang="en-US" sz="4000"/>
              <a:t>Atlanta Westside Lead Site</a:t>
            </a:r>
            <a:endParaRPr/>
          </a:p>
        </p:txBody>
      </p:sp>
      <p:sp>
        <p:nvSpPr>
          <p:cNvPr id="258" name="Google Shape;258;p10"/>
          <p:cNvSpPr txBox="1"/>
          <p:nvPr>
            <p:ph idx="1" type="body"/>
          </p:nvPr>
        </p:nvSpPr>
        <p:spPr>
          <a:xfrm>
            <a:off x="469917" y="2311978"/>
            <a:ext cx="7410450" cy="3929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2018 Emory Graduate Students Shared Elevated Lead Data in Soil Samples with EPA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Source Industrial Smelting (Slag) Waste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2022 EPA Added Site to Superfund Program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About 600 Properties Remediated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Remove Upper 2-Feet of Soil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Replace with Clean Soil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March 2025 Starting Lindsay Street Park Cleanup </a:t>
            </a:r>
            <a:endParaRPr/>
          </a:p>
        </p:txBody>
      </p:sp>
      <p:sp>
        <p:nvSpPr>
          <p:cNvPr id="259" name="Google Shape;259;p10"/>
          <p:cNvSpPr txBox="1"/>
          <p:nvPr>
            <p:ph idx="11" type="ftr"/>
          </p:nvPr>
        </p:nvSpPr>
        <p:spPr>
          <a:xfrm>
            <a:off x="4038600" y="61956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  <p:pic>
        <p:nvPicPr>
          <p:cNvPr id="260" name="Google Shape;2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9" y="2283403"/>
            <a:ext cx="14954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3201" y="5112073"/>
            <a:ext cx="1243393" cy="126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3400" y="3875944"/>
            <a:ext cx="3383502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84898" y="2422715"/>
            <a:ext cx="94297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>
            <p:ph type="title"/>
          </p:nvPr>
        </p:nvSpPr>
        <p:spPr>
          <a:xfrm>
            <a:off x="552450" y="1066036"/>
            <a:ext cx="10515600" cy="117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Verdana"/>
              <a:buNone/>
            </a:pPr>
            <a:r>
              <a:rPr lang="en-US" sz="4000"/>
              <a:t>Recent “E-Mobility” Expansions</a:t>
            </a:r>
            <a:endParaRPr/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552450" y="2244296"/>
            <a:ext cx="6829425" cy="4112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/>
              <a:t>Rivian EV Manufacturing Plant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Early 2026 Formal Construction Start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7,500 Permanent Jobs, 2,000 Construction Jobs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Produce 400,000 EVs per Year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$6.6 Billion Investment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/>
              <a:t>Hyundai Motor Group Metaplant Expansion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8,500 Jobs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Batteries and 500,000 EV/Hybrids per Year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$12.6 Billion Investment with LG and SK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/>
              <a:t>Project Bunkhouse Data Center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Twelve Buildings, Total 8.7 Million Square Feet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$19 Billion When Finished</a:t>
            </a:r>
            <a:endParaRPr/>
          </a:p>
        </p:txBody>
      </p:sp>
      <p:sp>
        <p:nvSpPr>
          <p:cNvPr id="270" name="Google Shape;270;p11"/>
          <p:cNvSpPr txBox="1"/>
          <p:nvPr>
            <p:ph idx="11" type="ftr"/>
          </p:nvPr>
        </p:nvSpPr>
        <p:spPr>
          <a:xfrm>
            <a:off x="4038600" y="62037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3374" y="3843123"/>
            <a:ext cx="285819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4202" y="2148840"/>
            <a:ext cx="1841957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50310" y="4817521"/>
            <a:ext cx="1194027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>
            <p:ph type="title"/>
          </p:nvPr>
        </p:nvSpPr>
        <p:spPr>
          <a:xfrm>
            <a:off x="771525" y="1094263"/>
            <a:ext cx="10515600" cy="117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Verdana"/>
              <a:buNone/>
            </a:pPr>
            <a:r>
              <a:rPr lang="en-US" sz="4000"/>
              <a:t>Recently Paused Constructions </a:t>
            </a:r>
            <a:endParaRPr/>
          </a:p>
        </p:txBody>
      </p:sp>
      <p:sp>
        <p:nvSpPr>
          <p:cNvPr id="279" name="Google Shape;279;p12"/>
          <p:cNvSpPr txBox="1"/>
          <p:nvPr>
            <p:ph idx="1" type="body"/>
          </p:nvPr>
        </p:nvSpPr>
        <p:spPr>
          <a:xfrm>
            <a:off x="771525" y="2272524"/>
            <a:ext cx="6257925" cy="4083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Aspen Aerogels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Near Statesboro, GA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Manufactures Fire Containment Materials for EVs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250 Jobs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$671 Million Investment for 500,000 Square Foot Facility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Freyr Battery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Near Newnan, GA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Manufactures Battery Storage Systems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700 Jobs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$2.6 Billion Investment </a:t>
            </a:r>
            <a:endParaRPr/>
          </a:p>
        </p:txBody>
      </p:sp>
      <p:sp>
        <p:nvSpPr>
          <p:cNvPr id="280" name="Google Shape;280;p12"/>
          <p:cNvSpPr txBox="1"/>
          <p:nvPr>
            <p:ph idx="11" type="ftr"/>
          </p:nvPr>
        </p:nvSpPr>
        <p:spPr>
          <a:xfrm>
            <a:off x="4038600" y="61737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  <p:pic>
        <p:nvPicPr>
          <p:cNvPr id="281" name="Google Shape;2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4262" y="2567100"/>
            <a:ext cx="3852863" cy="86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YR Battery Selects NTE Process as Equipment Supplier" id="282" name="Google Shape;28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0486" y="4477417"/>
            <a:ext cx="3856639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/>
          <p:nvPr>
            <p:ph type="title"/>
          </p:nvPr>
        </p:nvSpPr>
        <p:spPr>
          <a:xfrm>
            <a:off x="838200" y="1075561"/>
            <a:ext cx="10515600" cy="117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Verdana"/>
              <a:buNone/>
            </a:pPr>
            <a:r>
              <a:rPr lang="en-US" sz="4000"/>
              <a:t>Reconsideration of PFAS Rules</a:t>
            </a:r>
            <a:endParaRPr/>
          </a:p>
        </p:txBody>
      </p:sp>
      <p:sp>
        <p:nvSpPr>
          <p:cNvPr id="288" name="Google Shape;288;p13"/>
          <p:cNvSpPr txBox="1"/>
          <p:nvPr>
            <p:ph idx="1" type="body"/>
          </p:nvPr>
        </p:nvSpPr>
        <p:spPr>
          <a:xfrm>
            <a:off x="838200" y="2253820"/>
            <a:ext cx="10515600" cy="395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Hazardous Substance Designation under Superfund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April 2024 EPA Designated Certain PFAS as Hazardous Substances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February 2025 Court Granted Stay in Chamber of Commerce’s Challenge to Designation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/>
              <a:t>Rule Remains in Effect During Litigation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Continue Including PFAS in Your Pre-Purchase All Appropriate Inquiries (AAI)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Maximum Contaminant Levels (MCLs) for Drinking Water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April 2024 EPA Issued MCLs for Certain PFAS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February 2025 Court Granted Stay in American Water Works Association’s Challenge to the MCLs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Original Compliance Date for Public Water Supply Systems is 2029</a:t>
            </a:r>
            <a:endParaRPr/>
          </a:p>
        </p:txBody>
      </p:sp>
      <p:sp>
        <p:nvSpPr>
          <p:cNvPr id="289" name="Google Shape;289;p13"/>
          <p:cNvSpPr txBox="1"/>
          <p:nvPr>
            <p:ph idx="11" type="ftr"/>
          </p:nvPr>
        </p:nvSpPr>
        <p:spPr>
          <a:xfrm>
            <a:off x="4038600" y="62102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>
            <p:ph type="title"/>
          </p:nvPr>
        </p:nvSpPr>
        <p:spPr>
          <a:xfrm>
            <a:off x="838200" y="1075561"/>
            <a:ext cx="10515600" cy="117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Verdana"/>
              <a:buNone/>
            </a:pPr>
            <a:r>
              <a:rPr lang="en-US" sz="4000"/>
              <a:t>Waste Management of PFAS</a:t>
            </a:r>
            <a:endParaRPr/>
          </a:p>
        </p:txBody>
      </p:sp>
      <p:sp>
        <p:nvSpPr>
          <p:cNvPr id="295" name="Google Shape;295;p14"/>
          <p:cNvSpPr txBox="1"/>
          <p:nvPr>
            <p:ph idx="1" type="body"/>
          </p:nvPr>
        </p:nvSpPr>
        <p:spPr>
          <a:xfrm>
            <a:off x="495299" y="2273543"/>
            <a:ext cx="6858001" cy="395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In January 2024 EPA Proposed to Regulate Certain PFAS as Hazardous Constituents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Could Trigger Additional Site Investigations and Cleanups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Potential Future Regulated as Hazard Waste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On- and Off-Site Water and Solids Management Issues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Would Trigger Additional Compliance Obligations</a:t>
            </a:r>
            <a:endParaRPr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96" name="Google Shape;296;p14"/>
          <p:cNvSpPr txBox="1"/>
          <p:nvPr>
            <p:ph idx="11" type="ftr"/>
          </p:nvPr>
        </p:nvSpPr>
        <p:spPr>
          <a:xfrm>
            <a:off x="4038600" y="6154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  <p:pic>
        <p:nvPicPr>
          <p:cNvPr id="297" name="Google Shape;2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6806" y="2360426"/>
            <a:ext cx="3346994" cy="374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/>
          <p:nvPr>
            <p:ph type="ctrTitle"/>
          </p:nvPr>
        </p:nvSpPr>
        <p:spPr>
          <a:xfrm>
            <a:off x="457201" y="0"/>
            <a:ext cx="10963274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 sz="2800"/>
              <a:t>Economic Growth/Environmental Improvements</a:t>
            </a:r>
            <a:endParaRPr b="0" sz="2800"/>
          </a:p>
        </p:txBody>
      </p:sp>
      <p:sp>
        <p:nvSpPr>
          <p:cNvPr id="304" name="Google Shape;304;p15"/>
          <p:cNvSpPr txBox="1"/>
          <p:nvPr>
            <p:ph idx="4294967295" type="ftr"/>
          </p:nvPr>
        </p:nvSpPr>
        <p:spPr>
          <a:xfrm>
            <a:off x="3813243" y="619381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  <p:pic>
        <p:nvPicPr>
          <p:cNvPr id="305" name="Google Shape;3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66" y="1435779"/>
            <a:ext cx="6484754" cy="398644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5"/>
          <p:cNvSpPr txBox="1"/>
          <p:nvPr/>
        </p:nvSpPr>
        <p:spPr>
          <a:xfrm>
            <a:off x="570866" y="5422221"/>
            <a:ext cx="347883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Source: https://gispub.epa.gov/air/trendsreport/2022/#growth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7258684" y="5426568"/>
            <a:ext cx="40386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Source: Organisation for Economic Co-operation and Development (OECD)</a:t>
            </a:r>
            <a:endParaRPr/>
          </a:p>
        </p:txBody>
      </p:sp>
      <p:pic>
        <p:nvPicPr>
          <p:cNvPr id="308" name="Google Shape;308;p15"/>
          <p:cNvPicPr preferRelativeResize="0"/>
          <p:nvPr/>
        </p:nvPicPr>
        <p:blipFill rotWithShape="1">
          <a:blip r:embed="rId4">
            <a:alphaModFix/>
          </a:blip>
          <a:srcRect b="4707" l="1157" r="2421" t="4191"/>
          <a:stretch/>
        </p:blipFill>
        <p:spPr>
          <a:xfrm>
            <a:off x="7258684" y="1435779"/>
            <a:ext cx="4237992" cy="3986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andy area with bushes and a building in the distance&#10;&#10;Description automatically generated with low confidence" id="314" name="Google Shape;314;p16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0" y="1049383"/>
            <a:ext cx="12192000" cy="585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6"/>
          <p:cNvSpPr txBox="1"/>
          <p:nvPr/>
        </p:nvSpPr>
        <p:spPr>
          <a:xfrm>
            <a:off x="912079" y="1262131"/>
            <a:ext cx="103678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Questions &amp; Comments </a:t>
            </a:r>
            <a:endParaRPr/>
          </a:p>
        </p:txBody>
      </p:sp>
      <p:sp>
        <p:nvSpPr>
          <p:cNvPr id="316" name="Google Shape;316;p16"/>
          <p:cNvSpPr txBox="1"/>
          <p:nvPr>
            <p:ph type="ctrTitle"/>
          </p:nvPr>
        </p:nvSpPr>
        <p:spPr>
          <a:xfrm>
            <a:off x="-1" y="0"/>
            <a:ext cx="12191999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en-US" sz="2400"/>
              <a:t>New Administration Impacts: Environmental Policy &amp; Regulation</a:t>
            </a:r>
            <a:endParaRPr/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6899" y="2583218"/>
            <a:ext cx="2098676" cy="229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5997" y="2670310"/>
            <a:ext cx="2643963" cy="333856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6"/>
          <p:cNvSpPr txBox="1"/>
          <p:nvPr/>
        </p:nvSpPr>
        <p:spPr>
          <a:xfrm>
            <a:off x="3153691" y="4941844"/>
            <a:ext cx="3171404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Richard Glaze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Partner, Barnes &amp; Thornburg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(404) 431-4350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r>
              <a:rPr lang="en-US" sz="16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rglaze@btlaw.com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6605729" y="4941844"/>
            <a:ext cx="4268461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Stephen Ellingson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Vice President, Shannon &amp; Wilson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(678) 512-9688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r>
              <a:rPr lang="en-US" sz="16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sbe@shanwil.com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180975" y="6467996"/>
            <a:ext cx="27831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File: GBA Admin Transit Ellingson 2025-04-16.ppt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Georgia Brownfield Association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1524000" y="0"/>
            <a:ext cx="9144000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/>
              <a:t>Presentation Overview</a:t>
            </a:r>
            <a:endParaRPr/>
          </a:p>
        </p:txBody>
      </p:sp>
      <p:grpSp>
        <p:nvGrpSpPr>
          <p:cNvPr id="163" name="Google Shape;163;p2"/>
          <p:cNvGrpSpPr/>
          <p:nvPr/>
        </p:nvGrpSpPr>
        <p:grpSpPr>
          <a:xfrm>
            <a:off x="1633181" y="1281970"/>
            <a:ext cx="8682392" cy="4639134"/>
            <a:chOff x="0" y="0"/>
            <a:chExt cx="8682392" cy="4639134"/>
          </a:xfrm>
        </p:grpSpPr>
        <p:sp>
          <p:nvSpPr>
            <p:cNvPr id="164" name="Google Shape;164;p2"/>
            <p:cNvSpPr/>
            <p:nvPr/>
          </p:nvSpPr>
          <p:spPr>
            <a:xfrm>
              <a:off x="0" y="0"/>
              <a:ext cx="6685442" cy="835044"/>
            </a:xfrm>
            <a:prstGeom prst="roundRect">
              <a:avLst>
                <a:gd fmla="val 10000" name="adj"/>
              </a:avLst>
            </a:prstGeom>
            <a:solidFill>
              <a:srgbClr val="21404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24458" y="24458"/>
              <a:ext cx="5686663" cy="78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Verdana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1. Introduction</a:t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0757" y="910080"/>
              <a:ext cx="6685442" cy="835044"/>
            </a:xfrm>
            <a:prstGeom prst="roundRect">
              <a:avLst>
                <a:gd fmla="val 10000" name="adj"/>
              </a:avLst>
            </a:prstGeom>
            <a:solidFill>
              <a:srgbClr val="21404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 txBox="1"/>
            <p:nvPr/>
          </p:nvSpPr>
          <p:spPr>
            <a:xfrm>
              <a:off x="495215" y="934538"/>
              <a:ext cx="5594510" cy="78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Verdana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2. Environmental Protection Agency</a:t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98475" y="1902045"/>
              <a:ext cx="6685442" cy="835044"/>
            </a:xfrm>
            <a:prstGeom prst="roundRect">
              <a:avLst>
                <a:gd fmla="val 10000" name="adj"/>
              </a:avLst>
            </a:prstGeom>
            <a:solidFill>
              <a:srgbClr val="32616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 txBox="1"/>
            <p:nvPr/>
          </p:nvSpPr>
          <p:spPr>
            <a:xfrm>
              <a:off x="1022933" y="1926503"/>
              <a:ext cx="5594510" cy="78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Verdana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3. Georgia Redevelopment Examples   </a:t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497712" y="2853068"/>
              <a:ext cx="6685442" cy="835044"/>
            </a:xfrm>
            <a:prstGeom prst="roundRect">
              <a:avLst>
                <a:gd fmla="val 10000" name="adj"/>
              </a:avLst>
            </a:prstGeom>
            <a:solidFill>
              <a:srgbClr val="84B8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 txBox="1"/>
            <p:nvPr/>
          </p:nvSpPr>
          <p:spPr>
            <a:xfrm>
              <a:off x="1522170" y="2877526"/>
              <a:ext cx="5594510" cy="78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Verdana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4. PFAS Soil and Groundwater </a:t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996950" y="3804090"/>
              <a:ext cx="6685442" cy="835044"/>
            </a:xfrm>
            <a:prstGeom prst="roundRect">
              <a:avLst>
                <a:gd fmla="val 10000" name="adj"/>
              </a:avLst>
            </a:prstGeom>
            <a:solidFill>
              <a:srgbClr val="84B8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 txBox="1"/>
            <p:nvPr/>
          </p:nvSpPr>
          <p:spPr>
            <a:xfrm>
              <a:off x="2021408" y="3828548"/>
              <a:ext cx="5594510" cy="78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Verdana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5. Questions and Answers</a:t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142663" y="610046"/>
              <a:ext cx="542778" cy="54277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BCBCF">
                <a:alpha val="89803"/>
              </a:srgbClr>
            </a:solidFill>
            <a:ln cap="flat" cmpd="sng" w="12700">
              <a:solidFill>
                <a:srgbClr val="CBCBC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6264788" y="610046"/>
              <a:ext cx="298528" cy="408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Verdana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641901" y="1561068"/>
              <a:ext cx="542778" cy="54277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BCBCF">
                <a:alpha val="89803"/>
              </a:srgbClr>
            </a:solidFill>
            <a:ln cap="flat" cmpd="sng" w="12700">
              <a:solidFill>
                <a:srgbClr val="CBCBC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6764026" y="1561068"/>
              <a:ext cx="298528" cy="408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Verdana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141139" y="2498174"/>
              <a:ext cx="542778" cy="54277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BCBCF">
                <a:alpha val="89803"/>
              </a:srgbClr>
            </a:solidFill>
            <a:ln cap="flat" cmpd="sng" w="12700">
              <a:solidFill>
                <a:srgbClr val="CBCBC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 txBox="1"/>
            <p:nvPr/>
          </p:nvSpPr>
          <p:spPr>
            <a:xfrm>
              <a:off x="7263264" y="2498174"/>
              <a:ext cx="298528" cy="408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Verdana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640376" y="3458475"/>
              <a:ext cx="542778" cy="54277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BCBCF">
                <a:alpha val="89803"/>
              </a:srgbClr>
            </a:solidFill>
            <a:ln cap="flat" cmpd="sng" w="12700">
              <a:solidFill>
                <a:srgbClr val="CBCBC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 txBox="1"/>
            <p:nvPr/>
          </p:nvSpPr>
          <p:spPr>
            <a:xfrm>
              <a:off x="7762501" y="3458475"/>
              <a:ext cx="298528" cy="408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Verdana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82" name="Google Shape;182;p2"/>
          <p:cNvSpPr txBox="1"/>
          <p:nvPr/>
        </p:nvSpPr>
        <p:spPr>
          <a:xfrm>
            <a:off x="3683577" y="5921105"/>
            <a:ext cx="2895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PFAS = Per- and polyfluoroalkyl substances</a:t>
            </a:r>
            <a:endParaRPr sz="120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u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Georgia Brownfield Association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>
            <p:ph type="title"/>
          </p:nvPr>
        </p:nvSpPr>
        <p:spPr>
          <a:xfrm>
            <a:off x="461682" y="902466"/>
            <a:ext cx="10515600" cy="117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None/>
            </a:pPr>
            <a:r>
              <a:rPr lang="en-US" sz="4000"/>
              <a:t>Restructure/Streamline EPA to Reflect: </a:t>
            </a:r>
            <a:endParaRPr/>
          </a:p>
        </p:txBody>
      </p:sp>
      <p:sp>
        <p:nvSpPr>
          <p:cNvPr id="190" name="Google Shape;190;p3"/>
          <p:cNvSpPr txBox="1"/>
          <p:nvPr>
            <p:ph idx="1" type="body"/>
          </p:nvPr>
        </p:nvSpPr>
        <p:spPr>
          <a:xfrm>
            <a:off x="461682" y="1925722"/>
            <a:ext cx="10515600" cy="4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States to Take Leadership Role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/>
              <a:t>Share Resources/Expertise and Recognize States’ Primary Role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Show Accountable Progress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/>
              <a:t>Address Tangible Problems, Using Trackable Metrics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Streamline Process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/>
              <a:t>Eliminate Programs that Do Not Support EPA’s Mission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Healthy, Thriving Communities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/>
              <a:t>Reduce Economic Costs to Local Communities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Compliance Before Enforcement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/>
              <a:t>Foster Cooperative Relationship with Regulated Community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Transparent Science and Regulatory Analysis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/>
              <a:t>Take Public Comment on Studies Supporting Regulatory Analysis</a:t>
            </a:r>
            <a:endParaRPr/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7743" y="1925722"/>
            <a:ext cx="2845056" cy="391310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  <p:sp>
        <p:nvSpPr>
          <p:cNvPr id="193" name="Google Shape;193;p3"/>
          <p:cNvSpPr txBox="1"/>
          <p:nvPr/>
        </p:nvSpPr>
        <p:spPr>
          <a:xfrm rot="-705199">
            <a:off x="9751890" y="2668761"/>
            <a:ext cx="1470274" cy="52322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April 21, 2023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Chapter 13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/>
          <p:nvPr>
            <p:ph type="ctrTitle"/>
          </p:nvPr>
        </p:nvSpPr>
        <p:spPr>
          <a:xfrm>
            <a:off x="1010092" y="0"/>
            <a:ext cx="9771321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/>
              <a:t>Increasing Number of Executive Orders</a:t>
            </a:r>
            <a:br>
              <a:rPr lang="en-US" sz="3200"/>
            </a:br>
            <a:r>
              <a:rPr lang="en-US" sz="1800"/>
              <a:t>Example of </a:t>
            </a:r>
            <a:r>
              <a:rPr lang="en-US" sz="2000"/>
              <a:t>Higher Rate of Change: Inauguration to March 31st</a:t>
            </a:r>
            <a:endParaRPr sz="3200"/>
          </a:p>
        </p:txBody>
      </p:sp>
      <p:sp>
        <p:nvSpPr>
          <p:cNvPr id="199" name="Google Shape;199;p4"/>
          <p:cNvSpPr txBox="1"/>
          <p:nvPr>
            <p:ph idx="4294967295" type="ftr"/>
          </p:nvPr>
        </p:nvSpPr>
        <p:spPr>
          <a:xfrm>
            <a:off x="4038600" y="62393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3">
            <a:alphaModFix/>
          </a:blip>
          <a:srcRect b="4040" l="3076" r="1855" t="1979"/>
          <a:stretch/>
        </p:blipFill>
        <p:spPr>
          <a:xfrm>
            <a:off x="2264735" y="1477926"/>
            <a:ext cx="7081284" cy="42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"/>
          <p:cNvSpPr txBox="1"/>
          <p:nvPr/>
        </p:nvSpPr>
        <p:spPr>
          <a:xfrm>
            <a:off x="2173872" y="5769726"/>
            <a:ext cx="455918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08A93"/>
                </a:solidFill>
                <a:latin typeface="Verdana"/>
                <a:ea typeface="Verdana"/>
                <a:cs typeface="Verdana"/>
                <a:sym typeface="Verdana"/>
              </a:rPr>
              <a:t>Red</a:t>
            </a: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 symbol for republican administration, </a:t>
            </a:r>
            <a:r>
              <a:rPr lang="en-US" sz="800">
                <a:solidFill>
                  <a:srgbClr val="7F9CDA"/>
                </a:solidFill>
                <a:latin typeface="Verdana"/>
                <a:ea typeface="Verdana"/>
                <a:cs typeface="Verdana"/>
                <a:sym typeface="Verdana"/>
              </a:rPr>
              <a:t>blue</a:t>
            </a: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 symbol for democratic administration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>
            <p:ph type="ctrTitle"/>
          </p:nvPr>
        </p:nvSpPr>
        <p:spPr>
          <a:xfrm>
            <a:off x="1524000" y="0"/>
            <a:ext cx="9144000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/>
              <a:t>Potential Environmental Changes</a:t>
            </a:r>
            <a:endParaRPr/>
          </a:p>
        </p:txBody>
      </p:sp>
      <p:pic>
        <p:nvPicPr>
          <p:cNvPr id="207" name="Google Shape;2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116" y="1070919"/>
            <a:ext cx="6680541" cy="53949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/>
          <p:nvPr/>
        </p:nvSpPr>
        <p:spPr>
          <a:xfrm>
            <a:off x="4038600" y="646587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Georgia Brownfield Association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>
            <p:ph type="ctrTitle"/>
          </p:nvPr>
        </p:nvSpPr>
        <p:spPr>
          <a:xfrm>
            <a:off x="1524000" y="0"/>
            <a:ext cx="9144000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/>
              <a:t>EPA’s Budget Trends</a:t>
            </a:r>
            <a:endParaRPr/>
          </a:p>
        </p:txBody>
      </p:sp>
      <p:sp>
        <p:nvSpPr>
          <p:cNvPr id="215" name="Google Shape;215;p6"/>
          <p:cNvSpPr txBox="1"/>
          <p:nvPr>
            <p:ph idx="4294967295" type="body"/>
          </p:nvPr>
        </p:nvSpPr>
        <p:spPr>
          <a:xfrm>
            <a:off x="676275" y="1354138"/>
            <a:ext cx="11010900" cy="4845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2600"/>
              <a:t>Since FY1993 EPA’s Budget Has Decreased by About $200 Million per Year</a:t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2600"/>
              <a:t>Emphasizing Cooperative Federalism &amp; Limiting Federal Government</a:t>
            </a:r>
            <a:endParaRPr/>
          </a:p>
          <a:p>
            <a:pPr indent="-228631" lvl="1" marL="685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sz="2300"/>
              <a:t>Transferring Work and Funding to the States</a:t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 b="4092" l="3370" r="3047" t="1556"/>
          <a:stretch/>
        </p:blipFill>
        <p:spPr>
          <a:xfrm>
            <a:off x="3443287" y="1838325"/>
            <a:ext cx="5476875" cy="348869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3902132" y="5327019"/>
            <a:ext cx="455918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08A93"/>
                </a:solidFill>
                <a:latin typeface="Verdana"/>
                <a:ea typeface="Verdana"/>
                <a:cs typeface="Verdana"/>
                <a:sym typeface="Verdana"/>
              </a:rPr>
              <a:t>Red</a:t>
            </a: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 symbol for republican administration, </a:t>
            </a:r>
            <a:r>
              <a:rPr lang="en-US" sz="800">
                <a:solidFill>
                  <a:srgbClr val="7F9CDA"/>
                </a:solidFill>
                <a:latin typeface="Verdana"/>
                <a:ea typeface="Verdana"/>
                <a:cs typeface="Verdana"/>
                <a:sym typeface="Verdana"/>
              </a:rPr>
              <a:t>blue</a:t>
            </a: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 symbol for democratic administration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Georgia Brownfield Association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8408483" y="4241333"/>
            <a:ext cx="51167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3844316" y="1988060"/>
            <a:ext cx="51167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1993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type="ctrTitle"/>
          </p:nvPr>
        </p:nvSpPr>
        <p:spPr>
          <a:xfrm>
            <a:off x="1524000" y="0"/>
            <a:ext cx="9144000" cy="1070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/>
              <a:t>EPA’s Workforce Trends</a:t>
            </a:r>
            <a:endParaRPr/>
          </a:p>
        </p:txBody>
      </p:sp>
      <p:sp>
        <p:nvSpPr>
          <p:cNvPr id="226" name="Google Shape;226;p7"/>
          <p:cNvSpPr txBox="1"/>
          <p:nvPr>
            <p:ph idx="4294967295" type="body"/>
          </p:nvPr>
        </p:nvSpPr>
        <p:spPr>
          <a:xfrm>
            <a:off x="542925" y="1327292"/>
            <a:ext cx="11039475" cy="4863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2600"/>
              <a:t>Since FY1999 EPA’s Workforce Has Decreased by About 155 People/Year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88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 sz="2600"/>
          </a:p>
          <a:p>
            <a:pPr indent="-88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 sz="2600"/>
          </a:p>
          <a:p>
            <a:pPr indent="-88265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2600"/>
              <a:t>Between FY2012 &amp; FY2015 Workforce Decreased by about 580 People/Year (2,327 Total Staff Reduction)</a:t>
            </a:r>
            <a:endParaRPr/>
          </a:p>
        </p:txBody>
      </p:sp>
      <p:pic>
        <p:nvPicPr>
          <p:cNvPr id="227" name="Google Shape;227;p7"/>
          <p:cNvPicPr preferRelativeResize="0"/>
          <p:nvPr/>
        </p:nvPicPr>
        <p:blipFill rotWithShape="1">
          <a:blip r:embed="rId3">
            <a:alphaModFix/>
          </a:blip>
          <a:srcRect b="3909" l="2729" r="2728" t="0"/>
          <a:stretch/>
        </p:blipFill>
        <p:spPr>
          <a:xfrm>
            <a:off x="881061" y="1749046"/>
            <a:ext cx="5181601" cy="330984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"/>
          <p:cNvSpPr txBox="1"/>
          <p:nvPr/>
        </p:nvSpPr>
        <p:spPr>
          <a:xfrm>
            <a:off x="1497030" y="2658831"/>
            <a:ext cx="90762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Carter Admin.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1076886" y="5099820"/>
            <a:ext cx="455918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08A93"/>
                </a:solidFill>
                <a:latin typeface="Verdana"/>
                <a:ea typeface="Verdana"/>
                <a:cs typeface="Verdana"/>
                <a:sym typeface="Verdana"/>
              </a:rPr>
              <a:t>Red</a:t>
            </a: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 symbol for republican administration, </a:t>
            </a:r>
            <a:r>
              <a:rPr lang="en-US" sz="800">
                <a:solidFill>
                  <a:srgbClr val="7F9CDA"/>
                </a:solidFill>
                <a:latin typeface="Verdana"/>
                <a:ea typeface="Verdana"/>
                <a:cs typeface="Verdana"/>
                <a:sym typeface="Verdana"/>
              </a:rPr>
              <a:t>blue</a:t>
            </a: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 symbol for democratic administration</a:t>
            </a:r>
            <a:endParaRPr/>
          </a:p>
        </p:txBody>
      </p:sp>
      <p:sp>
        <p:nvSpPr>
          <p:cNvPr id="230" name="Google Shape;230;p7"/>
          <p:cNvSpPr txBox="1"/>
          <p:nvPr/>
        </p:nvSpPr>
        <p:spPr>
          <a:xfrm>
            <a:off x="6400798" y="1650458"/>
            <a:ext cx="5181600" cy="3795763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Recent EPA Staff Changes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Hiring &amp; Grant Freezes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Deferred Resignations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Terminated About 400 Probationary Employees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Shuttered DEI/EJ Offices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About 200 Employees on Leave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Reevaluating Office of Research &amp; Development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About 1,500 Employees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Potential Support Reductions to States and Other Partners</a:t>
            </a: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4005262" y="63318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Georgia Brownfield Association</a:t>
            </a:r>
            <a:endParaRPr/>
          </a:p>
        </p:txBody>
      </p:sp>
      <p:sp>
        <p:nvSpPr>
          <p:cNvPr id="232" name="Google Shape;232;p7"/>
          <p:cNvSpPr txBox="1"/>
          <p:nvPr/>
        </p:nvSpPr>
        <p:spPr>
          <a:xfrm>
            <a:off x="4351778" y="2372793"/>
            <a:ext cx="7473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FY2012-15</a:t>
            </a:r>
            <a:endParaRPr/>
          </a:p>
        </p:txBody>
      </p:sp>
      <p:sp>
        <p:nvSpPr>
          <p:cNvPr id="233" name="Google Shape;233;p7"/>
          <p:cNvSpPr txBox="1"/>
          <p:nvPr/>
        </p:nvSpPr>
        <p:spPr>
          <a:xfrm>
            <a:off x="5506509" y="2177774"/>
            <a:ext cx="5693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FY2024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3643293" y="1941905"/>
            <a:ext cx="5693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FY1999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 txBox="1"/>
          <p:nvPr>
            <p:ph idx="1" type="body"/>
          </p:nvPr>
        </p:nvSpPr>
        <p:spPr>
          <a:xfrm>
            <a:off x="474112" y="1568918"/>
            <a:ext cx="5181600" cy="4608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/>
              <a:t>March 12</a:t>
            </a:r>
            <a:r>
              <a:rPr baseline="30000" lang="en-US"/>
              <a:t>th</a:t>
            </a:r>
            <a:r>
              <a:rPr lang="en-US"/>
              <a:t> Memo. National Enforcement &amp; Compliance Initiatives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EJ Concerns No Longer Considered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No Energy Production or Power Generation Facility Shutdowns Unless Imminent and Substantial Threat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/>
              <a:t>Senior Mgmt. Approval Before Enforcing Rules Under Reconsideration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/>
              <a:t>March 31</a:t>
            </a:r>
            <a:r>
              <a:rPr baseline="30000" lang="en-US"/>
              <a:t>st</a:t>
            </a:r>
            <a:r>
              <a:rPr lang="en-US"/>
              <a:t> Presidential Exemption from Certain Clean Air Act Requirements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/>
              <a:t>Prior PFAS Enforcement Discretion and  Settlement Policy</a:t>
            </a:r>
            <a:endParaRPr/>
          </a:p>
        </p:txBody>
      </p:sp>
      <p:sp>
        <p:nvSpPr>
          <p:cNvPr id="241" name="Google Shape;241;p8"/>
          <p:cNvSpPr txBox="1"/>
          <p:nvPr>
            <p:ph type="ctrTitle"/>
          </p:nvPr>
        </p:nvSpPr>
        <p:spPr>
          <a:xfrm>
            <a:off x="838199" y="-3175"/>
            <a:ext cx="10123967" cy="1074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/>
              <a:t>EPA Enforcement Trends and Re-Focusing</a:t>
            </a:r>
            <a:endParaRPr/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 b="5243" l="2234" r="3104" t="3005"/>
          <a:stretch/>
        </p:blipFill>
        <p:spPr>
          <a:xfrm>
            <a:off x="5763073" y="1920690"/>
            <a:ext cx="5855015" cy="390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5705923" y="5838409"/>
            <a:ext cx="4559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08A93"/>
                </a:solidFill>
                <a:latin typeface="Verdana"/>
                <a:ea typeface="Verdana"/>
                <a:cs typeface="Verdana"/>
                <a:sym typeface="Verdana"/>
              </a:rPr>
              <a:t>Red</a:t>
            </a: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 symbol for republican administration, </a:t>
            </a:r>
            <a:r>
              <a:rPr lang="en-US" sz="800">
                <a:solidFill>
                  <a:srgbClr val="7F9CDA"/>
                </a:solidFill>
                <a:latin typeface="Verdana"/>
                <a:ea typeface="Verdana"/>
                <a:cs typeface="Verdana"/>
                <a:sym typeface="Verdana"/>
              </a:rPr>
              <a:t>blue</a:t>
            </a: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 symbol for democratic administration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Source: Environmental Integrity Project, 12/4/24</a:t>
            </a:r>
            <a:endParaRPr/>
          </a:p>
        </p:txBody>
      </p:sp>
      <p:sp>
        <p:nvSpPr>
          <p:cNvPr id="244" name="Google Shape;244;p8"/>
          <p:cNvSpPr txBox="1"/>
          <p:nvPr>
            <p:ph idx="11" type="ftr"/>
          </p:nvPr>
        </p:nvSpPr>
        <p:spPr>
          <a:xfrm>
            <a:off x="4038600" y="630983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/>
          <p:nvPr>
            <p:ph type="title"/>
          </p:nvPr>
        </p:nvSpPr>
        <p:spPr>
          <a:xfrm>
            <a:off x="542925" y="1092522"/>
            <a:ext cx="10972800" cy="117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Verdana"/>
              <a:buNone/>
            </a:pPr>
            <a:r>
              <a:rPr lang="en-US"/>
              <a:t>Georgia’s Redevelopment Leadership</a:t>
            </a:r>
            <a:endParaRPr/>
          </a:p>
        </p:txBody>
      </p:sp>
      <p:sp>
        <p:nvSpPr>
          <p:cNvPr id="250" name="Google Shape;250;p9"/>
          <p:cNvSpPr txBox="1"/>
          <p:nvPr>
            <p:ph idx="1" type="body"/>
          </p:nvPr>
        </p:nvSpPr>
        <p:spPr>
          <a:xfrm>
            <a:off x="476250" y="2308351"/>
            <a:ext cx="8886825" cy="402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Georgia Hazardous Site Reuse and Redevelopment Act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Georgia Brownfield Act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About 775 Cleanups Completed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About 10,000 Acres Reused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About Half Suitable for Unrestricted Reuse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Reshoring Manufacturing Capacity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</a:pPr>
            <a:r>
              <a:rPr lang="en-US"/>
              <a:t>Governor Kemp’s Goal Making Georgia “E-Mobility” Capital of the World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/>
              <a:t>Currently 82,000 Employees in Clean Tech Industries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/>
              <a:t>Double Next Largest Employer in Georgia</a:t>
            </a:r>
            <a:endParaRPr/>
          </a:p>
        </p:txBody>
      </p:sp>
      <p:sp>
        <p:nvSpPr>
          <p:cNvPr id="251" name="Google Shape;251;p9"/>
          <p:cNvSpPr txBox="1"/>
          <p:nvPr>
            <p:ph idx="11" type="ftr"/>
          </p:nvPr>
        </p:nvSpPr>
        <p:spPr>
          <a:xfrm>
            <a:off x="4038600" y="61868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Brownfield Association</a:t>
            </a:r>
            <a:endParaRPr/>
          </a:p>
        </p:txBody>
      </p:sp>
      <p:pic>
        <p:nvPicPr>
          <p:cNvPr id="252" name="Google Shape;252;p9"/>
          <p:cNvPicPr preferRelativeResize="0"/>
          <p:nvPr/>
        </p:nvPicPr>
        <p:blipFill rotWithShape="1">
          <a:blip r:embed="rId3">
            <a:alphaModFix/>
          </a:blip>
          <a:srcRect b="6024" l="0" r="0" t="5075"/>
          <a:stretch/>
        </p:blipFill>
        <p:spPr>
          <a:xfrm>
            <a:off x="8724900" y="2780912"/>
            <a:ext cx="2867025" cy="329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&amp;W">
      <a:dk1>
        <a:srgbClr val="19294F"/>
      </a:dk1>
      <a:lt1>
        <a:srgbClr val="FFFFFF"/>
      </a:lt1>
      <a:dk2>
        <a:srgbClr val="3F4C6B"/>
      </a:dk2>
      <a:lt2>
        <a:srgbClr val="E7E6E6"/>
      </a:lt2>
      <a:accent1>
        <a:srgbClr val="19294F"/>
      </a:accent1>
      <a:accent2>
        <a:srgbClr val="438294"/>
      </a:accent2>
      <a:accent3>
        <a:srgbClr val="F05506"/>
      </a:accent3>
      <a:accent4>
        <a:srgbClr val="F5A800"/>
      </a:accent4>
      <a:accent5>
        <a:srgbClr val="DCDEE5"/>
      </a:accent5>
      <a:accent6>
        <a:srgbClr val="A31621"/>
      </a:accent6>
      <a:hlink>
        <a:srgbClr val="438294"/>
      </a:hlink>
      <a:folHlink>
        <a:srgbClr val="4382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2021-04-27T15:57:21Z</dcterms:created>
  <dc:creator>Brooke Kerr</dc:creator>
</cp:coreProperties>
</file>