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Pinyon Script" pitchFamily="2"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gUjOate7O/QBKGSyum+3WjjTOpz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0"/>
  </p:normalViewPr>
  <p:slideViewPr>
    <p:cSldViewPr snapToGrid="0">
      <p:cViewPr varScale="1">
        <p:scale>
          <a:sx n="109" d="100"/>
          <a:sy n="109" d="100"/>
        </p:scale>
        <p:origin x="5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5183188" y="987425"/>
            <a:ext cx="6172200" cy="4873625"/>
          </a:xfrm>
          <a:prstGeom prst="rect">
            <a:avLst/>
          </a:prstGeom>
          <a:noFill/>
          <a:ln>
            <a:noFill/>
          </a:ln>
        </p:spPr>
      </p:sp>
      <p:sp>
        <p:nvSpPr>
          <p:cNvPr id="68" name="Google Shape;68;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3999" y="1771393"/>
            <a:ext cx="9144000" cy="141042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Inaugural Darahyl Dennis Scholarship</a:t>
            </a:r>
            <a:br>
              <a:rPr lang="en-US" sz="4000"/>
            </a:br>
            <a:endParaRPr sz="4000"/>
          </a:p>
        </p:txBody>
      </p:sp>
      <p:sp>
        <p:nvSpPr>
          <p:cNvPr id="90" name="Google Shape;90;p1"/>
          <p:cNvSpPr txBox="1">
            <a:spLocks noGrp="1"/>
          </p:cNvSpPr>
          <p:nvPr>
            <p:ph type="subTitle" idx="1"/>
          </p:nvPr>
        </p:nvSpPr>
        <p:spPr>
          <a:xfrm>
            <a:off x="1523999" y="328076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April 16, 2025</a:t>
            </a:r>
            <a:endParaRPr/>
          </a:p>
          <a:p>
            <a:pPr marL="0" lvl="0" indent="0" algn="ctr" rtl="0">
              <a:lnSpc>
                <a:spcPct val="90000"/>
              </a:lnSpc>
              <a:spcBef>
                <a:spcPts val="1000"/>
              </a:spcBef>
              <a:spcAft>
                <a:spcPts val="0"/>
              </a:spcAft>
              <a:buClr>
                <a:schemeClr val="dk1"/>
              </a:buClr>
              <a:buSzPts val="2400"/>
              <a:buNone/>
            </a:pPr>
            <a:endParaRPr/>
          </a:p>
          <a:p>
            <a:pPr marL="0" lvl="0" indent="0" algn="ctr" rtl="0">
              <a:lnSpc>
                <a:spcPct val="90000"/>
              </a:lnSpc>
              <a:spcBef>
                <a:spcPts val="1000"/>
              </a:spcBef>
              <a:spcAft>
                <a:spcPts val="0"/>
              </a:spcAft>
              <a:buClr>
                <a:schemeClr val="dk1"/>
              </a:buClr>
              <a:buSzPts val="2400"/>
              <a:buNone/>
            </a:pPr>
            <a:r>
              <a:rPr lang="en-US"/>
              <a:t>Presented With the Support of:</a:t>
            </a:r>
            <a:endParaRPr/>
          </a:p>
          <a:p>
            <a:pPr marL="0" lvl="0" indent="0" algn="ctr" rtl="0">
              <a:lnSpc>
                <a:spcPct val="90000"/>
              </a:lnSpc>
              <a:spcBef>
                <a:spcPts val="1000"/>
              </a:spcBef>
              <a:spcAft>
                <a:spcPts val="0"/>
              </a:spcAft>
              <a:buClr>
                <a:schemeClr val="dk1"/>
              </a:buClr>
              <a:buSzPts val="2400"/>
              <a:buNone/>
            </a:pPr>
            <a:endParaRPr/>
          </a:p>
        </p:txBody>
      </p:sp>
      <p:pic>
        <p:nvPicPr>
          <p:cNvPr id="91" name="Google Shape;91;p1"/>
          <p:cNvPicPr preferRelativeResize="0"/>
          <p:nvPr/>
        </p:nvPicPr>
        <p:blipFill rotWithShape="1">
          <a:blip r:embed="rId3">
            <a:alphaModFix/>
          </a:blip>
          <a:srcRect/>
          <a:stretch/>
        </p:blipFill>
        <p:spPr>
          <a:xfrm>
            <a:off x="3809999" y="81607"/>
            <a:ext cx="4572000" cy="1257300"/>
          </a:xfrm>
          <a:prstGeom prst="rect">
            <a:avLst/>
          </a:prstGeom>
          <a:noFill/>
          <a:ln>
            <a:noFill/>
          </a:ln>
        </p:spPr>
      </p:pic>
      <p:pic>
        <p:nvPicPr>
          <p:cNvPr id="92" name="Google Shape;92;p1"/>
          <p:cNvPicPr preferRelativeResize="0"/>
          <p:nvPr/>
        </p:nvPicPr>
        <p:blipFill rotWithShape="1">
          <a:blip r:embed="rId4">
            <a:alphaModFix/>
          </a:blip>
          <a:srcRect/>
          <a:stretch/>
        </p:blipFill>
        <p:spPr>
          <a:xfrm>
            <a:off x="2154880" y="4694841"/>
            <a:ext cx="1655119" cy="1898519"/>
          </a:xfrm>
          <a:prstGeom prst="rect">
            <a:avLst/>
          </a:prstGeom>
          <a:noFill/>
          <a:ln>
            <a:noFill/>
          </a:ln>
        </p:spPr>
      </p:pic>
      <p:pic>
        <p:nvPicPr>
          <p:cNvPr id="93" name="Google Shape;93;p1"/>
          <p:cNvPicPr preferRelativeResize="0"/>
          <p:nvPr/>
        </p:nvPicPr>
        <p:blipFill rotWithShape="1">
          <a:blip r:embed="rId5">
            <a:alphaModFix/>
          </a:blip>
          <a:srcRect/>
          <a:stretch/>
        </p:blipFill>
        <p:spPr>
          <a:xfrm>
            <a:off x="7272919" y="4816219"/>
            <a:ext cx="2618415" cy="1655762"/>
          </a:xfrm>
          <a:prstGeom prst="rect">
            <a:avLst/>
          </a:prstGeom>
          <a:noFill/>
          <a:ln>
            <a:noFill/>
          </a:ln>
        </p:spPr>
      </p:pic>
    </p:spTree>
  </p:cSld>
  <p:clrMapOvr>
    <a:masterClrMapping/>
  </p:clrMapOvr>
  <p:transition spd="med" advTm="48624">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5"/>
        <p:cNvGrpSpPr/>
        <p:nvPr/>
      </p:nvGrpSpPr>
      <p:grpSpPr>
        <a:xfrm>
          <a:off x="0" y="0"/>
          <a:ext cx="0" cy="0"/>
          <a:chOff x="0" y="0"/>
          <a:chExt cx="0" cy="0"/>
        </a:xfrm>
      </p:grpSpPr>
      <p:pic>
        <p:nvPicPr>
          <p:cNvPr id="146" name="Google Shape;146;p10"/>
          <p:cNvPicPr preferRelativeResize="0"/>
          <p:nvPr/>
        </p:nvPicPr>
        <p:blipFill rotWithShape="1">
          <a:blip r:embed="rId3">
            <a:alphaModFix/>
          </a:blip>
          <a:srcRect/>
          <a:stretch/>
        </p:blipFill>
        <p:spPr>
          <a:xfrm>
            <a:off x="3352800" y="0"/>
            <a:ext cx="5486400" cy="6858000"/>
          </a:xfrm>
          <a:prstGeom prst="rect">
            <a:avLst/>
          </a:prstGeom>
          <a:noFill/>
          <a:ln>
            <a:noFill/>
          </a:ln>
        </p:spPr>
      </p:pic>
    </p:spTree>
  </p:cSld>
  <p:clrMapOvr>
    <a:masterClrMapping/>
  </p:clrMapOvr>
  <p:transition spd="med" advTm="18814">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52" name="Google Shape;152;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53" name="Google Shape;153;p11"/>
          <p:cNvPicPr preferRelativeResize="0"/>
          <p:nvPr/>
        </p:nvPicPr>
        <p:blipFill rotWithShape="1">
          <a:blip r:embed="rId3">
            <a:alphaModFix/>
          </a:blip>
          <a:srcRect/>
          <a:stretch/>
        </p:blipFill>
        <p:spPr>
          <a:xfrm>
            <a:off x="1" y="0"/>
            <a:ext cx="12192000" cy="9106370"/>
          </a:xfrm>
          <a:prstGeom prst="rect">
            <a:avLst/>
          </a:prstGeom>
          <a:noFill/>
          <a:ln>
            <a:noFill/>
          </a:ln>
        </p:spPr>
      </p:pic>
    </p:spTree>
  </p:cSld>
  <p:clrMapOvr>
    <a:masterClrMapping/>
  </p:clrMapOvr>
  <p:transition spd="med" advTm="16614">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59" name="Google Shape;159;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60" name="Google Shape;160;p12"/>
          <p:cNvPicPr preferRelativeResize="0"/>
          <p:nvPr/>
        </p:nvPicPr>
        <p:blipFill rotWithShape="1">
          <a:blip r:embed="rId3">
            <a:alphaModFix/>
          </a:blip>
          <a:srcRect/>
          <a:stretch/>
        </p:blipFill>
        <p:spPr>
          <a:xfrm>
            <a:off x="2722" y="-607777"/>
            <a:ext cx="12189278" cy="9218141"/>
          </a:xfrm>
          <a:prstGeom prst="rect">
            <a:avLst/>
          </a:prstGeom>
          <a:noFill/>
          <a:ln>
            <a:noFill/>
          </a:ln>
        </p:spPr>
      </p:pic>
    </p:spTree>
  </p:cSld>
  <p:clrMapOvr>
    <a:masterClrMapping/>
  </p:clrMapOvr>
  <p:transition spd="med" advTm="18514">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66" name="Google Shape;166;p13"/>
          <p:cNvPicPr preferRelativeResize="0">
            <a:picLocks noGrp="1"/>
          </p:cNvPicPr>
          <p:nvPr>
            <p:ph type="body" idx="1"/>
          </p:nvPr>
        </p:nvPicPr>
        <p:blipFill rotWithShape="1">
          <a:blip r:embed="rId3">
            <a:alphaModFix/>
          </a:blip>
          <a:srcRect/>
          <a:stretch/>
        </p:blipFill>
        <p:spPr>
          <a:xfrm>
            <a:off x="0" y="0"/>
            <a:ext cx="12192000" cy="9144000"/>
          </a:xfrm>
          <a:prstGeom prst="rect">
            <a:avLst/>
          </a:prstGeom>
          <a:noFill/>
          <a:ln>
            <a:noFill/>
          </a:ln>
        </p:spPr>
      </p:pic>
    </p:spTree>
  </p:cSld>
  <p:clrMapOvr>
    <a:masterClrMapping/>
  </p:clrMapOvr>
  <p:transition spd="med" advTm="15895">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4"/>
          <p:cNvPicPr preferRelativeResize="0"/>
          <p:nvPr/>
        </p:nvPicPr>
        <p:blipFill rotWithShape="1">
          <a:blip r:embed="rId3">
            <a:alphaModFix/>
          </a:blip>
          <a:srcRect/>
          <a:stretch/>
        </p:blipFill>
        <p:spPr>
          <a:xfrm>
            <a:off x="0" y="-605736"/>
            <a:ext cx="12192000" cy="8069471"/>
          </a:xfrm>
          <a:prstGeom prst="rect">
            <a:avLst/>
          </a:prstGeom>
          <a:noFill/>
          <a:ln>
            <a:noFill/>
          </a:ln>
        </p:spPr>
      </p:pic>
    </p:spTree>
  </p:cSld>
  <p:clrMapOvr>
    <a:masterClrMapping/>
  </p:clrMapOvr>
  <p:transition spd="med" advTm="20063">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77" name="Google Shape;17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78" name="Google Shape;178;p15"/>
          <p:cNvPicPr preferRelativeResize="0"/>
          <p:nvPr/>
        </p:nvPicPr>
        <p:blipFill rotWithShape="1">
          <a:blip r:embed="rId3">
            <a:alphaModFix/>
          </a:blip>
          <a:srcRect/>
          <a:stretch/>
        </p:blipFill>
        <p:spPr>
          <a:xfrm>
            <a:off x="-411892" y="-1451919"/>
            <a:ext cx="13015784" cy="9761838"/>
          </a:xfrm>
          <a:prstGeom prst="rect">
            <a:avLst/>
          </a:prstGeom>
          <a:noFill/>
          <a:ln>
            <a:noFill/>
          </a:ln>
        </p:spPr>
      </p:pic>
    </p:spTree>
  </p:cSld>
  <p:clrMapOvr>
    <a:masterClrMapping/>
  </p:clrMapOvr>
  <p:transition spd="med" advTm="19865">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2"/>
        <p:cNvGrpSpPr/>
        <p:nvPr/>
      </p:nvGrpSpPr>
      <p:grpSpPr>
        <a:xfrm>
          <a:off x="0" y="0"/>
          <a:ext cx="0" cy="0"/>
          <a:chOff x="0" y="0"/>
          <a:chExt cx="0" cy="0"/>
        </a:xfrm>
      </p:grpSpPr>
      <p:pic>
        <p:nvPicPr>
          <p:cNvPr id="183" name="Google Shape;183;p16"/>
          <p:cNvPicPr preferRelativeResize="0"/>
          <p:nvPr/>
        </p:nvPicPr>
        <p:blipFill rotWithShape="1">
          <a:blip r:embed="rId3">
            <a:alphaModFix/>
          </a:blip>
          <a:srcRect t="13879"/>
          <a:stretch/>
        </p:blipFill>
        <p:spPr>
          <a:xfrm>
            <a:off x="3048000" y="11665"/>
            <a:ext cx="6096000" cy="6846335"/>
          </a:xfrm>
          <a:prstGeom prst="rect">
            <a:avLst/>
          </a:prstGeom>
          <a:noFill/>
          <a:ln>
            <a:noFill/>
          </a:ln>
        </p:spPr>
      </p:pic>
    </p:spTree>
  </p:cSld>
  <p:clrMapOvr>
    <a:masterClrMapping/>
  </p:clrMapOvr>
  <p:transition spd="med" advTm="15063">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7"/>
        <p:cNvGrpSpPr/>
        <p:nvPr/>
      </p:nvGrpSpPr>
      <p:grpSpPr>
        <a:xfrm>
          <a:off x="0" y="0"/>
          <a:ext cx="0" cy="0"/>
          <a:chOff x="0" y="0"/>
          <a:chExt cx="0" cy="0"/>
        </a:xfrm>
      </p:grpSpPr>
      <p:pic>
        <p:nvPicPr>
          <p:cNvPr id="188" name="Google Shape;188;p17"/>
          <p:cNvPicPr preferRelativeResize="0"/>
          <p:nvPr/>
        </p:nvPicPr>
        <p:blipFill rotWithShape="1">
          <a:blip r:embed="rId3">
            <a:alphaModFix/>
          </a:blip>
          <a:srcRect/>
          <a:stretch/>
        </p:blipFill>
        <p:spPr>
          <a:xfrm>
            <a:off x="1504950" y="0"/>
            <a:ext cx="9180513" cy="6858000"/>
          </a:xfrm>
          <a:prstGeom prst="rect">
            <a:avLst/>
          </a:prstGeom>
          <a:noFill/>
          <a:ln>
            <a:noFill/>
          </a:ln>
        </p:spPr>
      </p:pic>
    </p:spTree>
  </p:cSld>
  <p:clrMapOvr>
    <a:masterClrMapping/>
  </p:clrMapOvr>
  <p:transition spd="med" advTm="25431">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2"/>
        <p:cNvGrpSpPr/>
        <p:nvPr/>
      </p:nvGrpSpPr>
      <p:grpSpPr>
        <a:xfrm>
          <a:off x="0" y="0"/>
          <a:ext cx="0" cy="0"/>
          <a:chOff x="0" y="0"/>
          <a:chExt cx="0" cy="0"/>
        </a:xfrm>
      </p:grpSpPr>
      <p:pic>
        <p:nvPicPr>
          <p:cNvPr id="193" name="Google Shape;193;p18"/>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transition spd="med" advTm="34466">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pic>
        <p:nvPicPr>
          <p:cNvPr id="198" name="Google Shape;198;p19"/>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transition spd="med" advTm="31917">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a:stretch/>
        </p:blipFill>
        <p:spPr>
          <a:xfrm>
            <a:off x="7437200" y="1084998"/>
            <a:ext cx="3807075" cy="3807075"/>
          </a:xfrm>
          <a:prstGeom prst="rect">
            <a:avLst/>
          </a:prstGeom>
          <a:noFill/>
          <a:ln>
            <a:noFill/>
          </a:ln>
        </p:spPr>
      </p:pic>
      <p:sp>
        <p:nvSpPr>
          <p:cNvPr id="100" name="Google Shape;100;p2"/>
          <p:cNvSpPr txBox="1"/>
          <p:nvPr/>
        </p:nvSpPr>
        <p:spPr>
          <a:xfrm>
            <a:off x="664176" y="254000"/>
            <a:ext cx="417555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a:solidFill>
                  <a:schemeClr val="dk1"/>
                </a:solidFill>
                <a:latin typeface="Calibri"/>
                <a:ea typeface="Calibri"/>
                <a:cs typeface="Calibri"/>
                <a:sym typeface="Calibri"/>
              </a:rPr>
              <a:t>Darahyl Dennis </a:t>
            </a:r>
            <a:endParaRPr/>
          </a:p>
        </p:txBody>
      </p:sp>
      <p:sp>
        <p:nvSpPr>
          <p:cNvPr id="101" name="Google Shape;101;p2"/>
          <p:cNvSpPr txBox="1"/>
          <p:nvPr/>
        </p:nvSpPr>
        <p:spPr>
          <a:xfrm>
            <a:off x="664175" y="1262743"/>
            <a:ext cx="4546453" cy="489364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Inaugural GBA President and visionary</a:t>
            </a:r>
            <a:br>
              <a:rPr lang="en-US"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34 years at Georgia Power in environmental field</a:t>
            </a:r>
            <a:br>
              <a:rPr lang="en-US"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Columbus State University graduate</a:t>
            </a:r>
            <a:br>
              <a:rPr lang="en-US"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Passionate advocate for environment</a:t>
            </a:r>
            <a:br>
              <a:rPr lang="en-US"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Beloved husband, father, friend</a:t>
            </a:r>
            <a:endParaRPr/>
          </a:p>
        </p:txBody>
      </p:sp>
    </p:spTree>
  </p:cSld>
  <p:clrMapOvr>
    <a:masterClrMapping/>
  </p:clrMapOvr>
  <p:transition spd="med" advTm="42314">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2"/>
        <p:cNvGrpSpPr/>
        <p:nvPr/>
      </p:nvGrpSpPr>
      <p:grpSpPr>
        <a:xfrm>
          <a:off x="0" y="0"/>
          <a:ext cx="0" cy="0"/>
          <a:chOff x="0" y="0"/>
          <a:chExt cx="0" cy="0"/>
        </a:xfrm>
      </p:grpSpPr>
      <p:pic>
        <p:nvPicPr>
          <p:cNvPr id="203" name="Google Shape;203;p20"/>
          <p:cNvPicPr preferRelativeResize="0"/>
          <p:nvPr/>
        </p:nvPicPr>
        <p:blipFill rotWithShape="1">
          <a:blip r:embed="rId3">
            <a:alphaModFix/>
          </a:blip>
          <a:srcRect/>
          <a:stretch/>
        </p:blipFill>
        <p:spPr>
          <a:xfrm>
            <a:off x="1016000" y="0"/>
            <a:ext cx="10158413" cy="6858000"/>
          </a:xfrm>
          <a:prstGeom prst="rect">
            <a:avLst/>
          </a:prstGeom>
          <a:noFill/>
          <a:ln>
            <a:noFill/>
          </a:ln>
        </p:spPr>
      </p:pic>
    </p:spTree>
  </p:cSld>
  <p:clrMapOvr>
    <a:masterClrMapping/>
  </p:clrMapOvr>
  <p:transition spd="med" advTm="28067">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7"/>
        <p:cNvGrpSpPr/>
        <p:nvPr/>
      </p:nvGrpSpPr>
      <p:grpSpPr>
        <a:xfrm>
          <a:off x="0" y="0"/>
          <a:ext cx="0" cy="0"/>
          <a:chOff x="0" y="0"/>
          <a:chExt cx="0" cy="0"/>
        </a:xfrm>
      </p:grpSpPr>
      <p:pic>
        <p:nvPicPr>
          <p:cNvPr id="208" name="Google Shape;208;p21"/>
          <p:cNvPicPr preferRelativeResize="0"/>
          <p:nvPr/>
        </p:nvPicPr>
        <p:blipFill rotWithShape="1">
          <a:blip r:embed="rId3">
            <a:alphaModFix/>
          </a:blip>
          <a:srcRect/>
          <a:stretch/>
        </p:blipFill>
        <p:spPr>
          <a:xfrm>
            <a:off x="1441450" y="0"/>
            <a:ext cx="9309100" cy="6858000"/>
          </a:xfrm>
          <a:prstGeom prst="rect">
            <a:avLst/>
          </a:prstGeom>
          <a:noFill/>
          <a:ln>
            <a:noFill/>
          </a:ln>
        </p:spPr>
      </p:pic>
    </p:spTree>
  </p:cSld>
  <p:clrMapOvr>
    <a:masterClrMapping/>
  </p:clrMapOvr>
  <p:transition spd="med" advTm="30180">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2"/>
        <p:cNvGrpSpPr/>
        <p:nvPr/>
      </p:nvGrpSpPr>
      <p:grpSpPr>
        <a:xfrm>
          <a:off x="0" y="0"/>
          <a:ext cx="0" cy="0"/>
          <a:chOff x="0" y="0"/>
          <a:chExt cx="0" cy="0"/>
        </a:xfrm>
      </p:grpSpPr>
      <p:pic>
        <p:nvPicPr>
          <p:cNvPr id="213" name="Google Shape;213;p22"/>
          <p:cNvPicPr preferRelativeResize="0"/>
          <p:nvPr/>
        </p:nvPicPr>
        <p:blipFill rotWithShape="1">
          <a:blip r:embed="rId3">
            <a:alphaModFix/>
          </a:blip>
          <a:srcRect/>
          <a:stretch/>
        </p:blipFill>
        <p:spPr>
          <a:xfrm>
            <a:off x="1516063" y="0"/>
            <a:ext cx="9159875" cy="6858000"/>
          </a:xfrm>
          <a:prstGeom prst="rect">
            <a:avLst/>
          </a:prstGeom>
          <a:noFill/>
          <a:ln>
            <a:noFill/>
          </a:ln>
        </p:spPr>
      </p:pic>
    </p:spTree>
  </p:cSld>
  <p:clrMapOvr>
    <a:masterClrMapping/>
  </p:clrMapOvr>
  <p:transition spd="med" advTm="40517">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3"/>
          <p:cNvSpPr txBox="1">
            <a:spLocks noGrp="1"/>
          </p:cNvSpPr>
          <p:nvPr>
            <p:ph type="title"/>
          </p:nvPr>
        </p:nvSpPr>
        <p:spPr>
          <a:xfrm>
            <a:off x="838200" y="1175700"/>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4400"/>
              <a:t>Inaugural Darahyl Dennis Scholarship Presentation</a:t>
            </a:r>
            <a:br>
              <a:rPr lang="en-US" sz="4400"/>
            </a:br>
            <a:endParaRPr/>
          </a:p>
        </p:txBody>
      </p:sp>
      <p:sp>
        <p:nvSpPr>
          <p:cNvPr id="219" name="Google Shape;219;p23"/>
          <p:cNvSpPr txBox="1">
            <a:spLocks noGrp="1"/>
          </p:cNvSpPr>
          <p:nvPr>
            <p:ph type="body" idx="1"/>
          </p:nvPr>
        </p:nvSpPr>
        <p:spPr>
          <a:xfrm>
            <a:off x="1154125" y="213597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More than one dozen excellent applications </a:t>
            </a:r>
            <a:br>
              <a:rPr lang="en-US"/>
            </a:br>
            <a:endParaRPr/>
          </a:p>
          <a:p>
            <a:pPr marL="228600" lvl="0" indent="-228600" algn="l" rtl="0">
              <a:lnSpc>
                <a:spcPct val="90000"/>
              </a:lnSpc>
              <a:spcBef>
                <a:spcPts val="1000"/>
              </a:spcBef>
              <a:spcAft>
                <a:spcPts val="0"/>
              </a:spcAft>
              <a:buClr>
                <a:schemeClr val="dk1"/>
              </a:buClr>
              <a:buSzPts val="2800"/>
              <a:buChar char="•"/>
            </a:pPr>
            <a:r>
              <a:rPr lang="en-US"/>
              <a:t>Scholarships award criteria:</a:t>
            </a:r>
            <a:endParaRPr/>
          </a:p>
          <a:p>
            <a:pPr marL="685800" lvl="1" indent="-228600" algn="l" rtl="0">
              <a:lnSpc>
                <a:spcPct val="90000"/>
              </a:lnSpc>
              <a:spcBef>
                <a:spcPts val="500"/>
              </a:spcBef>
              <a:spcAft>
                <a:spcPts val="0"/>
              </a:spcAft>
              <a:buClr>
                <a:schemeClr val="dk1"/>
              </a:buClr>
              <a:buSzPts val="2400"/>
              <a:buChar char="•"/>
            </a:pPr>
            <a:r>
              <a:rPr lang="en-US"/>
              <a:t>Academic performance</a:t>
            </a:r>
            <a:endParaRPr/>
          </a:p>
          <a:p>
            <a:pPr marL="685800" lvl="1" indent="-228600" algn="l" rtl="0">
              <a:lnSpc>
                <a:spcPct val="90000"/>
              </a:lnSpc>
              <a:spcBef>
                <a:spcPts val="500"/>
              </a:spcBef>
              <a:spcAft>
                <a:spcPts val="0"/>
              </a:spcAft>
              <a:buClr>
                <a:schemeClr val="dk1"/>
              </a:buClr>
              <a:buSzPts val="2400"/>
              <a:buChar char="•"/>
            </a:pPr>
            <a:r>
              <a:rPr lang="en-US"/>
              <a:t>Environmental field involvement </a:t>
            </a:r>
            <a:endParaRPr/>
          </a:p>
          <a:p>
            <a:pPr marL="685800" lvl="1" indent="-228600" algn="l" rtl="0">
              <a:lnSpc>
                <a:spcPct val="90000"/>
              </a:lnSpc>
              <a:spcBef>
                <a:spcPts val="500"/>
              </a:spcBef>
              <a:spcAft>
                <a:spcPts val="0"/>
              </a:spcAft>
              <a:buClr>
                <a:schemeClr val="dk1"/>
              </a:buClr>
              <a:buSzPts val="2400"/>
              <a:buChar char="•"/>
            </a:pPr>
            <a:r>
              <a:rPr lang="en-US"/>
              <a:t>Involvement in underserved communities</a:t>
            </a:r>
            <a:endParaRPr/>
          </a:p>
          <a:p>
            <a:pPr marL="685800" lvl="1" indent="-228600" algn="l" rtl="0">
              <a:lnSpc>
                <a:spcPct val="90000"/>
              </a:lnSpc>
              <a:spcBef>
                <a:spcPts val="500"/>
              </a:spcBef>
              <a:spcAft>
                <a:spcPts val="0"/>
              </a:spcAft>
              <a:buClr>
                <a:schemeClr val="dk1"/>
              </a:buClr>
              <a:buSzPts val="2400"/>
              <a:buChar char="•"/>
            </a:pPr>
            <a:r>
              <a:rPr lang="en-US"/>
              <a:t>Commitment to environmental career</a:t>
            </a:r>
            <a:endParaRPr/>
          </a:p>
          <a:p>
            <a:pPr marL="685800" lvl="1" indent="-228600" algn="l" rtl="0">
              <a:lnSpc>
                <a:spcPct val="90000"/>
              </a:lnSpc>
              <a:spcBef>
                <a:spcPts val="500"/>
              </a:spcBef>
              <a:spcAft>
                <a:spcPts val="0"/>
              </a:spcAft>
              <a:buClr>
                <a:schemeClr val="dk1"/>
              </a:buClr>
              <a:buSzPts val="2400"/>
              <a:buChar char="•"/>
            </a:pPr>
            <a:r>
              <a:rPr lang="en-US"/>
              <a:t>Alma mater</a:t>
            </a:r>
            <a:endParaRPr/>
          </a:p>
          <a:p>
            <a:pPr marL="685800" lvl="1" indent="-228600" algn="l" rtl="0">
              <a:lnSpc>
                <a:spcPct val="90000"/>
              </a:lnSpc>
              <a:spcBef>
                <a:spcPts val="500"/>
              </a:spcBef>
              <a:spcAft>
                <a:spcPts val="0"/>
              </a:spcAft>
              <a:buClr>
                <a:schemeClr val="dk1"/>
              </a:buClr>
              <a:buSzPts val="2400"/>
              <a:buChar char="•"/>
            </a:pPr>
            <a:r>
              <a:rPr lang="en-US"/>
              <a:t>Extra curricular activities</a:t>
            </a:r>
            <a:endParaRPr/>
          </a:p>
        </p:txBody>
      </p:sp>
      <p:pic>
        <p:nvPicPr>
          <p:cNvPr id="220" name="Google Shape;220;p23"/>
          <p:cNvPicPr preferRelativeResize="0"/>
          <p:nvPr/>
        </p:nvPicPr>
        <p:blipFill rotWithShape="1">
          <a:blip r:embed="rId3">
            <a:alphaModFix/>
          </a:blip>
          <a:srcRect/>
          <a:stretch/>
        </p:blipFill>
        <p:spPr>
          <a:xfrm>
            <a:off x="3809999" y="5407"/>
            <a:ext cx="4572000" cy="1257300"/>
          </a:xfrm>
          <a:prstGeom prst="rect">
            <a:avLst/>
          </a:prstGeom>
          <a:noFill/>
          <a:ln>
            <a:noFill/>
          </a:ln>
        </p:spPr>
      </p:pic>
      <p:pic>
        <p:nvPicPr>
          <p:cNvPr id="221" name="Google Shape;221;p23"/>
          <p:cNvPicPr preferRelativeResize="0"/>
          <p:nvPr/>
        </p:nvPicPr>
        <p:blipFill rotWithShape="1">
          <a:blip r:embed="rId4">
            <a:alphaModFix/>
          </a:blip>
          <a:srcRect/>
          <a:stretch/>
        </p:blipFill>
        <p:spPr>
          <a:xfrm>
            <a:off x="351527" y="5375553"/>
            <a:ext cx="1096123" cy="1257300"/>
          </a:xfrm>
          <a:prstGeom prst="rect">
            <a:avLst/>
          </a:prstGeom>
          <a:noFill/>
          <a:ln>
            <a:noFill/>
          </a:ln>
        </p:spPr>
      </p:pic>
      <p:pic>
        <p:nvPicPr>
          <p:cNvPr id="222" name="Google Shape;222;p23"/>
          <p:cNvPicPr preferRelativeResize="0"/>
          <p:nvPr/>
        </p:nvPicPr>
        <p:blipFill rotWithShape="1">
          <a:blip r:embed="rId5">
            <a:alphaModFix/>
          </a:blip>
          <a:srcRect/>
          <a:stretch/>
        </p:blipFill>
        <p:spPr>
          <a:xfrm>
            <a:off x="10000294" y="5375552"/>
            <a:ext cx="1733886" cy="1096424"/>
          </a:xfrm>
          <a:prstGeom prst="rect">
            <a:avLst/>
          </a:prstGeom>
          <a:noFill/>
          <a:ln>
            <a:noFill/>
          </a:ln>
        </p:spPr>
      </p:pic>
    </p:spTree>
  </p:cSld>
  <p:clrMapOvr>
    <a:masterClrMapping/>
  </p:clrMapOvr>
  <p:transition spd="med" advTm="29185">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xfrm>
            <a:off x="312057" y="35061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a:t>Dana Kahn</a:t>
            </a:r>
            <a:br>
              <a:rPr lang="en-US" sz="3600" b="1"/>
            </a:br>
            <a:r>
              <a:rPr lang="en-US" sz="3600"/>
              <a:t>Emory University Graduate Student</a:t>
            </a:r>
            <a:endParaRPr/>
          </a:p>
        </p:txBody>
      </p:sp>
      <p:pic>
        <p:nvPicPr>
          <p:cNvPr id="228" name="Google Shape;228;p24"/>
          <p:cNvPicPr preferRelativeResize="0"/>
          <p:nvPr/>
        </p:nvPicPr>
        <p:blipFill rotWithShape="1">
          <a:blip r:embed="rId3">
            <a:alphaModFix/>
          </a:blip>
          <a:srcRect/>
          <a:stretch/>
        </p:blipFill>
        <p:spPr>
          <a:xfrm>
            <a:off x="127757" y="5827404"/>
            <a:ext cx="787893" cy="903760"/>
          </a:xfrm>
          <a:prstGeom prst="rect">
            <a:avLst/>
          </a:prstGeom>
          <a:noFill/>
          <a:ln>
            <a:noFill/>
          </a:ln>
        </p:spPr>
      </p:pic>
      <p:sp>
        <p:nvSpPr>
          <p:cNvPr id="229" name="Google Shape;229;p24"/>
          <p:cNvSpPr txBox="1"/>
          <p:nvPr/>
        </p:nvSpPr>
        <p:spPr>
          <a:xfrm>
            <a:off x="312057" y="1311270"/>
            <a:ext cx="6930600" cy="5038500"/>
          </a:xfrm>
          <a:prstGeom prst="rect">
            <a:avLst/>
          </a:prstGeom>
          <a:noFill/>
          <a:ln>
            <a:noFill/>
          </a:ln>
        </p:spPr>
        <p:txBody>
          <a:bodyPr spcFirstLastPara="1" wrap="square" lIns="91425" tIns="45700" rIns="91425" bIns="45700" anchor="ctr" anchorCtr="0">
            <a:normAutofit fontScale="85000" lnSpcReduction="20000"/>
          </a:bodyPr>
          <a:lstStyle/>
          <a:p>
            <a:pPr marL="0" marR="0" lvl="0" indent="0" algn="l" rtl="0">
              <a:lnSpc>
                <a:spcPct val="90000"/>
              </a:lnSpc>
              <a:spcBef>
                <a:spcPts val="0"/>
              </a:spcBef>
              <a:spcAft>
                <a:spcPts val="0"/>
              </a:spcAft>
              <a:buClr>
                <a:schemeClr val="dk1"/>
              </a:buClr>
              <a:buSzPct val="100000"/>
              <a:buFont typeface="Calibri"/>
              <a:buNone/>
            </a:pPr>
            <a:r>
              <a:rPr lang="en-US" sz="2600" b="1">
                <a:solidFill>
                  <a:schemeClr val="dk1"/>
                </a:solidFill>
                <a:latin typeface="Calibri"/>
                <a:ea typeface="Calibri"/>
                <a:cs typeface="Calibri"/>
                <a:sym typeface="Calibri"/>
              </a:rPr>
              <a:t>4.0 Environmental Science and Music major</a:t>
            </a:r>
            <a:endParaRPr/>
          </a:p>
          <a:p>
            <a:pPr marL="0" marR="0" lvl="0" indent="0" algn="l" rtl="0">
              <a:lnSpc>
                <a:spcPct val="90000"/>
              </a:lnSpc>
              <a:spcBef>
                <a:spcPts val="0"/>
              </a:spcBef>
              <a:spcAft>
                <a:spcPts val="0"/>
              </a:spcAft>
              <a:buClr>
                <a:schemeClr val="dk1"/>
              </a:buClr>
              <a:buSzPct val="100000"/>
              <a:buFont typeface="Calibri"/>
              <a:buNone/>
            </a:pPr>
            <a:r>
              <a:rPr lang="en-US" sz="2600" b="1">
                <a:solidFill>
                  <a:schemeClr val="dk1"/>
                </a:solidFill>
                <a:latin typeface="Calibri"/>
                <a:ea typeface="Calibri"/>
                <a:cs typeface="Calibri"/>
                <a:sym typeface="Calibri"/>
              </a:rPr>
              <a:t>Graduating 2025</a:t>
            </a:r>
            <a:endParaRPr/>
          </a:p>
          <a:p>
            <a:pPr marL="0" marR="0" lvl="0" indent="0" algn="l" rtl="0">
              <a:lnSpc>
                <a:spcPct val="90000"/>
              </a:lnSpc>
              <a:spcBef>
                <a:spcPts val="0"/>
              </a:spcBef>
              <a:spcAft>
                <a:spcPts val="0"/>
              </a:spcAft>
              <a:buClr>
                <a:schemeClr val="dk1"/>
              </a:buClr>
              <a:buSzPct val="100000"/>
              <a:buFont typeface="Calibri"/>
              <a:buNone/>
            </a:pPr>
            <a:endParaRPr sz="3600" b="1" i="0" u="none" strike="noStrike">
              <a:solidFill>
                <a:srgbClr val="000000"/>
              </a:solidFill>
              <a:latin typeface="Calibri"/>
              <a:ea typeface="Calibri"/>
              <a:cs typeface="Calibri"/>
              <a:sym typeface="Calibri"/>
            </a:endParaRPr>
          </a:p>
          <a:p>
            <a:pPr marL="342900" marR="0" lvl="0" indent="-342900" algn="l" rtl="0">
              <a:lnSpc>
                <a:spcPct val="90000"/>
              </a:lnSpc>
              <a:spcBef>
                <a:spcPts val="0"/>
              </a:spcBef>
              <a:spcAft>
                <a:spcPts val="0"/>
              </a:spcAft>
              <a:buClr>
                <a:srgbClr val="000000"/>
              </a:buClr>
              <a:buSzPct val="100000"/>
              <a:buFont typeface="Arial"/>
              <a:buChar char="•"/>
            </a:pPr>
            <a:r>
              <a:rPr lang="en-US" sz="2100">
                <a:solidFill>
                  <a:srgbClr val="000000"/>
                </a:solidFill>
                <a:latin typeface="Calibri"/>
                <a:ea typeface="Calibri"/>
                <a:cs typeface="Calibri"/>
                <a:sym typeface="Calibri"/>
              </a:rPr>
              <a:t>S</a:t>
            </a:r>
            <a:r>
              <a:rPr lang="en-US" sz="2100" i="0" u="none" strike="noStrike">
                <a:solidFill>
                  <a:srgbClr val="000000"/>
                </a:solidFill>
                <a:latin typeface="Calibri"/>
                <a:ea typeface="Calibri"/>
                <a:cs typeface="Calibri"/>
                <a:sym typeface="Calibri"/>
              </a:rPr>
              <a:t>ince eighth grade, Dana has wanted to study climate change and make a meaningful impact on our Earth and society. After graduation aspires to pursue a career as an environmental scientist or sustainability specialist who helps businesses and governments reach their environmental objectives, comply to environmental policies, and conserve Earth’s resources.</a:t>
            </a:r>
            <a:endParaRPr/>
          </a:p>
          <a:p>
            <a:pPr marL="342900" marR="0" lvl="0" indent="-342900" algn="l" rtl="0">
              <a:lnSpc>
                <a:spcPct val="90000"/>
              </a:lnSpc>
              <a:spcBef>
                <a:spcPts val="0"/>
              </a:spcBef>
              <a:spcAft>
                <a:spcPts val="0"/>
              </a:spcAft>
              <a:buClr>
                <a:srgbClr val="000000"/>
              </a:buClr>
              <a:buSzPct val="100000"/>
              <a:buFont typeface="Arial"/>
              <a:buChar char="•"/>
            </a:pPr>
            <a:r>
              <a:rPr lang="en-US" sz="2100" i="0" u="none" strike="noStrike">
                <a:solidFill>
                  <a:srgbClr val="000000"/>
                </a:solidFill>
                <a:latin typeface="Calibri"/>
                <a:ea typeface="Calibri"/>
                <a:cs typeface="Calibri"/>
                <a:sym typeface="Calibri"/>
              </a:rPr>
              <a:t>As a master’s student, Dana studies the biogeochemical methane cycle and create digital maps based on a long-term research forest called Howland Research Forest in Maine.</a:t>
            </a:r>
            <a:endParaRPr/>
          </a:p>
          <a:p>
            <a:pPr marL="342900" marR="0" lvl="0" indent="-342900" algn="l" rtl="0">
              <a:lnSpc>
                <a:spcPct val="90000"/>
              </a:lnSpc>
              <a:spcBef>
                <a:spcPts val="0"/>
              </a:spcBef>
              <a:spcAft>
                <a:spcPts val="0"/>
              </a:spcAft>
              <a:buClr>
                <a:srgbClr val="000000"/>
              </a:buClr>
              <a:buSzPct val="100000"/>
              <a:buFont typeface="Arial"/>
              <a:buChar char="•"/>
            </a:pPr>
            <a:r>
              <a:rPr lang="en-US" sz="2100" i="0" u="none" strike="noStrike">
                <a:solidFill>
                  <a:srgbClr val="000000"/>
                </a:solidFill>
                <a:latin typeface="Calibri"/>
                <a:ea typeface="Calibri"/>
                <a:cs typeface="Calibri"/>
                <a:sym typeface="Calibri"/>
              </a:rPr>
              <a:t>Also </a:t>
            </a:r>
            <a:r>
              <a:rPr lang="en-US" sz="2100">
                <a:solidFill>
                  <a:srgbClr val="000000"/>
                </a:solidFill>
                <a:latin typeface="Calibri"/>
                <a:ea typeface="Calibri"/>
                <a:cs typeface="Calibri"/>
                <a:sym typeface="Calibri"/>
              </a:rPr>
              <a:t>works with the Emory Center for Digital Scholarship as a geospatial assistant, helping develop the digital Georgia Coast Atlas, where we explore the geographical, ecological, and historical dimensions of Georgia’s coast. </a:t>
            </a:r>
            <a:endParaRPr/>
          </a:p>
          <a:p>
            <a:pPr marL="342900" marR="0" lvl="0" indent="-342900" algn="l" rtl="0">
              <a:lnSpc>
                <a:spcPct val="90000"/>
              </a:lnSpc>
              <a:spcBef>
                <a:spcPts val="0"/>
              </a:spcBef>
              <a:spcAft>
                <a:spcPts val="0"/>
              </a:spcAft>
              <a:buClr>
                <a:srgbClr val="000000"/>
              </a:buClr>
              <a:buSzPct val="100000"/>
              <a:buFont typeface="Arial"/>
              <a:buChar char="•"/>
            </a:pPr>
            <a:r>
              <a:rPr lang="en-US" sz="2100">
                <a:solidFill>
                  <a:srgbClr val="000000"/>
                </a:solidFill>
                <a:latin typeface="Calibri"/>
                <a:ea typeface="Calibri"/>
                <a:cs typeface="Calibri"/>
                <a:sym typeface="Calibri"/>
              </a:rPr>
              <a:t>Recently completed her second fellowship, a 7-month environmental justice training with the Partnership for Southern Equity (PSE) as a Just Energy Academy member.</a:t>
            </a:r>
            <a:br>
              <a:rPr lang="en-US" sz="2100">
                <a:solidFill>
                  <a:srgbClr val="000000"/>
                </a:solidFill>
                <a:latin typeface="Calibri"/>
                <a:ea typeface="Calibri"/>
                <a:cs typeface="Calibri"/>
                <a:sym typeface="Calibri"/>
              </a:rPr>
            </a:br>
            <a:endParaRPr sz="210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3600" b="1">
                <a:solidFill>
                  <a:schemeClr val="dk1"/>
                </a:solidFill>
                <a:latin typeface="Calibri"/>
                <a:ea typeface="Calibri"/>
                <a:cs typeface="Calibri"/>
                <a:sym typeface="Calibri"/>
              </a:rPr>
              <a:t> </a:t>
            </a:r>
            <a:endParaRPr sz="3600">
              <a:solidFill>
                <a:schemeClr val="dk1"/>
              </a:solidFill>
              <a:latin typeface="Calibri"/>
              <a:ea typeface="Calibri"/>
              <a:cs typeface="Calibri"/>
              <a:sym typeface="Calibri"/>
            </a:endParaRPr>
          </a:p>
        </p:txBody>
      </p:sp>
      <p:pic>
        <p:nvPicPr>
          <p:cNvPr id="230" name="Google Shape;230;p24"/>
          <p:cNvPicPr preferRelativeResize="0"/>
          <p:nvPr/>
        </p:nvPicPr>
        <p:blipFill rotWithShape="1">
          <a:blip r:embed="rId4">
            <a:alphaModFix/>
          </a:blip>
          <a:srcRect l="7123" t="11432" r="4658"/>
          <a:stretch/>
        </p:blipFill>
        <p:spPr>
          <a:xfrm>
            <a:off x="7242629" y="0"/>
            <a:ext cx="4949371" cy="68913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5"/>
          <p:cNvSpPr txBox="1">
            <a:spLocks noGrp="1"/>
          </p:cNvSpPr>
          <p:nvPr>
            <p:ph type="title"/>
          </p:nvPr>
        </p:nvSpPr>
        <p:spPr>
          <a:xfrm>
            <a:off x="312057" y="35061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a:t>Shelley Le</a:t>
            </a:r>
            <a:br>
              <a:rPr lang="en-US" sz="3600" b="1"/>
            </a:br>
            <a:r>
              <a:rPr lang="en-US" sz="3600"/>
              <a:t>Columbus State Student</a:t>
            </a:r>
            <a:endParaRPr/>
          </a:p>
        </p:txBody>
      </p:sp>
      <p:pic>
        <p:nvPicPr>
          <p:cNvPr id="236" name="Google Shape;236;p25"/>
          <p:cNvPicPr preferRelativeResize="0">
            <a:picLocks noGrp="1"/>
          </p:cNvPicPr>
          <p:nvPr>
            <p:ph type="body" idx="1"/>
          </p:nvPr>
        </p:nvPicPr>
        <p:blipFill rotWithShape="1">
          <a:blip r:embed="rId3">
            <a:alphaModFix/>
          </a:blip>
          <a:srcRect/>
          <a:stretch/>
        </p:blipFill>
        <p:spPr>
          <a:xfrm>
            <a:off x="5573486" y="0"/>
            <a:ext cx="6618514" cy="6858000"/>
          </a:xfrm>
          <a:prstGeom prst="rect">
            <a:avLst/>
          </a:prstGeom>
          <a:noFill/>
          <a:ln>
            <a:noFill/>
          </a:ln>
        </p:spPr>
      </p:pic>
      <p:pic>
        <p:nvPicPr>
          <p:cNvPr id="237" name="Google Shape;237;p25"/>
          <p:cNvPicPr preferRelativeResize="0"/>
          <p:nvPr/>
        </p:nvPicPr>
        <p:blipFill rotWithShape="1">
          <a:blip r:embed="rId4">
            <a:alphaModFix/>
          </a:blip>
          <a:srcRect/>
          <a:stretch/>
        </p:blipFill>
        <p:spPr>
          <a:xfrm>
            <a:off x="312057" y="5573803"/>
            <a:ext cx="1741714" cy="1101378"/>
          </a:xfrm>
          <a:prstGeom prst="rect">
            <a:avLst/>
          </a:prstGeom>
          <a:noFill/>
          <a:ln>
            <a:noFill/>
          </a:ln>
        </p:spPr>
      </p:pic>
      <p:sp>
        <p:nvSpPr>
          <p:cNvPr id="238" name="Google Shape;238;p25"/>
          <p:cNvSpPr txBox="1"/>
          <p:nvPr/>
        </p:nvSpPr>
        <p:spPr>
          <a:xfrm>
            <a:off x="312057" y="1535045"/>
            <a:ext cx="4971143" cy="5038537"/>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chemeClr val="dk1"/>
              </a:buClr>
              <a:buSzPct val="100000"/>
              <a:buFont typeface="Calibri"/>
              <a:buNone/>
            </a:pPr>
            <a:r>
              <a:rPr lang="en-US" sz="2600" b="1">
                <a:solidFill>
                  <a:schemeClr val="dk1"/>
                </a:solidFill>
                <a:latin typeface="Calibri"/>
                <a:ea typeface="Calibri"/>
                <a:cs typeface="Calibri"/>
                <a:sym typeface="Calibri"/>
              </a:rPr>
              <a:t>4.0 Biology major</a:t>
            </a:r>
            <a:endParaRPr/>
          </a:p>
          <a:p>
            <a:pPr marL="0" marR="0" lvl="0" indent="0" algn="l" rtl="0">
              <a:lnSpc>
                <a:spcPct val="90000"/>
              </a:lnSpc>
              <a:spcBef>
                <a:spcPts val="0"/>
              </a:spcBef>
              <a:spcAft>
                <a:spcPts val="0"/>
              </a:spcAft>
              <a:buClr>
                <a:schemeClr val="dk1"/>
              </a:buClr>
              <a:buSzPct val="100000"/>
              <a:buFont typeface="Calibri"/>
              <a:buNone/>
            </a:pPr>
            <a:r>
              <a:rPr lang="en-US" sz="2600" b="1">
                <a:solidFill>
                  <a:schemeClr val="dk1"/>
                </a:solidFill>
                <a:latin typeface="Calibri"/>
                <a:ea typeface="Calibri"/>
                <a:cs typeface="Calibri"/>
                <a:sym typeface="Calibri"/>
              </a:rPr>
              <a:t>Graduating 2025</a:t>
            </a:r>
            <a:endParaRPr/>
          </a:p>
          <a:p>
            <a:pPr marL="0" marR="0" lvl="0" indent="0" algn="l" rtl="0">
              <a:lnSpc>
                <a:spcPct val="90000"/>
              </a:lnSpc>
              <a:spcBef>
                <a:spcPts val="0"/>
              </a:spcBef>
              <a:spcAft>
                <a:spcPts val="0"/>
              </a:spcAft>
              <a:buClr>
                <a:schemeClr val="dk1"/>
              </a:buClr>
              <a:buSzPct val="100000"/>
              <a:buFont typeface="Calibri"/>
              <a:buNone/>
            </a:pPr>
            <a:endParaRPr sz="3600" b="1" i="0" u="none" strike="noStrike">
              <a:solidFill>
                <a:srgbClr val="000000"/>
              </a:solidFill>
              <a:latin typeface="Calibri"/>
              <a:ea typeface="Calibri"/>
              <a:cs typeface="Calibri"/>
              <a:sym typeface="Calibri"/>
            </a:endParaRPr>
          </a:p>
          <a:p>
            <a:pPr marL="342900" marR="0" lvl="0" indent="-342931" algn="l" rtl="0">
              <a:lnSpc>
                <a:spcPct val="90000"/>
              </a:lnSpc>
              <a:spcBef>
                <a:spcPts val="0"/>
              </a:spcBef>
              <a:spcAft>
                <a:spcPts val="0"/>
              </a:spcAft>
              <a:buClr>
                <a:srgbClr val="000000"/>
              </a:buClr>
              <a:buSzPct val="100000"/>
              <a:buFont typeface="Arial"/>
              <a:buChar char="•"/>
            </a:pPr>
            <a:r>
              <a:rPr lang="en-US" sz="2100" i="0" u="none" strike="noStrike">
                <a:solidFill>
                  <a:srgbClr val="000000"/>
                </a:solidFill>
                <a:latin typeface="Calibri"/>
                <a:ea typeface="Calibri"/>
                <a:cs typeface="Calibri"/>
                <a:sym typeface="Calibri"/>
              </a:rPr>
              <a:t>Interested in protecting and restoring impaired ecosystems within the Columbus, GA and Phenix City, AL regions.</a:t>
            </a:r>
            <a:endParaRPr/>
          </a:p>
          <a:p>
            <a:pPr marL="342900" marR="0" lvl="0" indent="-342931" algn="l" rtl="0">
              <a:lnSpc>
                <a:spcPct val="90000"/>
              </a:lnSpc>
              <a:spcBef>
                <a:spcPts val="0"/>
              </a:spcBef>
              <a:spcAft>
                <a:spcPts val="0"/>
              </a:spcAft>
              <a:buClr>
                <a:srgbClr val="000000"/>
              </a:buClr>
              <a:buSzPct val="100000"/>
              <a:buFont typeface="Arial"/>
              <a:buChar char="•"/>
            </a:pPr>
            <a:r>
              <a:rPr lang="en-US" sz="2100" i="0" u="none" strike="noStrike">
                <a:solidFill>
                  <a:srgbClr val="000000"/>
                </a:solidFill>
                <a:latin typeface="Calibri"/>
                <a:ea typeface="Calibri"/>
                <a:cs typeface="Calibri"/>
                <a:sym typeface="Calibri"/>
              </a:rPr>
              <a:t>Actively involved with research that uses microbiological techniques and molecular methods to identify sources of </a:t>
            </a:r>
            <a:r>
              <a:rPr lang="en-US" sz="2100" i="1" u="none" strike="noStrike">
                <a:solidFill>
                  <a:srgbClr val="000000"/>
                </a:solidFill>
                <a:latin typeface="Calibri"/>
                <a:ea typeface="Calibri"/>
                <a:cs typeface="Calibri"/>
                <a:sym typeface="Calibri"/>
              </a:rPr>
              <a:t>E. coli</a:t>
            </a:r>
            <a:r>
              <a:rPr lang="en-US" sz="2100" i="0" u="none" strike="noStrike">
                <a:solidFill>
                  <a:srgbClr val="000000"/>
                </a:solidFill>
                <a:latin typeface="Calibri"/>
                <a:ea typeface="Calibri"/>
                <a:cs typeface="Calibri"/>
                <a:sym typeface="Calibri"/>
              </a:rPr>
              <a:t> contamination in the waterways surrounding the Chattahoochee River to differentiate between human and animal origin of contamination. This research aims to develop remediation strategies to improve the water quality and protect public health. </a:t>
            </a:r>
            <a:endParaRPr sz="19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br>
              <a:rPr lang="en-US" sz="1400">
                <a:solidFill>
                  <a:schemeClr val="dk1"/>
                </a:solidFill>
                <a:latin typeface="Calibri"/>
                <a:ea typeface="Calibri"/>
                <a:cs typeface="Calibri"/>
                <a:sym typeface="Calibri"/>
              </a:rPr>
            </a:br>
            <a:endParaRPr sz="3600" b="1">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3600" b="1">
                <a:solidFill>
                  <a:schemeClr val="dk1"/>
                </a:solidFill>
                <a:latin typeface="Calibri"/>
                <a:ea typeface="Calibri"/>
                <a:cs typeface="Calibri"/>
                <a:sym typeface="Calibri"/>
              </a:rPr>
              <a:t> </a:t>
            </a:r>
            <a:endParaRPr sz="36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6"/>
          <p:cNvSpPr txBox="1">
            <a:spLocks noGrp="1"/>
          </p:cNvSpPr>
          <p:nvPr>
            <p:ph type="title"/>
          </p:nvPr>
        </p:nvSpPr>
        <p:spPr>
          <a:xfrm>
            <a:off x="1533150" y="2326475"/>
            <a:ext cx="9125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500" b="1">
                <a:latin typeface="Pinyon Script"/>
                <a:ea typeface="Pinyon Script"/>
                <a:cs typeface="Pinyon Script"/>
                <a:sym typeface="Pinyon Script"/>
              </a:rPr>
              <a:t>Congratulations Dana and Shelley!</a:t>
            </a:r>
            <a:endParaRPr sz="5500" b="1">
              <a:latin typeface="Pinyon Script"/>
              <a:ea typeface="Pinyon Script"/>
              <a:cs typeface="Pinyon Script"/>
              <a:sym typeface="Pinyon Script"/>
            </a:endParaRPr>
          </a:p>
        </p:txBody>
      </p:sp>
      <p:pic>
        <p:nvPicPr>
          <p:cNvPr id="244" name="Google Shape;244;p26"/>
          <p:cNvPicPr preferRelativeResize="0"/>
          <p:nvPr/>
        </p:nvPicPr>
        <p:blipFill rotWithShape="1">
          <a:blip r:embed="rId3">
            <a:alphaModFix/>
          </a:blip>
          <a:srcRect/>
          <a:stretch/>
        </p:blipFill>
        <p:spPr>
          <a:xfrm>
            <a:off x="3809999" y="81607"/>
            <a:ext cx="4572000" cy="1257300"/>
          </a:xfrm>
          <a:prstGeom prst="rect">
            <a:avLst/>
          </a:prstGeom>
          <a:noFill/>
          <a:ln>
            <a:noFill/>
          </a:ln>
        </p:spPr>
      </p:pic>
      <p:pic>
        <p:nvPicPr>
          <p:cNvPr id="245" name="Google Shape;245;p26"/>
          <p:cNvPicPr preferRelativeResize="0"/>
          <p:nvPr/>
        </p:nvPicPr>
        <p:blipFill rotWithShape="1">
          <a:blip r:embed="rId4">
            <a:alphaModFix/>
          </a:blip>
          <a:srcRect/>
          <a:stretch/>
        </p:blipFill>
        <p:spPr>
          <a:xfrm>
            <a:off x="2154880" y="4694841"/>
            <a:ext cx="1655119" cy="1898519"/>
          </a:xfrm>
          <a:prstGeom prst="rect">
            <a:avLst/>
          </a:prstGeom>
          <a:noFill/>
          <a:ln>
            <a:noFill/>
          </a:ln>
        </p:spPr>
      </p:pic>
      <p:pic>
        <p:nvPicPr>
          <p:cNvPr id="246" name="Google Shape;246;p26"/>
          <p:cNvPicPr preferRelativeResize="0"/>
          <p:nvPr/>
        </p:nvPicPr>
        <p:blipFill rotWithShape="1">
          <a:blip r:embed="rId5">
            <a:alphaModFix/>
          </a:blip>
          <a:srcRect/>
          <a:stretch/>
        </p:blipFill>
        <p:spPr>
          <a:xfrm>
            <a:off x="7272919" y="4816219"/>
            <a:ext cx="2618416" cy="16557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a:stretch/>
        </p:blipFill>
        <p:spPr>
          <a:xfrm>
            <a:off x="1464275" y="86499"/>
            <a:ext cx="9263449" cy="6681832"/>
          </a:xfrm>
          <a:prstGeom prst="rect">
            <a:avLst/>
          </a:prstGeom>
          <a:noFill/>
          <a:ln>
            <a:noFill/>
          </a:ln>
        </p:spPr>
      </p:pic>
    </p:spTree>
  </p:cSld>
  <p:clrMapOvr>
    <a:masterClrMapping/>
  </p:clrMapOvr>
  <p:transition spd="med" advTm="26913">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0"/>
        <p:cNvGrpSpPr/>
        <p:nvPr/>
      </p:nvGrpSpPr>
      <p:grpSpPr>
        <a:xfrm>
          <a:off x="0" y="0"/>
          <a:ext cx="0" cy="0"/>
          <a:chOff x="0" y="0"/>
          <a:chExt cx="0" cy="0"/>
        </a:xfrm>
      </p:grpSpPr>
      <p:pic>
        <p:nvPicPr>
          <p:cNvPr id="111" name="Google Shape;111;p4"/>
          <p:cNvPicPr preferRelativeResize="0"/>
          <p:nvPr/>
        </p:nvPicPr>
        <p:blipFill rotWithShape="1">
          <a:blip r:embed="rId3">
            <a:alphaModFix/>
          </a:blip>
          <a:srcRect l="12722" r="23351"/>
          <a:stretch/>
        </p:blipFill>
        <p:spPr>
          <a:xfrm>
            <a:off x="7619560" y="835131"/>
            <a:ext cx="4572439" cy="5560177"/>
          </a:xfrm>
          <a:prstGeom prst="rect">
            <a:avLst/>
          </a:prstGeom>
          <a:noFill/>
          <a:ln>
            <a:noFill/>
          </a:ln>
        </p:spPr>
      </p:pic>
      <p:pic>
        <p:nvPicPr>
          <p:cNvPr id="112" name="Google Shape;112;p4"/>
          <p:cNvPicPr preferRelativeResize="0"/>
          <p:nvPr/>
        </p:nvPicPr>
        <p:blipFill rotWithShape="1">
          <a:blip r:embed="rId4">
            <a:alphaModFix/>
          </a:blip>
          <a:srcRect l="4087"/>
          <a:stretch/>
        </p:blipFill>
        <p:spPr>
          <a:xfrm>
            <a:off x="1" y="835132"/>
            <a:ext cx="3944264" cy="5560177"/>
          </a:xfrm>
          <a:prstGeom prst="rect">
            <a:avLst/>
          </a:prstGeom>
          <a:noFill/>
          <a:ln>
            <a:noFill/>
          </a:ln>
        </p:spPr>
      </p:pic>
      <p:pic>
        <p:nvPicPr>
          <p:cNvPr id="113" name="Google Shape;113;p4"/>
          <p:cNvPicPr preferRelativeResize="0"/>
          <p:nvPr/>
        </p:nvPicPr>
        <p:blipFill rotWithShape="1">
          <a:blip r:embed="rId5">
            <a:alphaModFix/>
          </a:blip>
          <a:srcRect l="11762" r="14369"/>
          <a:stretch/>
        </p:blipFill>
        <p:spPr>
          <a:xfrm>
            <a:off x="3944265" y="835129"/>
            <a:ext cx="3944264" cy="5560179"/>
          </a:xfrm>
          <a:prstGeom prst="rect">
            <a:avLst/>
          </a:prstGeom>
          <a:noFill/>
          <a:ln>
            <a:noFill/>
          </a:ln>
        </p:spPr>
      </p:pic>
    </p:spTree>
  </p:cSld>
  <p:clrMapOvr>
    <a:masterClrMapping/>
  </p:clrMapOvr>
  <p:transition spd="med" advTm="2908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7"/>
        <p:cNvGrpSpPr/>
        <p:nvPr/>
      </p:nvGrpSpPr>
      <p:grpSpPr>
        <a:xfrm>
          <a:off x="0" y="0"/>
          <a:ext cx="0" cy="0"/>
          <a:chOff x="0" y="0"/>
          <a:chExt cx="0" cy="0"/>
        </a:xfrm>
      </p:grpSpPr>
      <p:pic>
        <p:nvPicPr>
          <p:cNvPr id="118" name="Google Shape;118;p5"/>
          <p:cNvPicPr preferRelativeResize="0"/>
          <p:nvPr/>
        </p:nvPicPr>
        <p:blipFill rotWithShape="1">
          <a:blip r:embed="rId3">
            <a:alphaModFix/>
          </a:blip>
          <a:srcRect/>
          <a:stretch/>
        </p:blipFill>
        <p:spPr>
          <a:xfrm>
            <a:off x="2710405" y="0"/>
            <a:ext cx="6771190" cy="6858000"/>
          </a:xfrm>
          <a:prstGeom prst="rect">
            <a:avLst/>
          </a:prstGeom>
          <a:noFill/>
          <a:ln>
            <a:noFill/>
          </a:ln>
        </p:spPr>
      </p:pic>
    </p:spTree>
  </p:cSld>
  <p:clrMapOvr>
    <a:masterClrMapping/>
  </p:clrMapOvr>
  <p:transition spd="med" advTm="25328">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2"/>
        <p:cNvGrpSpPr/>
        <p:nvPr/>
      </p:nvGrpSpPr>
      <p:grpSpPr>
        <a:xfrm>
          <a:off x="0" y="0"/>
          <a:ext cx="0" cy="0"/>
          <a:chOff x="0" y="0"/>
          <a:chExt cx="0" cy="0"/>
        </a:xfrm>
      </p:grpSpPr>
      <p:pic>
        <p:nvPicPr>
          <p:cNvPr id="123" name="Google Shape;123;p6"/>
          <p:cNvPicPr preferRelativeResize="0"/>
          <p:nvPr/>
        </p:nvPicPr>
        <p:blipFill rotWithShape="1">
          <a:blip r:embed="rId3">
            <a:alphaModFix/>
          </a:blip>
          <a:srcRect/>
          <a:stretch/>
        </p:blipFill>
        <p:spPr>
          <a:xfrm>
            <a:off x="1800225" y="0"/>
            <a:ext cx="8591550" cy="6858000"/>
          </a:xfrm>
          <a:prstGeom prst="rect">
            <a:avLst/>
          </a:prstGeom>
          <a:noFill/>
          <a:ln>
            <a:noFill/>
          </a:ln>
        </p:spPr>
      </p:pic>
    </p:spTree>
  </p:cSld>
  <p:clrMapOvr>
    <a:masterClrMapping/>
  </p:clrMapOvr>
  <p:transition spd="med" advTm="37059">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7"/>
        <p:cNvGrpSpPr/>
        <p:nvPr/>
      </p:nvGrpSpPr>
      <p:grpSpPr>
        <a:xfrm>
          <a:off x="0" y="0"/>
          <a:ext cx="0" cy="0"/>
          <a:chOff x="0" y="0"/>
          <a:chExt cx="0" cy="0"/>
        </a:xfrm>
      </p:grpSpPr>
      <p:pic>
        <p:nvPicPr>
          <p:cNvPr id="128" name="Google Shape;128;p7"/>
          <p:cNvPicPr preferRelativeResize="0"/>
          <p:nvPr/>
        </p:nvPicPr>
        <p:blipFill rotWithShape="1">
          <a:blip r:embed="rId3">
            <a:alphaModFix/>
          </a:blip>
          <a:srcRect/>
          <a:stretch/>
        </p:blipFill>
        <p:spPr>
          <a:xfrm>
            <a:off x="2914484" y="0"/>
            <a:ext cx="6363031" cy="6858000"/>
          </a:xfrm>
          <a:prstGeom prst="rect">
            <a:avLst/>
          </a:prstGeom>
          <a:noFill/>
          <a:ln>
            <a:noFill/>
          </a:ln>
        </p:spPr>
      </p:pic>
    </p:spTree>
  </p:cSld>
  <p:clrMapOvr>
    <a:masterClrMapping/>
  </p:clrMapOvr>
  <p:transition spd="med" advTm="15264">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2"/>
        <p:cNvGrpSpPr/>
        <p:nvPr/>
      </p:nvGrpSpPr>
      <p:grpSpPr>
        <a:xfrm>
          <a:off x="0" y="0"/>
          <a:ext cx="0" cy="0"/>
          <a:chOff x="0" y="0"/>
          <a:chExt cx="0" cy="0"/>
        </a:xfrm>
      </p:grpSpPr>
      <p:pic>
        <p:nvPicPr>
          <p:cNvPr id="133" name="Google Shape;133;p8"/>
          <p:cNvPicPr preferRelativeResize="0"/>
          <p:nvPr/>
        </p:nvPicPr>
        <p:blipFill rotWithShape="1">
          <a:blip r:embed="rId3">
            <a:alphaModFix/>
          </a:blip>
          <a:srcRect l="29775" r="18997"/>
          <a:stretch/>
        </p:blipFill>
        <p:spPr>
          <a:xfrm>
            <a:off x="0" y="219074"/>
            <a:ext cx="4595004" cy="6408057"/>
          </a:xfrm>
          <a:prstGeom prst="rect">
            <a:avLst/>
          </a:prstGeom>
          <a:noFill/>
          <a:ln>
            <a:noFill/>
          </a:ln>
        </p:spPr>
      </p:pic>
      <p:pic>
        <p:nvPicPr>
          <p:cNvPr id="134" name="Google Shape;134;p8"/>
          <p:cNvPicPr preferRelativeResize="0"/>
          <p:nvPr/>
        </p:nvPicPr>
        <p:blipFill rotWithShape="1">
          <a:blip r:embed="rId4">
            <a:alphaModFix/>
          </a:blip>
          <a:srcRect/>
          <a:stretch/>
        </p:blipFill>
        <p:spPr>
          <a:xfrm>
            <a:off x="-8652583" y="-933971"/>
            <a:ext cx="2427769" cy="4357075"/>
          </a:xfrm>
          <a:prstGeom prst="rect">
            <a:avLst/>
          </a:prstGeom>
          <a:noFill/>
          <a:ln>
            <a:noFill/>
          </a:ln>
        </p:spPr>
      </p:pic>
      <p:pic>
        <p:nvPicPr>
          <p:cNvPr id="135" name="Google Shape;135;p8"/>
          <p:cNvPicPr preferRelativeResize="0"/>
          <p:nvPr/>
        </p:nvPicPr>
        <p:blipFill rotWithShape="1">
          <a:blip r:embed="rId5">
            <a:alphaModFix/>
          </a:blip>
          <a:srcRect l="16811" r="21456"/>
          <a:stretch/>
        </p:blipFill>
        <p:spPr>
          <a:xfrm>
            <a:off x="8165421" y="219075"/>
            <a:ext cx="4026580" cy="6408057"/>
          </a:xfrm>
          <a:prstGeom prst="rect">
            <a:avLst/>
          </a:prstGeom>
          <a:noFill/>
          <a:ln>
            <a:noFill/>
          </a:ln>
        </p:spPr>
      </p:pic>
      <p:pic>
        <p:nvPicPr>
          <p:cNvPr id="136" name="Google Shape;136;p8"/>
          <p:cNvPicPr preferRelativeResize="0"/>
          <p:nvPr/>
        </p:nvPicPr>
        <p:blipFill rotWithShape="1">
          <a:blip r:embed="rId4">
            <a:alphaModFix/>
          </a:blip>
          <a:srcRect/>
          <a:stretch/>
        </p:blipFill>
        <p:spPr>
          <a:xfrm>
            <a:off x="4595004" y="219075"/>
            <a:ext cx="3570416" cy="6408057"/>
          </a:xfrm>
          <a:prstGeom prst="rect">
            <a:avLst/>
          </a:prstGeom>
          <a:noFill/>
          <a:ln>
            <a:noFill/>
          </a:ln>
        </p:spPr>
      </p:pic>
    </p:spTree>
  </p:cSld>
  <p:clrMapOvr>
    <a:masterClrMapping/>
  </p:clrMapOvr>
  <p:transition spd="med" advTm="14814">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0"/>
        <p:cNvGrpSpPr/>
        <p:nvPr/>
      </p:nvGrpSpPr>
      <p:grpSpPr>
        <a:xfrm>
          <a:off x="0" y="0"/>
          <a:ext cx="0" cy="0"/>
          <a:chOff x="0" y="0"/>
          <a:chExt cx="0" cy="0"/>
        </a:xfrm>
      </p:grpSpPr>
      <p:pic>
        <p:nvPicPr>
          <p:cNvPr id="141" name="Google Shape;141;p9"/>
          <p:cNvPicPr preferRelativeResize="0"/>
          <p:nvPr/>
        </p:nvPicPr>
        <p:blipFill rotWithShape="1">
          <a:blip r:embed="rId3">
            <a:alphaModFix/>
          </a:blip>
          <a:srcRect/>
          <a:stretch/>
        </p:blipFill>
        <p:spPr>
          <a:xfrm>
            <a:off x="1371600" y="0"/>
            <a:ext cx="9448800" cy="6869128"/>
          </a:xfrm>
          <a:prstGeom prst="rect">
            <a:avLst/>
          </a:prstGeom>
          <a:noFill/>
          <a:ln>
            <a:noFill/>
          </a:ln>
        </p:spPr>
      </p:pic>
    </p:spTree>
  </p:cSld>
  <p:clrMapOvr>
    <a:masterClrMapping/>
  </p:clrMapOvr>
  <p:transition spd="med" advTm="15101">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340</Words>
  <Application>Microsoft Macintosh PowerPoint</Application>
  <PresentationFormat>Widescreen</PresentationFormat>
  <Paragraphs>39</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Pinyon Script</vt:lpstr>
      <vt:lpstr>Calibri</vt:lpstr>
      <vt:lpstr>Office Theme</vt:lpstr>
      <vt:lpstr>Inaugural Darahyl Dennis Scholarship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Inaugural Darahyl Dennis Scholarship Presentation </vt:lpstr>
      <vt:lpstr>Dana Kahn Emory University Graduate Student</vt:lpstr>
      <vt:lpstr>Shelley Le Columbus State Student</vt:lpstr>
      <vt:lpstr>Congratulations Dana and Shelley!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Inaugural Darahyl Dennis Scholarship </dc:title>
  <dc:creator>Jennifer Jezyk</dc:creator>
  <cp:lastModifiedBy>Jennifer Jezyk</cp:lastModifiedBy>
  <cp:revision>1</cp:revision>
  <dcterms:created xsi:type="dcterms:W3CDTF">2025-03-21T13:05:14Z</dcterms:created>
  <dcterms:modified xsi:type="dcterms:W3CDTF">2025-04-09T15:31:49Z</dcterms:modified>
</cp:coreProperties>
</file>