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9"/>
  </p:sldMasterIdLst>
  <p:notesMasterIdLst>
    <p:notesMasterId r:id="rId19"/>
  </p:notesMasterIdLst>
  <p:sldIdLst>
    <p:sldId id="257" r:id="rId10"/>
    <p:sldId id="546" r:id="rId11"/>
    <p:sldId id="751" r:id="rId12"/>
    <p:sldId id="743" r:id="rId13"/>
    <p:sldId id="549" r:id="rId14"/>
    <p:sldId id="727" r:id="rId15"/>
    <p:sldId id="752" r:id="rId16"/>
    <p:sldId id="753" r:id="rId17"/>
    <p:sldId id="750" r:id="rId18"/>
  </p:sldIdLst>
  <p:sldSz cx="12192000" cy="6858000"/>
  <p:notesSz cx="7315200" cy="9601200"/>
  <p:custDataLst>
    <p:custData r:id="rId4"/>
    <p:custData r:id="rId2"/>
    <p:custData r:id="rId5"/>
    <p:custData r:id="rId3"/>
    <p:custData r:id="rId6"/>
    <p:custData r:id="rId7"/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5CA"/>
    <a:srgbClr val="82C341"/>
    <a:srgbClr val="1BA1B7"/>
    <a:srgbClr val="0C4751"/>
    <a:srgbClr val="EC232A"/>
    <a:srgbClr val="1C6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pos="384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6A65F-2004-45C5-ADB7-7F9960127D1B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C4FF-1250-48C0-9B20-77C7E62AA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7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6C388-636A-4AFC-B221-C31B4E2E33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6C388-636A-4AFC-B221-C31B4E2E33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2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6C388-636A-4AFC-B221-C31B4E2E33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1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6C388-636A-4AFC-B221-C31B4E2E33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6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6C388-636A-4AFC-B221-C31B4E2E33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2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6C388-636A-4AFC-B221-C31B4E2E33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7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6C388-636A-4AFC-B221-C31B4E2E33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8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BD2DA-77A2-1097-9EAD-EFAE6504E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713045" cy="6154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BE6D2-3D77-ED5D-BF65-3EA854B2B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08" y="1263191"/>
            <a:ext cx="1492988" cy="324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D944C-5959-4297-973F-35ECC82BDE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08" y="1262208"/>
            <a:ext cx="1492988" cy="32547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88214" y="2347996"/>
            <a:ext cx="4710510" cy="1494259"/>
          </a:xfrm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Raleway Lining Medium" panose="020B06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88212" y="3842255"/>
            <a:ext cx="4010105" cy="554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Raleway Lining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D7121CB-6778-4FB2-95D3-F1A6E17185F1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5713046" y="0"/>
            <a:ext cx="6478953" cy="6154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30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photo.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2FF086-9A95-6B6A-F002-0F967FFAF6CC}"/>
              </a:ext>
            </a:extLst>
          </p:cNvPr>
          <p:cNvSpPr/>
          <p:nvPr/>
        </p:nvSpPr>
        <p:spPr>
          <a:xfrm>
            <a:off x="488208" y="0"/>
            <a:ext cx="937469" cy="19702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CA58C-4B7F-D6AD-B735-A4999F474BB5}"/>
              </a:ext>
            </a:extLst>
          </p:cNvPr>
          <p:cNvSpPr txBox="1"/>
          <p:nvPr userDrawn="1"/>
        </p:nvSpPr>
        <p:spPr>
          <a:xfrm>
            <a:off x="493375" y="6409970"/>
            <a:ext cx="459292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CA License No. 0C36861 © 2024 Alliant Insurance Services, Inc.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CC7E-EF47-C51A-DA96-D43A46F98426}"/>
              </a:ext>
            </a:extLst>
          </p:cNvPr>
          <p:cNvSpPr txBox="1"/>
          <p:nvPr userDrawn="1"/>
        </p:nvSpPr>
        <p:spPr>
          <a:xfrm>
            <a:off x="7465949" y="6333025"/>
            <a:ext cx="43027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MORE </a:t>
            </a:r>
            <a:r>
              <a:rPr lang="en-US" sz="1400" b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REWARDING</a:t>
            </a: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WAY TO MANAGE RISK </a:t>
            </a:r>
          </a:p>
        </p:txBody>
      </p:sp>
    </p:spTree>
    <p:extLst>
      <p:ext uri="{BB962C8B-B14F-4D97-AF65-F5344CB8AC3E}">
        <p14:creationId xmlns:p14="http://schemas.microsoft.com/office/powerpoint/2010/main" val="128760240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52228-4E5A-7B52-2B7F-BF4593F17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04" y="-1"/>
            <a:ext cx="12192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A2E1CA-CE5F-BC21-6302-282832B3AE31}"/>
              </a:ext>
            </a:extLst>
          </p:cNvPr>
          <p:cNvSpPr/>
          <p:nvPr userDrawn="1"/>
        </p:nvSpPr>
        <p:spPr>
          <a:xfrm>
            <a:off x="-23904" y="1118320"/>
            <a:ext cx="234616" cy="85653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03" y="1112922"/>
            <a:ext cx="2976739" cy="1612232"/>
          </a:xfrm>
        </p:spPr>
        <p:txBody>
          <a:bodyPr anchor="t"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29" y="1112921"/>
            <a:ext cx="7525984" cy="5035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5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03" y="442049"/>
            <a:ext cx="10888810" cy="712048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03" y="1630280"/>
            <a:ext cx="10794969" cy="429718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AA6E-CF35-63DC-B985-7A2242DC7785}"/>
              </a:ext>
            </a:extLst>
          </p:cNvPr>
          <p:cNvSpPr/>
          <p:nvPr/>
        </p:nvSpPr>
        <p:spPr>
          <a:xfrm>
            <a:off x="5498627" y="0"/>
            <a:ext cx="1194745" cy="24375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4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EB2D4-63B0-4F95-B9AB-E4A87A8B2D0A}"/>
              </a:ext>
            </a:extLst>
          </p:cNvPr>
          <p:cNvSpPr/>
          <p:nvPr/>
        </p:nvSpPr>
        <p:spPr>
          <a:xfrm>
            <a:off x="0" y="0"/>
            <a:ext cx="3555332" cy="63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90" y="1106685"/>
            <a:ext cx="2835390" cy="1700874"/>
          </a:xfrm>
        </p:spPr>
        <p:txBody>
          <a:bodyPr anchor="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872" y="1106685"/>
            <a:ext cx="7692641" cy="418176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32376E-9A5B-4369-A3C9-A19BD7AF8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090" y="2902138"/>
            <a:ext cx="2640013" cy="57955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Raleway Lining" panose="020B05030301010600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764C7-89F8-2894-855D-8744B24ECAB3}"/>
              </a:ext>
            </a:extLst>
          </p:cNvPr>
          <p:cNvSpPr/>
          <p:nvPr/>
        </p:nvSpPr>
        <p:spPr>
          <a:xfrm>
            <a:off x="0" y="1112921"/>
            <a:ext cx="234616" cy="85653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7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5CB795-4FDA-30B6-FEE3-1BB532191986}"/>
              </a:ext>
            </a:extLst>
          </p:cNvPr>
          <p:cNvSpPr/>
          <p:nvPr/>
        </p:nvSpPr>
        <p:spPr>
          <a:xfrm>
            <a:off x="-1" y="0"/>
            <a:ext cx="3308351" cy="63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90" y="2815169"/>
            <a:ext cx="2835390" cy="1700874"/>
          </a:xfrm>
        </p:spPr>
        <p:txBody>
          <a:bodyPr anchor="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872" y="1106685"/>
            <a:ext cx="7692641" cy="418176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32376E-9A5B-4369-A3C9-A19BD7AF8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090" y="4610622"/>
            <a:ext cx="2835390" cy="57955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Raleway Lining" panose="020B05030301010600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764C7-89F8-2894-855D-8744B24ECAB3}"/>
              </a:ext>
            </a:extLst>
          </p:cNvPr>
          <p:cNvSpPr/>
          <p:nvPr/>
        </p:nvSpPr>
        <p:spPr>
          <a:xfrm>
            <a:off x="0" y="2821405"/>
            <a:ext cx="234616" cy="85653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5CE421-0983-A37A-B0FF-367E3043F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8350" cy="267652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443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3B3BE1-7891-4FAA-A655-2002757BD73F}"/>
              </a:ext>
            </a:extLst>
          </p:cNvPr>
          <p:cNvSpPr/>
          <p:nvPr/>
        </p:nvSpPr>
        <p:spPr>
          <a:xfrm>
            <a:off x="-1" y="0"/>
            <a:ext cx="3635829" cy="63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120" y="1106685"/>
            <a:ext cx="5326743" cy="51497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56122E6-3DAE-4FFC-B2FD-9D2CCEC72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6302" y="1106685"/>
            <a:ext cx="2279698" cy="1700874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2">
                    <a:lumMod val="75000"/>
                    <a:lumOff val="25000"/>
                  </a:schemeClr>
                </a:solidFill>
                <a:latin typeface="Raleway Lining" panose="020B0503030101060003" pitchFamily="34" charset="0"/>
              </a:defRPr>
            </a:lvl1pPr>
          </a:lstStyle>
          <a:p>
            <a:pPr lvl="0"/>
            <a:r>
              <a:rPr lang="en-US" dirty="0"/>
              <a:t>Callout area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272455-3355-6D52-7A2E-46CF38F63D1D}"/>
              </a:ext>
            </a:extLst>
          </p:cNvPr>
          <p:cNvSpPr/>
          <p:nvPr/>
        </p:nvSpPr>
        <p:spPr>
          <a:xfrm>
            <a:off x="0" y="1112921"/>
            <a:ext cx="234616" cy="85653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085AD7-6034-C314-7BAE-F2D545FF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0" y="1106685"/>
            <a:ext cx="2835390" cy="1700874"/>
          </a:xfrm>
        </p:spPr>
        <p:txBody>
          <a:bodyPr anchor="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376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D7121CB-6778-4FB2-95D3-F1A6E17185F1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30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photo.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3ABCD-7608-C87D-7427-CB17AC91A928}"/>
              </a:ext>
            </a:extLst>
          </p:cNvPr>
          <p:cNvSpPr/>
          <p:nvPr userDrawn="1"/>
        </p:nvSpPr>
        <p:spPr>
          <a:xfrm>
            <a:off x="0" y="4503174"/>
            <a:ext cx="5565058" cy="147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 Lining" panose="020B0503030101060003" pitchFamily="34" charset="0"/>
              </a:defRPr>
            </a:lvl1pPr>
          </a:lstStyle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B2E64-16AD-416D-BD89-E1ACDA6DB5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22859" y="2133600"/>
            <a:ext cx="5269132" cy="3843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DD801-1ADA-49DF-B695-A0DDD993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09" y="4721869"/>
            <a:ext cx="4794790" cy="103678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56F652-CCBC-825C-A49B-AEEC741165F2}"/>
              </a:ext>
            </a:extLst>
          </p:cNvPr>
          <p:cNvSpPr/>
          <p:nvPr userDrawn="1"/>
        </p:nvSpPr>
        <p:spPr>
          <a:xfrm>
            <a:off x="6422859" y="0"/>
            <a:ext cx="1194745" cy="24375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381EF3-0D9B-70A9-5709-0E1FF4F470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2859" y="1114089"/>
            <a:ext cx="5269132" cy="7080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8286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EB2D4-63B0-4F95-B9AB-E4A87A8B2D0A}"/>
              </a:ext>
            </a:extLst>
          </p:cNvPr>
          <p:cNvSpPr/>
          <p:nvPr/>
        </p:nvSpPr>
        <p:spPr>
          <a:xfrm>
            <a:off x="4038600" y="0"/>
            <a:ext cx="8153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EAE3C4-750C-40E4-A528-4487984D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2" y="2131704"/>
            <a:ext cx="3434563" cy="1083444"/>
          </a:xfrm>
        </p:spPr>
        <p:txBody>
          <a:bodyPr anchor="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4AD44A9-D555-4CF4-88C8-BBFF0B260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682" y="3329276"/>
            <a:ext cx="3434563" cy="73144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336F8BE-A7DC-4211-81BE-8B825ACF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6650" y="1532117"/>
            <a:ext cx="6392863" cy="3903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C85F82-896A-6055-BE9F-3989C3383C26}"/>
              </a:ext>
            </a:extLst>
          </p:cNvPr>
          <p:cNvSpPr/>
          <p:nvPr userDrawn="1"/>
        </p:nvSpPr>
        <p:spPr>
          <a:xfrm>
            <a:off x="419682" y="0"/>
            <a:ext cx="1194745" cy="24375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5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har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5400000">
            <a:off x="-1236217" y="1236215"/>
            <a:ext cx="6858002" cy="4385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0036" y="903721"/>
            <a:ext cx="5591464" cy="1161053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3064F-1C91-452C-9E20-EBBF9A5F03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1325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E711E2-46D0-220F-64FB-2ECE1A8D3641}"/>
              </a:ext>
            </a:extLst>
          </p:cNvPr>
          <p:cNvSpPr/>
          <p:nvPr/>
        </p:nvSpPr>
        <p:spPr>
          <a:xfrm>
            <a:off x="5140035" y="0"/>
            <a:ext cx="1194745" cy="24375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F7B14-AA73-1956-48DC-634CCB36F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0325" y="2300287"/>
            <a:ext cx="5591175" cy="36539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53880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857AF7-2F67-157F-5382-4A3AD49B6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4199D-7597-4AC3-88BD-788A8F4C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754"/>
            <a:ext cx="10500360" cy="818374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4B362AC-1FDE-4733-973D-F83AC392C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7297" y="2473570"/>
            <a:ext cx="5021263" cy="28881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3792BE0-01EA-4EB3-95C7-00B48D61D3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441" y="2473570"/>
            <a:ext cx="5021263" cy="28881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C94519-8141-2098-DD4F-C8059F4AE4E7}"/>
              </a:ext>
            </a:extLst>
          </p:cNvPr>
          <p:cNvSpPr/>
          <p:nvPr/>
        </p:nvSpPr>
        <p:spPr>
          <a:xfrm>
            <a:off x="0" y="1118320"/>
            <a:ext cx="234616" cy="85653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0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30BBDD-E562-6988-ADCF-579C5FB77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" y="0"/>
            <a:ext cx="12192000" cy="6858000"/>
          </a:xfrm>
          <a:prstGeom prst="rect">
            <a:avLst/>
          </a:prstGeom>
          <a:effectLst>
            <a:outerShdw blurRad="50800" sx="1000" sy="1000" algn="ctr" rotWithShape="0">
              <a:srgbClr val="000000"/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D94199D-7597-4AC3-88BD-788A8F4C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754"/>
            <a:ext cx="10500360" cy="818374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4B362AC-1FDE-4733-973D-F83AC392C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7297" y="2473570"/>
            <a:ext cx="5021263" cy="28881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3792BE0-01EA-4EB3-95C7-00B48D61D3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441" y="2473570"/>
            <a:ext cx="5021263" cy="28881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9F033-909A-3FD8-1C8A-F45E8DB475A2}"/>
              </a:ext>
            </a:extLst>
          </p:cNvPr>
          <p:cNvSpPr/>
          <p:nvPr userDrawn="1"/>
        </p:nvSpPr>
        <p:spPr>
          <a:xfrm>
            <a:off x="383702" y="0"/>
            <a:ext cx="1194745" cy="24375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6D418F-10AC-6078-CCDE-D0318194C2B2}"/>
              </a:ext>
            </a:extLst>
          </p:cNvPr>
          <p:cNvSpPr/>
          <p:nvPr userDrawn="1"/>
        </p:nvSpPr>
        <p:spPr>
          <a:xfrm>
            <a:off x="0" y="0"/>
            <a:ext cx="5713046" cy="615499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63000"/>
                </a:schemeClr>
              </a:gs>
              <a:gs pos="33000">
                <a:srgbClr val="F9F9F9"/>
              </a:gs>
              <a:gs pos="77000">
                <a:schemeClr val="bg1"/>
              </a:gs>
              <a:gs pos="100000">
                <a:schemeClr val="bg1">
                  <a:lumMod val="85000"/>
                  <a:alpha val="5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BE6D2-3D77-ED5D-BF65-3EA854B2B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08" y="1263191"/>
            <a:ext cx="1492988" cy="32448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88214" y="2347996"/>
            <a:ext cx="4710510" cy="1494259"/>
          </a:xfrm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tx2"/>
                </a:solidFill>
                <a:latin typeface="Raleway Lining Medium" panose="020B06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88212" y="3842255"/>
            <a:ext cx="4010105" cy="554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  <a:lumOff val="25000"/>
                  </a:schemeClr>
                </a:solidFill>
                <a:latin typeface="Raleway Lining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D7121CB-6778-4FB2-95D3-F1A6E17185F1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5713046" y="0"/>
            <a:ext cx="6478953" cy="6154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30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photo.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2FF086-9A95-6B6A-F002-0F967FFAF6CC}"/>
              </a:ext>
            </a:extLst>
          </p:cNvPr>
          <p:cNvSpPr/>
          <p:nvPr/>
        </p:nvSpPr>
        <p:spPr>
          <a:xfrm>
            <a:off x="488208" y="0"/>
            <a:ext cx="937469" cy="19702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CA58C-4B7F-D6AD-B735-A4999F474BB5}"/>
              </a:ext>
            </a:extLst>
          </p:cNvPr>
          <p:cNvSpPr txBox="1"/>
          <p:nvPr userDrawn="1"/>
        </p:nvSpPr>
        <p:spPr>
          <a:xfrm>
            <a:off x="493375" y="6409970"/>
            <a:ext cx="459292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CA License No. 0C36861 © 2024 Alliant Insurance Services, Inc.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CC7E-EF47-C51A-DA96-D43A46F98426}"/>
              </a:ext>
            </a:extLst>
          </p:cNvPr>
          <p:cNvSpPr txBox="1"/>
          <p:nvPr userDrawn="1"/>
        </p:nvSpPr>
        <p:spPr>
          <a:xfrm>
            <a:off x="7465949" y="6333025"/>
            <a:ext cx="43027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MORE </a:t>
            </a:r>
            <a:r>
              <a:rPr lang="en-US" sz="1400" b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REWARDING</a:t>
            </a: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WAY TO MANAGE RISK </a:t>
            </a:r>
          </a:p>
        </p:txBody>
      </p:sp>
    </p:spTree>
    <p:extLst>
      <p:ext uri="{BB962C8B-B14F-4D97-AF65-F5344CB8AC3E}">
        <p14:creationId xmlns:p14="http://schemas.microsoft.com/office/powerpoint/2010/main" val="42274325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01177" y="636172"/>
            <a:ext cx="0" cy="574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3702" y="2691626"/>
            <a:ext cx="3473335" cy="986522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78697" y="872203"/>
            <a:ext cx="6330811" cy="50209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AB660E-CA50-C61E-CA38-88FBB3D67A61}"/>
              </a:ext>
            </a:extLst>
          </p:cNvPr>
          <p:cNvSpPr/>
          <p:nvPr/>
        </p:nvSpPr>
        <p:spPr>
          <a:xfrm>
            <a:off x="383702" y="0"/>
            <a:ext cx="1194745" cy="24375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5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02" y="682876"/>
            <a:ext cx="3761509" cy="1121696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205" y="682876"/>
            <a:ext cx="6187303" cy="3708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24400" y="636172"/>
            <a:ext cx="0" cy="574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E9788B-BF56-45A8-BA4A-C961046F23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5087" y="2041458"/>
            <a:ext cx="3780123" cy="234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0B192-1F81-1056-334E-7EBBA8E9DC64}"/>
              </a:ext>
            </a:extLst>
          </p:cNvPr>
          <p:cNvSpPr/>
          <p:nvPr/>
        </p:nvSpPr>
        <p:spPr>
          <a:xfrm>
            <a:off x="383702" y="0"/>
            <a:ext cx="1194745" cy="24375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0677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D8EEA-443D-42ED-A247-75FD9E80F1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" y="0"/>
            <a:ext cx="4130766" cy="63838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 Lining" panose="020B0503030101060003" pitchFamily="34" charset="0"/>
              </a:defRPr>
            </a:lvl1pPr>
          </a:lstStyle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877" y="1491040"/>
            <a:ext cx="2604655" cy="170087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55336" y="1522264"/>
            <a:ext cx="6621501" cy="418176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E32376E-9A5B-4369-A3C9-A19BD7AF8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877" y="3191914"/>
            <a:ext cx="2640013" cy="498475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Raleway Lining" panose="020B05030301010600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FF9A8D-B872-8875-1229-2B0D528E1627}"/>
              </a:ext>
            </a:extLst>
          </p:cNvPr>
          <p:cNvSpPr/>
          <p:nvPr/>
        </p:nvSpPr>
        <p:spPr>
          <a:xfrm>
            <a:off x="548640" y="0"/>
            <a:ext cx="1249680" cy="2032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1592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2204"/>
            <a:ext cx="3761509" cy="818374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698" y="872204"/>
            <a:ext cx="4699596" cy="3708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5915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40B698-103D-40CF-AD1E-8AD0453BD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299" y="2943105"/>
            <a:ext cx="3553504" cy="774664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5867152" y="2943105"/>
            <a:ext cx="0" cy="7746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079D86A-9C65-4440-BE07-CD8996EF55E3}"/>
              </a:ext>
            </a:extLst>
          </p:cNvPr>
          <p:cNvSpPr/>
          <p:nvPr/>
        </p:nvSpPr>
        <p:spPr>
          <a:xfrm>
            <a:off x="612949" y="251209"/>
            <a:ext cx="1838849" cy="28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EAD96-4C43-46F1-B7F9-7CD62398D1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559" y="2725675"/>
            <a:ext cx="5029636" cy="148145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5F65819-04BF-4692-935E-31A07128C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11122" y="4558111"/>
            <a:ext cx="4056030" cy="12595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DC46AD2-350E-4C06-A9AB-6DE798AAF5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4850" y="4558111"/>
            <a:ext cx="4056030" cy="12595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accent1"/>
              </a:buClr>
              <a:buFont typeface="Raleway Lining" panose="020B0503030101060003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4F252-1007-4559-8AB8-9D28C88E3368}"/>
              </a:ext>
            </a:extLst>
          </p:cNvPr>
          <p:cNvSpPr/>
          <p:nvPr/>
        </p:nvSpPr>
        <p:spPr>
          <a:xfrm>
            <a:off x="612949" y="6444343"/>
            <a:ext cx="3120851" cy="28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4E60B-0EB3-9A96-49DA-EA8910002B0B}"/>
              </a:ext>
            </a:extLst>
          </p:cNvPr>
          <p:cNvSpPr txBox="1"/>
          <p:nvPr userDrawn="1"/>
        </p:nvSpPr>
        <p:spPr>
          <a:xfrm>
            <a:off x="5005162" y="6168635"/>
            <a:ext cx="17027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www.alliant.com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Specialty@alliant.com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36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01177" y="636172"/>
            <a:ext cx="0" cy="574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6600" y="2691626"/>
            <a:ext cx="3473335" cy="818374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78697" y="872203"/>
            <a:ext cx="6330811" cy="50209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B5E1FA-77B8-4416-92DF-E94F34673DCE}"/>
              </a:ext>
            </a:extLst>
          </p:cNvPr>
          <p:cNvCxnSpPr>
            <a:cxnSpLocks/>
          </p:cNvCxnSpPr>
          <p:nvPr userDrawn="1"/>
        </p:nvCxnSpPr>
        <p:spPr>
          <a:xfrm>
            <a:off x="736600" y="3816123"/>
            <a:ext cx="813904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39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85AA0-BFEA-47A8-8E78-FFF691553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8414B-C0A3-4825-B68D-1A967CA36FBE}"/>
              </a:ext>
            </a:extLst>
          </p:cNvPr>
          <p:cNvSpPr/>
          <p:nvPr userDrawn="1"/>
        </p:nvSpPr>
        <p:spPr>
          <a:xfrm rot="5400000">
            <a:off x="-1236217" y="1236215"/>
            <a:ext cx="6858002" cy="4385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0FC05F-D4AA-4C54-A687-C3D0AD43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36" y="1308100"/>
            <a:ext cx="5591464" cy="67048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BE07E6-4F71-402D-9021-E4EDAF78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35" y="2654300"/>
            <a:ext cx="5591465" cy="3299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Tx/>
              <a:buFont typeface="Calibri" panose="020F0502020204030204" pitchFamily="34" charset="0"/>
              <a:buChar char="›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49300" marR="0" indent="-2921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Tx/>
              <a:buFont typeface="Calibri" panose="020F0502020204030204" pitchFamily="34" charset="0"/>
              <a:buChar char="›"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Tx/>
              <a:buFont typeface="Calibri" panose="020F0502020204030204" pitchFamily="34" charset="0"/>
              <a:buChar char="›"/>
              <a:tabLst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Tx/>
              <a:buFont typeface="Calibri" panose="020F0502020204030204" pitchFamily="34" charset="0"/>
              <a:buChar char="›"/>
              <a:tabLst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DA356EA-FCFC-4F2D-A125-F82908894E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1325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DA63C5-78C5-471F-B258-20044C71F493}"/>
              </a:ext>
            </a:extLst>
          </p:cNvPr>
          <p:cNvCxnSpPr/>
          <p:nvPr userDrawn="1"/>
        </p:nvCxnSpPr>
        <p:spPr>
          <a:xfrm>
            <a:off x="5140036" y="2239041"/>
            <a:ext cx="114577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24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BD2DA-77A2-1097-9EAD-EFAE6504E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5713045" cy="6720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BE6D2-3D77-ED5D-BF65-3EA854B2B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08" y="1263191"/>
            <a:ext cx="1492988" cy="324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D944C-5959-4297-973F-35ECC82BDE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08" y="1262208"/>
            <a:ext cx="1492988" cy="32547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88214" y="2347996"/>
            <a:ext cx="4710510" cy="1494259"/>
          </a:xfrm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Raleway Lining Medium" panose="020B06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88212" y="3842255"/>
            <a:ext cx="4010105" cy="554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Raleway Lining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D7121CB-6778-4FB2-95D3-F1A6E17185F1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5713046" y="0"/>
            <a:ext cx="6478953" cy="6720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30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photo.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2FF086-9A95-6B6A-F002-0F967FFAF6CC}"/>
              </a:ext>
            </a:extLst>
          </p:cNvPr>
          <p:cNvSpPr/>
          <p:nvPr/>
        </p:nvSpPr>
        <p:spPr>
          <a:xfrm>
            <a:off x="488208" y="0"/>
            <a:ext cx="937469" cy="197024"/>
          </a:xfrm>
          <a:prstGeom prst="rect">
            <a:avLst/>
          </a:prstGeom>
          <a:solidFill>
            <a:srgbClr val="EC2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62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6D418F-10AC-6078-CCDE-D0318194C2B2}"/>
              </a:ext>
            </a:extLst>
          </p:cNvPr>
          <p:cNvSpPr/>
          <p:nvPr userDrawn="1"/>
        </p:nvSpPr>
        <p:spPr>
          <a:xfrm>
            <a:off x="0" y="0"/>
            <a:ext cx="5713046" cy="615499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63000"/>
                </a:schemeClr>
              </a:gs>
              <a:gs pos="33000">
                <a:srgbClr val="F9F9F9"/>
              </a:gs>
              <a:gs pos="77000">
                <a:schemeClr val="bg1"/>
              </a:gs>
              <a:gs pos="100000">
                <a:schemeClr val="bg1">
                  <a:lumMod val="85000"/>
                  <a:alpha val="5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BE6D2-3D77-ED5D-BF65-3EA854B2B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08" y="1263191"/>
            <a:ext cx="1492988" cy="32448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88214" y="2347996"/>
            <a:ext cx="4710510" cy="1494259"/>
          </a:xfrm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tx2"/>
                </a:solidFill>
                <a:latin typeface="Raleway Lining Medium" panose="020B06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88212" y="3842255"/>
            <a:ext cx="4010105" cy="554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  <a:lumOff val="25000"/>
                  </a:schemeClr>
                </a:solidFill>
                <a:latin typeface="Raleway Lining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D7121CB-6778-4FB2-95D3-F1A6E17185F1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5713046" y="0"/>
            <a:ext cx="6478953" cy="6154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30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photo.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2FF086-9A95-6B6A-F002-0F967FFAF6CC}"/>
              </a:ext>
            </a:extLst>
          </p:cNvPr>
          <p:cNvSpPr/>
          <p:nvPr/>
        </p:nvSpPr>
        <p:spPr>
          <a:xfrm>
            <a:off x="488208" y="0"/>
            <a:ext cx="937469" cy="197024"/>
          </a:xfrm>
          <a:prstGeom prst="rect">
            <a:avLst/>
          </a:prstGeom>
          <a:solidFill>
            <a:srgbClr val="EC2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49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D7121CB-6778-4FB2-95D3-F1A6E17185F1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532201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30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photo.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2014" y="0"/>
            <a:ext cx="6869986" cy="1407559"/>
          </a:xfrm>
          <a:noFill/>
        </p:spPr>
        <p:txBody>
          <a:bodyPr anchor="ctr">
            <a:noAutofit/>
          </a:bodyPr>
          <a:lstStyle>
            <a:lvl1pPr marL="403225" indent="0"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125" y="1418141"/>
            <a:ext cx="5740388" cy="4664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Clr>
                <a:schemeClr val="bg2">
                  <a:lumMod val="75000"/>
                  <a:lumOff val="25000"/>
                </a:schemeClr>
              </a:buClr>
              <a:buFont typeface="Calibri" panose="020F0502020204030204" pitchFamily="34" charset="0"/>
              <a:buChar char="›"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660B22-B949-6172-9410-180361F10511}"/>
              </a:ext>
            </a:extLst>
          </p:cNvPr>
          <p:cNvSpPr/>
          <p:nvPr/>
        </p:nvSpPr>
        <p:spPr>
          <a:xfrm>
            <a:off x="5769125" y="1347"/>
            <a:ext cx="1124835" cy="20572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3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03" y="383457"/>
            <a:ext cx="10888810" cy="581305"/>
          </a:xfrm>
        </p:spPr>
        <p:txBody>
          <a:bodyPr anchor="t"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03" y="1540043"/>
            <a:ext cx="10888810" cy="4541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A177EB-0D00-D80C-7622-0934EE47EBD2}"/>
              </a:ext>
            </a:extLst>
          </p:cNvPr>
          <p:cNvSpPr/>
          <p:nvPr userDrawn="1"/>
        </p:nvSpPr>
        <p:spPr>
          <a:xfrm>
            <a:off x="620703" y="0"/>
            <a:ext cx="1124835" cy="20572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2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03" y="383457"/>
            <a:ext cx="10888810" cy="581305"/>
          </a:xfrm>
        </p:spPr>
        <p:txBody>
          <a:bodyPr anchor="t"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03" y="1540043"/>
            <a:ext cx="10888810" cy="4541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A177EB-0D00-D80C-7622-0934EE47EBD2}"/>
              </a:ext>
            </a:extLst>
          </p:cNvPr>
          <p:cNvSpPr/>
          <p:nvPr userDrawn="1"/>
        </p:nvSpPr>
        <p:spPr>
          <a:xfrm>
            <a:off x="620703" y="0"/>
            <a:ext cx="1124835" cy="205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0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5394"/>
            <a:ext cx="10577472" cy="78577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1548" y="4456666"/>
            <a:ext cx="1670042" cy="110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1926" y="6302477"/>
            <a:ext cx="3166560" cy="44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2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1-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03" y="1112922"/>
            <a:ext cx="2976739" cy="1612232"/>
          </a:xfrm>
        </p:spPr>
        <p:txBody>
          <a:bodyPr anchor="t"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29" y="1112921"/>
            <a:ext cx="7525984" cy="5035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E5EF4-CE58-AD67-CC57-E8B919BFADB0}"/>
              </a:ext>
            </a:extLst>
          </p:cNvPr>
          <p:cNvSpPr/>
          <p:nvPr/>
        </p:nvSpPr>
        <p:spPr>
          <a:xfrm>
            <a:off x="0" y="1112921"/>
            <a:ext cx="234616" cy="85653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703" y="325013"/>
            <a:ext cx="11071288" cy="71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6313" y="6383829"/>
            <a:ext cx="2925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25B1-14D3-4043-96C3-3E66F944D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2FB2A-BF4D-458B-A151-ED9E4E657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703" y="1528012"/>
            <a:ext cx="11071288" cy="4648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A4FD5-C610-44EB-9415-8B4FC3785CAC}"/>
              </a:ext>
            </a:extLst>
          </p:cNvPr>
          <p:cNvSpPr txBox="1"/>
          <p:nvPr/>
        </p:nvSpPr>
        <p:spPr>
          <a:xfrm>
            <a:off x="620703" y="6500813"/>
            <a:ext cx="3785645" cy="323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9063" indent="0" defTabSz="457200">
              <a:buSzPct val="60000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ning Light" panose="020B0403030101060003" pitchFamily="34" charset="0"/>
              </a:rPr>
              <a:t>Alliant Insurance Services |  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6772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3" r:id="rId2"/>
    <p:sldLayoutId id="2147483922" r:id="rId3"/>
    <p:sldLayoutId id="2147483956" r:id="rId4"/>
    <p:sldLayoutId id="2147483924" r:id="rId5"/>
    <p:sldLayoutId id="2147483925" r:id="rId6"/>
    <p:sldLayoutId id="2147483950" r:id="rId7"/>
    <p:sldLayoutId id="2147483928" r:id="rId8"/>
    <p:sldLayoutId id="2147483929" r:id="rId9"/>
    <p:sldLayoutId id="2147483991" r:id="rId10"/>
    <p:sldLayoutId id="2147483930" r:id="rId11"/>
    <p:sldLayoutId id="2147483931" r:id="rId12"/>
    <p:sldLayoutId id="2147483932" r:id="rId13"/>
    <p:sldLayoutId id="2147483933" r:id="rId14"/>
    <p:sldLayoutId id="2147483952" r:id="rId15"/>
    <p:sldLayoutId id="2147483934" r:id="rId16"/>
    <p:sldLayoutId id="2147483935" r:id="rId17"/>
    <p:sldLayoutId id="2147483936" r:id="rId18"/>
    <p:sldLayoutId id="2147483954" r:id="rId19"/>
    <p:sldLayoutId id="2147483937" r:id="rId20"/>
    <p:sldLayoutId id="2147483938" r:id="rId21"/>
    <p:sldLayoutId id="2147483944" r:id="rId22"/>
    <p:sldLayoutId id="2147483939" r:id="rId23"/>
    <p:sldLayoutId id="2147483940" r:id="rId24"/>
    <p:sldLayoutId id="2147483960" r:id="rId25"/>
    <p:sldLayoutId id="2147483990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Raleway Lining Medium" panose="020B06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47C5CA"/>
        </a:buClr>
        <a:buFont typeface="Calibri" panose="020F0502020204030204" pitchFamily="34" charset="0"/>
        <a:buChar char="›"/>
        <a:defRPr sz="2000" kern="1200">
          <a:solidFill>
            <a:schemeClr val="tx1">
              <a:lumMod val="85000"/>
              <a:lumOff val="15000"/>
            </a:schemeClr>
          </a:solidFill>
          <a:latin typeface="Raleway Lining" panose="020B05030301010600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47C5CA"/>
        </a:buClr>
        <a:buFont typeface="Raleway Lining" panose="020B0503030101060003" pitchFamily="34" charset="0"/>
        <a:buChar char="-"/>
        <a:defRPr sz="1800" kern="1200">
          <a:solidFill>
            <a:schemeClr val="tx1">
              <a:lumMod val="85000"/>
              <a:lumOff val="15000"/>
            </a:schemeClr>
          </a:solidFill>
          <a:latin typeface="Raleway Lining" panose="020B0503030101060003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47C5CA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Raleway Lining" panose="020B0503030101060003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47C5CA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85000"/>
              <a:lumOff val="15000"/>
            </a:schemeClr>
          </a:solidFill>
          <a:latin typeface="Raleway Lining" panose="020B0503030101060003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47C5CA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85000"/>
              <a:lumOff val="15000"/>
            </a:schemeClr>
          </a:solidFill>
          <a:latin typeface="Raleway Lining" panose="020B05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CF33A6-C041-4862-830F-E2AEB2838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14" y="2786796"/>
            <a:ext cx="5224832" cy="1494259"/>
          </a:xfrm>
        </p:spPr>
        <p:txBody>
          <a:bodyPr/>
          <a:lstStyle/>
          <a:p>
            <a:r>
              <a:rPr lang="en-US" sz="3200" dirty="0"/>
              <a:t>For the WIN!</a:t>
            </a:r>
            <a:br>
              <a:rPr lang="en-US" sz="3200" dirty="0"/>
            </a:br>
            <a:r>
              <a:rPr lang="en-US" sz="3200" dirty="0"/>
              <a:t>Managing Environmental Risk in Transactions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CB39E04-170D-45E3-9BB7-2D12F0C4C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212" y="4281055"/>
            <a:ext cx="4665679" cy="65462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Presented to: Georgia Brownfields Association</a:t>
            </a:r>
            <a:endParaRPr lang="en-US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CBA69DB-91C3-4745-BD6D-9C4E501AC305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72D8EE3-5AD7-B1D9-686F-BE1AAE705145}"/>
              </a:ext>
            </a:extLst>
          </p:cNvPr>
          <p:cNvSpPr txBox="1">
            <a:spLocks/>
          </p:cNvSpPr>
          <p:nvPr/>
        </p:nvSpPr>
        <p:spPr>
          <a:xfrm>
            <a:off x="488212" y="5269764"/>
            <a:ext cx="4010105" cy="55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7C5CA"/>
              </a:buClr>
              <a:buFont typeface="Calibri" panose="020F0502020204030204" pitchFamily="34" charset="0"/>
              <a:buNone/>
              <a:defRPr sz="1800" kern="1200">
                <a:solidFill>
                  <a:schemeClr val="accent1"/>
                </a:solidFill>
                <a:latin typeface="Raleway Lining" panose="020B05030301010600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7C5CA"/>
              </a:buClr>
              <a:buFont typeface="Raleway Lining" panose="020B0503030101060003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Raleway Lining" panose="020B05030301010600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7C5C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Raleway Lining" panose="020B05030301010600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7C5CA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Raleway Lining" panose="020B05030301010600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7C5CA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Raleway Lining" panose="020B05030301010600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April 16, 2025</a:t>
            </a:r>
            <a:endParaRPr lang="en-US" sz="2000" dirty="0"/>
          </a:p>
        </p:txBody>
      </p:sp>
      <p:pic>
        <p:nvPicPr>
          <p:cNvPr id="1026" name="Picture 2" descr="Homepage - Akerman LLP">
            <a:extLst>
              <a:ext uri="{FF2B5EF4-FFF2-40B4-BE49-F238E27FC236}">
                <a16:creationId xmlns:a16="http://schemas.microsoft.com/office/drawing/2014/main" id="{098F668B-EAA1-59F0-26C5-0698CE17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51" y="929041"/>
            <a:ext cx="2103374" cy="9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B7567D9-D2F2-4259-8850-5D129C24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1E26C-0080-42BF-AEA5-FC72EF5F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B0BF1-CC41-00E5-D4C4-F9CE263A53C4}"/>
              </a:ext>
            </a:extLst>
          </p:cNvPr>
          <p:cNvSpPr txBox="1"/>
          <p:nvPr/>
        </p:nvSpPr>
        <p:spPr>
          <a:xfrm>
            <a:off x="4558563" y="2761795"/>
            <a:ext cx="7133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Bill Nellen, MS, MBA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Executive Vice President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Alliant Insurance Services, Inc.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Atlanta, GA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Years of Environmental Risk Experience: 30+ years</a:t>
            </a: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B0D82B4-25D1-C603-D62B-52FA33D78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4" y="2039128"/>
            <a:ext cx="3994487" cy="38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B7567D9-D2F2-4259-8850-5D129C24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1E26C-0080-42BF-AEA5-FC72EF5F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B0BF1-CC41-00E5-D4C4-F9CE263A53C4}"/>
              </a:ext>
            </a:extLst>
          </p:cNvPr>
          <p:cNvSpPr txBox="1"/>
          <p:nvPr/>
        </p:nvSpPr>
        <p:spPr>
          <a:xfrm>
            <a:off x="4558563" y="2761795"/>
            <a:ext cx="64922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Jason S. Lichtstein, Esq.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Office Managing Partner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Akerman LLP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Atlanta, GA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Years of Environmental Experience: 20+ years</a:t>
            </a: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00F97339-442C-6C1B-EBBA-F7B78298B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6043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C0F45-9C80-BBA1-D538-D64D9708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C75E76-3558-9C29-9761-50760EEFB19A}"/>
              </a:ext>
            </a:extLst>
          </p:cNvPr>
          <p:cNvSpPr txBox="1">
            <a:spLocks/>
          </p:cNvSpPr>
          <p:nvPr/>
        </p:nvSpPr>
        <p:spPr>
          <a:xfrm>
            <a:off x="512389" y="519086"/>
            <a:ext cx="10500360" cy="818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Raleway Lining" panose="020B05030301010600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PLL Coverage Available / Key Concepts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A97D1C-7CC8-AA3C-401E-E43B445FF33B}"/>
              </a:ext>
            </a:extLst>
          </p:cNvPr>
          <p:cNvSpPr/>
          <p:nvPr/>
        </p:nvSpPr>
        <p:spPr>
          <a:xfrm>
            <a:off x="4645940" y="1445857"/>
            <a:ext cx="158864" cy="1588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68EF57-5849-33A1-7E88-63D8712DAEC6}"/>
              </a:ext>
            </a:extLst>
          </p:cNvPr>
          <p:cNvSpPr/>
          <p:nvPr/>
        </p:nvSpPr>
        <p:spPr>
          <a:xfrm>
            <a:off x="1877821" y="3399111"/>
            <a:ext cx="1873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Raleway Lining" panose="020B0503030101060003" pitchFamily="34" charset="0"/>
              </a:rPr>
              <a:t>Non-Owned Disposal Sites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778A20-80C8-51A0-458B-1A1E4D472B80}"/>
              </a:ext>
            </a:extLst>
          </p:cNvPr>
          <p:cNvSpPr/>
          <p:nvPr/>
        </p:nvSpPr>
        <p:spPr>
          <a:xfrm>
            <a:off x="1828069" y="3056400"/>
            <a:ext cx="1923055" cy="1328068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FFE48B4-1C96-958B-C322-C00F300A0814}"/>
              </a:ext>
            </a:extLst>
          </p:cNvPr>
          <p:cNvSpPr/>
          <p:nvPr/>
        </p:nvSpPr>
        <p:spPr>
          <a:xfrm>
            <a:off x="1748638" y="2988377"/>
            <a:ext cx="158864" cy="1588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3F8627-89D9-E987-8ABA-01970DA9EADA}"/>
              </a:ext>
            </a:extLst>
          </p:cNvPr>
          <p:cNvSpPr/>
          <p:nvPr/>
        </p:nvSpPr>
        <p:spPr>
          <a:xfrm>
            <a:off x="3902836" y="3066881"/>
            <a:ext cx="1928759" cy="1328068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F66005-EC94-E278-023E-90A49CFA7B5C}"/>
              </a:ext>
            </a:extLst>
          </p:cNvPr>
          <p:cNvSpPr/>
          <p:nvPr/>
        </p:nvSpPr>
        <p:spPr>
          <a:xfrm>
            <a:off x="3830555" y="3002611"/>
            <a:ext cx="158864" cy="158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E1CB8A-8C8A-0447-60DC-C0EBB666CF26}"/>
              </a:ext>
            </a:extLst>
          </p:cNvPr>
          <p:cNvSpPr/>
          <p:nvPr/>
        </p:nvSpPr>
        <p:spPr>
          <a:xfrm>
            <a:off x="8063778" y="3057041"/>
            <a:ext cx="1934463" cy="132806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808D99D-D67C-F3DC-9556-9653001E04D8}"/>
              </a:ext>
            </a:extLst>
          </p:cNvPr>
          <p:cNvSpPr/>
          <p:nvPr/>
        </p:nvSpPr>
        <p:spPr>
          <a:xfrm>
            <a:off x="7969755" y="2977609"/>
            <a:ext cx="158864" cy="158864"/>
          </a:xfrm>
          <a:prstGeom prst="ellipse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8C6725-3CDF-95DD-7DE4-90BB2F29CE3F}"/>
              </a:ext>
            </a:extLst>
          </p:cNvPr>
          <p:cNvSpPr/>
          <p:nvPr/>
        </p:nvSpPr>
        <p:spPr>
          <a:xfrm>
            <a:off x="5983307" y="3070711"/>
            <a:ext cx="1928759" cy="1328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DE6A286-C0AD-368A-2DCC-2EF7FFA13D6E}"/>
              </a:ext>
            </a:extLst>
          </p:cNvPr>
          <p:cNvSpPr/>
          <p:nvPr/>
        </p:nvSpPr>
        <p:spPr>
          <a:xfrm>
            <a:off x="5918466" y="2991279"/>
            <a:ext cx="158864" cy="1588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1F5675-E5BB-8431-87BB-F9D49D5C6D7A}"/>
              </a:ext>
            </a:extLst>
          </p:cNvPr>
          <p:cNvSpPr/>
          <p:nvPr/>
        </p:nvSpPr>
        <p:spPr>
          <a:xfrm>
            <a:off x="3941614" y="3314559"/>
            <a:ext cx="1873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Raleway Lining" panose="020B0503030101060003" pitchFamily="34" charset="0"/>
              </a:rPr>
              <a:t>Business Interruption / Loss of Rents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A778B7-A41B-03AE-B1ED-E58EEE51B0EB}"/>
              </a:ext>
            </a:extLst>
          </p:cNvPr>
          <p:cNvSpPr/>
          <p:nvPr/>
        </p:nvSpPr>
        <p:spPr>
          <a:xfrm>
            <a:off x="6023742" y="3208625"/>
            <a:ext cx="1873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Raleway Lining" panose="020B0503030101060003" pitchFamily="34" charset="0"/>
              </a:rPr>
              <a:t>Transportation (Loading / Unloading)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6F0610-3B72-93D7-4A12-C6E3921D5483}"/>
              </a:ext>
            </a:extLst>
          </p:cNvPr>
          <p:cNvSpPr/>
          <p:nvPr/>
        </p:nvSpPr>
        <p:spPr>
          <a:xfrm>
            <a:off x="8156447" y="3371748"/>
            <a:ext cx="1873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400" dirty="0">
                <a:solidFill>
                  <a:prstClr val="white"/>
                </a:solidFill>
                <a:latin typeface="Raleway Lining" panose="020B0503030101060003" pitchFamily="34" charset="0"/>
              </a:rPr>
              <a:t>Legal Defense Expenses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DFFF2-81D2-0C7D-A5A4-DF04A5A6D21E}"/>
              </a:ext>
            </a:extLst>
          </p:cNvPr>
          <p:cNvSpPr/>
          <p:nvPr/>
        </p:nvSpPr>
        <p:spPr>
          <a:xfrm>
            <a:off x="1852944" y="1665549"/>
            <a:ext cx="1873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Raleway Lining" panose="020B0503030101060003" pitchFamily="34" charset="0"/>
              </a:rPr>
              <a:t>On-Site Clean-Up of Pollution Conditions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A4F109-D839-9E0F-4CFC-02FCEC841BC5}"/>
              </a:ext>
            </a:extLst>
          </p:cNvPr>
          <p:cNvSpPr/>
          <p:nvPr/>
        </p:nvSpPr>
        <p:spPr>
          <a:xfrm>
            <a:off x="1803192" y="1416251"/>
            <a:ext cx="1923055" cy="13280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299437-1F96-4898-8C73-FB8859C560EA}"/>
              </a:ext>
            </a:extLst>
          </p:cNvPr>
          <p:cNvSpPr/>
          <p:nvPr/>
        </p:nvSpPr>
        <p:spPr>
          <a:xfrm>
            <a:off x="1723761" y="1348228"/>
            <a:ext cx="158864" cy="158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B8497-7484-8543-620A-6F5109015236}"/>
              </a:ext>
            </a:extLst>
          </p:cNvPr>
          <p:cNvSpPr/>
          <p:nvPr/>
        </p:nvSpPr>
        <p:spPr>
          <a:xfrm>
            <a:off x="3877959" y="1426732"/>
            <a:ext cx="1928759" cy="1328068"/>
          </a:xfrm>
          <a:prstGeom prst="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726C59-1CF6-35B3-9501-40F9D73BFC50}"/>
              </a:ext>
            </a:extLst>
          </p:cNvPr>
          <p:cNvSpPr/>
          <p:nvPr/>
        </p:nvSpPr>
        <p:spPr>
          <a:xfrm>
            <a:off x="3805678" y="1362462"/>
            <a:ext cx="158864" cy="1588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75EE1-0085-89E2-883F-FD872722D7EB}"/>
              </a:ext>
            </a:extLst>
          </p:cNvPr>
          <p:cNvSpPr/>
          <p:nvPr/>
        </p:nvSpPr>
        <p:spPr>
          <a:xfrm>
            <a:off x="8057685" y="1416892"/>
            <a:ext cx="1934463" cy="13280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DCA67F-62DF-5698-FD37-F84B882FAAE3}"/>
              </a:ext>
            </a:extLst>
          </p:cNvPr>
          <p:cNvSpPr/>
          <p:nvPr/>
        </p:nvSpPr>
        <p:spPr>
          <a:xfrm>
            <a:off x="7963662" y="1337460"/>
            <a:ext cx="158864" cy="158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D912D4-FC13-082E-A900-BD42DD092783}"/>
              </a:ext>
            </a:extLst>
          </p:cNvPr>
          <p:cNvSpPr/>
          <p:nvPr/>
        </p:nvSpPr>
        <p:spPr>
          <a:xfrm>
            <a:off x="5967822" y="1430562"/>
            <a:ext cx="1928759" cy="13280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62BF5A-8286-20EA-EC31-CD1611E04264}"/>
              </a:ext>
            </a:extLst>
          </p:cNvPr>
          <p:cNvSpPr/>
          <p:nvPr/>
        </p:nvSpPr>
        <p:spPr>
          <a:xfrm>
            <a:off x="5902981" y="1351130"/>
            <a:ext cx="158864" cy="1588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9928FC-13B6-FB4D-2321-5A5FB6E30FD8}"/>
              </a:ext>
            </a:extLst>
          </p:cNvPr>
          <p:cNvSpPr/>
          <p:nvPr/>
        </p:nvSpPr>
        <p:spPr>
          <a:xfrm>
            <a:off x="4046637" y="1706872"/>
            <a:ext cx="1631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Raleway Lining" panose="020B0503030101060003" pitchFamily="34" charset="0"/>
              </a:rPr>
              <a:t>Off-Site Clean-Up of Pollution Conditions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D41A52-F1B6-B413-1864-E7B4297E1EDB}"/>
              </a:ext>
            </a:extLst>
          </p:cNvPr>
          <p:cNvSpPr/>
          <p:nvPr/>
        </p:nvSpPr>
        <p:spPr>
          <a:xfrm>
            <a:off x="6122339" y="1464432"/>
            <a:ext cx="1631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Raleway Lining" panose="020B0503030101060003" pitchFamily="34" charset="0"/>
              </a:rPr>
              <a:t>Third Party Claims for Bodily Injury and Property Damage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C9CE7-CF40-33FB-560A-6597BD568A20}"/>
              </a:ext>
            </a:extLst>
          </p:cNvPr>
          <p:cNvSpPr/>
          <p:nvPr/>
        </p:nvSpPr>
        <p:spPr>
          <a:xfrm>
            <a:off x="8012590" y="1573821"/>
            <a:ext cx="2024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Raleway Lining" panose="020B0503030101060003" pitchFamily="34" charset="0"/>
              </a:rPr>
              <a:t>Pre-Existing (Historical) and New (Operational) Conditions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723303-E628-AC14-5F5F-5314DF5DFB05}"/>
              </a:ext>
            </a:extLst>
          </p:cNvPr>
          <p:cNvSpPr/>
          <p:nvPr/>
        </p:nvSpPr>
        <p:spPr>
          <a:xfrm>
            <a:off x="2257631" y="4610888"/>
            <a:ext cx="2388309" cy="160251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554B0-1B66-339D-164C-2D31F02E9847}"/>
              </a:ext>
            </a:extLst>
          </p:cNvPr>
          <p:cNvSpPr/>
          <p:nvPr/>
        </p:nvSpPr>
        <p:spPr>
          <a:xfrm>
            <a:off x="2492510" y="4750423"/>
            <a:ext cx="1873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000" dirty="0">
                <a:solidFill>
                  <a:prstClr val="white"/>
                </a:solidFill>
                <a:latin typeface="Raleway Lining" panose="020B0503030101060003" pitchFamily="34" charset="0"/>
              </a:rPr>
              <a:t>Policy Limits – Typically range from $5MM - $50MM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E5CBAD-230C-75AE-2C8B-D8E3B8AEA1A0}"/>
              </a:ext>
            </a:extLst>
          </p:cNvPr>
          <p:cNvSpPr/>
          <p:nvPr/>
        </p:nvSpPr>
        <p:spPr>
          <a:xfrm>
            <a:off x="4782589" y="4601048"/>
            <a:ext cx="2395393" cy="1602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A8A0AC-221A-822B-0CB3-2F5BA5E2A305}"/>
              </a:ext>
            </a:extLst>
          </p:cNvPr>
          <p:cNvSpPr/>
          <p:nvPr/>
        </p:nvSpPr>
        <p:spPr>
          <a:xfrm>
            <a:off x="7324173" y="4609698"/>
            <a:ext cx="2395393" cy="16025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DC96CC-493B-BEFE-AC13-3523629679C0}"/>
              </a:ext>
            </a:extLst>
          </p:cNvPr>
          <p:cNvSpPr/>
          <p:nvPr/>
        </p:nvSpPr>
        <p:spPr>
          <a:xfrm>
            <a:off x="4707018" y="4725432"/>
            <a:ext cx="2546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000" dirty="0">
                <a:solidFill>
                  <a:prstClr val="white"/>
                </a:solidFill>
                <a:latin typeface="Raleway Lining" panose="020B0503030101060003" pitchFamily="34" charset="0"/>
              </a:rPr>
              <a:t>Self Insured Retentions (SIR)– Typically start at $50K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BE8200-131D-F345-BB34-7BB9E7F0D17D}"/>
              </a:ext>
            </a:extLst>
          </p:cNvPr>
          <p:cNvSpPr/>
          <p:nvPr/>
        </p:nvSpPr>
        <p:spPr>
          <a:xfrm>
            <a:off x="7563303" y="4871648"/>
            <a:ext cx="1911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000" dirty="0">
                <a:solidFill>
                  <a:prstClr val="white"/>
                </a:solidFill>
                <a:latin typeface="Raleway Lining" panose="020B0503030101060003" pitchFamily="34" charset="0"/>
              </a:rPr>
              <a:t>Policy Term – Typically 5-10 years</a:t>
            </a:r>
          </a:p>
        </p:txBody>
      </p:sp>
    </p:spTree>
    <p:extLst>
      <p:ext uri="{BB962C8B-B14F-4D97-AF65-F5344CB8AC3E}">
        <p14:creationId xmlns:p14="http://schemas.microsoft.com/office/powerpoint/2010/main" val="6257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ADCCDE-DB72-447F-ABB2-281E9B68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14" y="346835"/>
            <a:ext cx="6369977" cy="1407559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PLL Top 10</a:t>
            </a:r>
            <a:endParaRPr lang="en-US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28FCA-B498-4A4F-9034-D137B6CB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7B59FA-CF47-7212-5037-58A16A4587E7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Love Canal Pre-1982 Landfill Remediation">
            <a:extLst>
              <a:ext uri="{FF2B5EF4-FFF2-40B4-BE49-F238E27FC236}">
                <a16:creationId xmlns:a16="http://schemas.microsoft.com/office/drawing/2014/main" id="{B41C64A0-6F33-4885-D107-FBB114417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322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FF21A3-AD9C-7877-FEB1-9B831E8B1C56}"/>
              </a:ext>
            </a:extLst>
          </p:cNvPr>
          <p:cNvSpPr txBox="1"/>
          <p:nvPr/>
        </p:nvSpPr>
        <p:spPr>
          <a:xfrm>
            <a:off x="5519484" y="1422233"/>
            <a:ext cx="63699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Known v. Unknown</a:t>
            </a:r>
          </a:p>
          <a:p>
            <a:pPr marL="342900" indent="-342900">
              <a:buAutoNum type="arabicPeriod"/>
            </a:pPr>
            <a:r>
              <a:rPr lang="en-US" sz="2800" dirty="0"/>
              <a:t>Pre-Existing versus New</a:t>
            </a:r>
          </a:p>
          <a:p>
            <a:pPr marL="342900" indent="-342900">
              <a:buAutoNum type="arabicPeriod"/>
            </a:pPr>
            <a:r>
              <a:rPr lang="en-US" sz="2800" dirty="0"/>
              <a:t>Retroactive Date?</a:t>
            </a:r>
          </a:p>
          <a:p>
            <a:pPr marL="342900" indent="-342900">
              <a:buAutoNum type="arabicPeriod"/>
            </a:pPr>
            <a:r>
              <a:rPr lang="en-US" sz="2800" dirty="0"/>
              <a:t>Additional Insured v. Named Insured</a:t>
            </a:r>
          </a:p>
          <a:p>
            <a:pPr marL="342900" indent="-342900">
              <a:buAutoNum type="arabicPeriod"/>
            </a:pPr>
            <a:r>
              <a:rPr lang="en-US" sz="2800" dirty="0"/>
              <a:t>Disclosed Documents</a:t>
            </a:r>
          </a:p>
          <a:p>
            <a:pPr marL="342900" indent="-342900">
              <a:buAutoNum type="arabicPeriod"/>
            </a:pPr>
            <a:r>
              <a:rPr lang="en-US" sz="2800" dirty="0"/>
              <a:t>Schedule of Insured Contracts</a:t>
            </a:r>
          </a:p>
          <a:p>
            <a:pPr marL="342900" indent="-342900">
              <a:buAutoNum type="arabicPeriod"/>
            </a:pPr>
            <a:r>
              <a:rPr lang="en-US" sz="2800" dirty="0"/>
              <a:t>Defense Outside Limits</a:t>
            </a:r>
          </a:p>
          <a:p>
            <a:pPr marL="342900" indent="-342900">
              <a:buAutoNum type="arabicPeriod"/>
            </a:pPr>
            <a:r>
              <a:rPr lang="en-US" sz="2800" dirty="0"/>
              <a:t>Insured Property Definition</a:t>
            </a:r>
          </a:p>
          <a:p>
            <a:pPr marL="342900" indent="-342900">
              <a:buAutoNum type="arabicPeriod"/>
            </a:pPr>
            <a:r>
              <a:rPr lang="en-US" sz="2800" dirty="0"/>
              <a:t>Illicit Abandonment</a:t>
            </a:r>
          </a:p>
          <a:p>
            <a:pPr marL="342900" indent="-342900">
              <a:buAutoNum type="arabicPeriod"/>
            </a:pPr>
            <a:r>
              <a:rPr lang="en-US" sz="2800" dirty="0"/>
              <a:t>CPL?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599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37386-A2DF-4103-93CD-83BF9C1066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6313" y="6383829"/>
            <a:ext cx="2925678" cy="365125"/>
          </a:xfrm>
        </p:spPr>
        <p:txBody>
          <a:bodyPr/>
          <a:lstStyle/>
          <a:p>
            <a:fld id="{856525B1-14D3-4043-96C3-3E66F944D188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4E7DD27-1DD6-70C4-7D08-50DF78B2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774"/>
            <a:ext cx="10500360" cy="81837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When is insurance typically utilized to manage environmental risk during Brownfields Projects?</a:t>
            </a:r>
            <a:br>
              <a:rPr lang="en-US" sz="3200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8E634-E29C-FD81-997A-CEDDF9C739E0}"/>
              </a:ext>
            </a:extLst>
          </p:cNvPr>
          <p:cNvSpPr txBox="1"/>
          <p:nvPr/>
        </p:nvSpPr>
        <p:spPr>
          <a:xfrm>
            <a:off x="838200" y="1839942"/>
            <a:ext cx="105682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Certain Contaminants Often Expressly Excluded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PFAS, PFOA, GenX and Other Emerging Contaminants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10 Year (Pre-Existing Conditions) / 5 Year (New Conditions) Split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Return of Secured Creditor Policies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Coverage is Always Limited Under Any Policy: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	Subject to Limitations, Conditions, Exclusions and Definitions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 Be Used to Supplement Indemnities and Escrows</a:t>
            </a:r>
          </a:p>
        </p:txBody>
      </p:sp>
    </p:spTree>
    <p:extLst>
      <p:ext uri="{BB962C8B-B14F-4D97-AF65-F5344CB8AC3E}">
        <p14:creationId xmlns:p14="http://schemas.microsoft.com/office/powerpoint/2010/main" val="32809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37386-A2DF-4103-93CD-83BF9C1066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6313" y="6383829"/>
            <a:ext cx="2925678" cy="365125"/>
          </a:xfrm>
        </p:spPr>
        <p:txBody>
          <a:bodyPr/>
          <a:lstStyle/>
          <a:p>
            <a:fld id="{856525B1-14D3-4043-96C3-3E66F944D188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4E7DD27-1DD6-70C4-7D08-50DF78B2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774"/>
            <a:ext cx="10500360" cy="818374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Environmental Legal &amp; Transactional Issues</a:t>
            </a:r>
            <a:br>
              <a:rPr lang="en-US" sz="3200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8E634-E29C-FD81-997A-CEDDF9C739E0}"/>
              </a:ext>
            </a:extLst>
          </p:cNvPr>
          <p:cNvSpPr txBox="1"/>
          <p:nvPr/>
        </p:nvSpPr>
        <p:spPr>
          <a:xfrm>
            <a:off x="819150" y="1687542"/>
            <a:ext cx="105682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Important to Advise Clients (for Clients to Hear &amp; Evaluate the Options)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Works to Mitigate Worst-Case Scenarios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Helps Set the Edge/Outer Boundary for Environmental Risk &amp; Liability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Provides Transactional &amp; Deal Flexibilities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Deal &amp; Transactional Narrative Development for Teams/Players Involved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Helpful to Mitigate Potential Third-Party &amp; Natural Resource Damage Exposure, Even Without Direct Cleanup Coverage for Known Impacts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Citizen Suit &amp; Climate/Disaster Coverage Considerations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 Reduce Lender Environmental Risk </a:t>
            </a:r>
          </a:p>
        </p:txBody>
      </p:sp>
    </p:spTree>
    <p:extLst>
      <p:ext uri="{BB962C8B-B14F-4D97-AF65-F5344CB8AC3E}">
        <p14:creationId xmlns:p14="http://schemas.microsoft.com/office/powerpoint/2010/main" val="27693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37386-A2DF-4103-93CD-83BF9C1066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6313" y="6383829"/>
            <a:ext cx="2925678" cy="365125"/>
          </a:xfrm>
        </p:spPr>
        <p:txBody>
          <a:bodyPr/>
          <a:lstStyle/>
          <a:p>
            <a:fld id="{856525B1-14D3-4043-96C3-3E66F944D188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4E7DD27-1DD6-70C4-7D08-50DF78B2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774"/>
            <a:ext cx="10500360" cy="818374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Environmental Legal &amp; Transactional Issues</a:t>
            </a:r>
            <a:br>
              <a:rPr lang="en-US" sz="3200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8E634-E29C-FD81-997A-CEDDF9C739E0}"/>
              </a:ext>
            </a:extLst>
          </p:cNvPr>
          <p:cNvSpPr txBox="1"/>
          <p:nvPr/>
        </p:nvSpPr>
        <p:spPr>
          <a:xfrm>
            <a:off x="781050" y="1639917"/>
            <a:ext cx="1056823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u="sng" dirty="0">
                <a:solidFill>
                  <a:schemeClr val="bg1"/>
                </a:solidFill>
              </a:rPr>
              <a:t>Key Nuances to Watch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Identify, Fully Schedule &amp; Confirm List of Disclosed Environmental Reports &amp; Documents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Confirm Complete List of Named Insureds &amp; Additional Insureds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Nuances Re: Description of Complex Covered Site(s)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Obtaining Quotes &amp; Coverages for Some Specialized Industries Can Be Difficult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</a:rPr>
              <a:t>Even if Federal Environmental Regulatory &amp; Enforcement Focus May Ease, State Focus May Not &amp; Citizen Suit &amp; Third-Party Environmental Risk Remains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49E40-8388-AE77-633F-A5D2CFF7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B1-14D3-4043-96C3-3E66F944D1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D42160-79CE-F86C-0899-EE90AF86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2404"/>
            <a:ext cx="10500360" cy="818374"/>
          </a:xfrm>
        </p:spPr>
        <p:txBody>
          <a:bodyPr>
            <a:normAutofit/>
          </a:bodyPr>
          <a:lstStyle/>
          <a:p>
            <a:pPr algn="ctr"/>
            <a:r>
              <a:rPr lang="en-US" sz="4600" dirty="0"/>
              <a:t>Discussion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3091083066"/>
      </p:ext>
    </p:extLst>
  </p:cSld>
  <p:clrMapOvr>
    <a:masterClrMapping/>
  </p:clrMapOvr>
</p:sld>
</file>

<file path=ppt/theme/theme1.xml><?xml version="1.0" encoding="utf-8"?>
<a:theme xmlns:a="http://schemas.openxmlformats.org/drawingml/2006/main" name="Retail PC 2024">
  <a:themeElements>
    <a:clrScheme name="Specialty-Construction Orange">
      <a:dk1>
        <a:sysClr val="windowText" lastClr="000000"/>
      </a:dk1>
      <a:lt1>
        <a:sysClr val="window" lastClr="FFFFFF"/>
      </a:lt1>
      <a:dk2>
        <a:srgbClr val="002E42"/>
      </a:dk2>
      <a:lt2>
        <a:srgbClr val="0C4751"/>
      </a:lt2>
      <a:accent1>
        <a:srgbClr val="47C5CA"/>
      </a:accent1>
      <a:accent2>
        <a:srgbClr val="3D7E77"/>
      </a:accent2>
      <a:accent3>
        <a:srgbClr val="32CD32"/>
      </a:accent3>
      <a:accent4>
        <a:srgbClr val="BBD531"/>
      </a:accent4>
      <a:accent5>
        <a:srgbClr val="F47722"/>
      </a:accent5>
      <a:accent6>
        <a:srgbClr val="EC232A"/>
      </a:accent6>
      <a:hlink>
        <a:srgbClr val="47C5CA"/>
      </a:hlink>
      <a:folHlink>
        <a:srgbClr val="1996AB"/>
      </a:folHlink>
    </a:clrScheme>
    <a:fontScheme name="Custom 2">
      <a:majorFont>
        <a:latin typeface="Raleway Lining Medium"/>
        <a:ea typeface=""/>
        <a:cs typeface=""/>
      </a:majorFont>
      <a:minorFont>
        <a:latin typeface="Raleway Linin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ail PC 2024" id="{4B05FCE8-2137-427F-B2E2-E4268980307F}" vid="{1FACD0B9-E2CB-4ADA-ADEA-15C11AD897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VariableList UniqueId="62d3a32f-bd94-498d-83fd-1d9a1163edcd" Name="System" ContentType="XML" MajorVersion="0" MinorVersion="1" isLocalCopy="False" IsBaseObject="False" DataSourceId="9182d66a-61c8-4df5-897a-582f87c0768c" DataSourceMajorVersion="0" DataSourceMinorVersion="1"/>
</file>

<file path=customXml/item2.xml><?xml version="1.0" encoding="utf-8"?>
<VariableList UniqueId="d78e490c-d54f-440f-8857-e4af4871ca19" Name="AD_HOC" ContentType="XML" MajorVersion="0" MinorVersion="1" isLocalCopy="False" IsBaseObject="False" DataSourceId="8191802b-1c36-48b5-981e-9efbba58226c" DataSourceMajorVersion="0" DataSourceMinorVersion="1"/>
</file>

<file path=customXml/item3.xml><?xml version="1.0" encoding="utf-8"?>
<VariableList UniqueId="bc47ecd8-4088-423d-be9a-5213b77afa89" Name="Computed" ContentType="XML" MajorVersion="0" MinorVersion="1" isLocalCopy="False" IsBaseObject="False" DataSourceId="7c24b3b9-8c69-415a-99e8-05bebb93ae47" DataSourceMajorVersion="0" DataSourceMinorVersion="1"/>
</file>

<file path=customXml/item4.xml><?xml version="1.0" encoding="utf-8"?>
<AllExternalAdhocVariableMappings/>
</file>

<file path=customXml/item5.xml><?xml version="1.0" encoding="utf-8"?>
<VariableListDefinition name="System" displayName="System" id="62d3a32f-bd94-498d-83fd-1d9a1163edcd" isdomainofvalue="False" dataSourceId="9182d66a-61c8-4df5-897a-582f87c0768c"/>
</file>

<file path=customXml/item6.xml><?xml version="1.0" encoding="utf-8"?>
<VariableListDefinition name="Computed" displayName="Computed" id="bc47ecd8-4088-423d-be9a-5213b77afa89" isdomainofvalue="False" dataSourceId="7c24b3b9-8c69-415a-99e8-05bebb93ae47"/>
</file>

<file path=customXml/item7.xml><?xml version="1.0" encoding="utf-8"?>
<VariableListDefinition name="AD_HOC" displayName="AD_HOC" id="d78e490c-d54f-440f-8857-e4af4871ca19" isdomainofvalue="False" dataSourceId="8191802b-1c36-48b5-981e-9efbba58226c"/>
</file>

<file path=customXml/item8.xml><?xml version="1.0" encoding="utf-8"?>
<properties xmlns="http://www.imanage.com/work/xmlschema">
  <documentid>Active!80883743.1</documentid>
  <senderid>JLICHTSTEIN</senderid>
  <senderemail>JASON.LICHTSTEIN@AKERMAN.COM</senderemail>
  <lastmodified>2025-04-08T17:31:48.0000000-04:00</lastmodified>
  <database>Active</database>
</properties>
</file>

<file path=customXml/itemProps1.xml><?xml version="1.0" encoding="utf-8"?>
<ds:datastoreItem xmlns:ds="http://schemas.openxmlformats.org/officeDocument/2006/customXml" ds:itemID="{418DA9D0-A709-4C59-AB26-73E01289B5F2}">
  <ds:schemaRefs/>
</ds:datastoreItem>
</file>

<file path=customXml/itemProps2.xml><?xml version="1.0" encoding="utf-8"?>
<ds:datastoreItem xmlns:ds="http://schemas.openxmlformats.org/officeDocument/2006/customXml" ds:itemID="{910FF2AF-58CA-4D17-82AB-3AD5289D5B1C}">
  <ds:schemaRefs/>
</ds:datastoreItem>
</file>

<file path=customXml/itemProps3.xml><?xml version="1.0" encoding="utf-8"?>
<ds:datastoreItem xmlns:ds="http://schemas.openxmlformats.org/officeDocument/2006/customXml" ds:itemID="{CF722C00-1A06-4B90-8739-610F440141C8}">
  <ds:schemaRefs/>
</ds:datastoreItem>
</file>

<file path=customXml/itemProps4.xml><?xml version="1.0" encoding="utf-8"?>
<ds:datastoreItem xmlns:ds="http://schemas.openxmlformats.org/officeDocument/2006/customXml" ds:itemID="{234560A1-0539-4671-9707-A63489B961B8}">
  <ds:schemaRefs/>
</ds:datastoreItem>
</file>

<file path=customXml/itemProps5.xml><?xml version="1.0" encoding="utf-8"?>
<ds:datastoreItem xmlns:ds="http://schemas.openxmlformats.org/officeDocument/2006/customXml" ds:itemID="{1B26941F-EC2B-4383-8D2C-95A51578913E}">
  <ds:schemaRefs/>
</ds:datastoreItem>
</file>

<file path=customXml/itemProps6.xml><?xml version="1.0" encoding="utf-8"?>
<ds:datastoreItem xmlns:ds="http://schemas.openxmlformats.org/officeDocument/2006/customXml" ds:itemID="{DE0BE6E1-4FCD-4AB1-B2A6-F5AC52C04BCB}">
  <ds:schemaRefs/>
</ds:datastoreItem>
</file>

<file path=customXml/itemProps7.xml><?xml version="1.0" encoding="utf-8"?>
<ds:datastoreItem xmlns:ds="http://schemas.openxmlformats.org/officeDocument/2006/customXml" ds:itemID="{ECF8BA5E-2562-49C4-8D45-8DEFECEED34D}">
  <ds:schemaRefs/>
</ds:datastoreItem>
</file>

<file path=customXml/itemProps8.xml><?xml version="1.0" encoding="utf-8"?>
<ds:datastoreItem xmlns:ds="http://schemas.openxmlformats.org/officeDocument/2006/customXml" ds:itemID="{F2452586-7E97-4473-B200-8174D934A8F6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22272</TotalTime>
  <Words>449</Words>
  <Application>Microsoft Office PowerPoint</Application>
  <PresentationFormat>Widescreen</PresentationFormat>
  <Paragraphs>70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Arial</vt:lpstr>
      <vt:lpstr>Calibri</vt:lpstr>
      <vt:lpstr>Century Gothic</vt:lpstr>
      <vt:lpstr>Courier New</vt:lpstr>
      <vt:lpstr>Raleway Lining</vt:lpstr>
      <vt:lpstr>Raleway Lining Light</vt:lpstr>
      <vt:lpstr>Raleway Lining Medium</vt:lpstr>
      <vt:lpstr>Wingdings</vt:lpstr>
      <vt:lpstr>Retail PC 2024</vt:lpstr>
      <vt:lpstr>For the WIN! Managing Environmental Risk in Transactions</vt:lpstr>
      <vt:lpstr>Presenters</vt:lpstr>
      <vt:lpstr>Presenters</vt:lpstr>
      <vt:lpstr>PowerPoint Presentation</vt:lpstr>
      <vt:lpstr>PLL Top 10</vt:lpstr>
      <vt:lpstr>When is insurance typically utilized to manage environmental risk during Brownfields Projects? </vt:lpstr>
      <vt:lpstr>Environmental Legal &amp; Transactional Issues </vt:lpstr>
      <vt:lpstr>Environmental Legal &amp; Transactional Issues </vt:lpstr>
      <vt:lpstr>Discussion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Alliant Story</dc:title>
  <dc:creator>Michelle Arriaga</dc:creator>
  <cp:lastModifiedBy>Bill Nellen</cp:lastModifiedBy>
  <cp:revision>61</cp:revision>
  <dcterms:created xsi:type="dcterms:W3CDTF">2022-11-07T17:32:23Z</dcterms:created>
  <dcterms:modified xsi:type="dcterms:W3CDTF">2025-04-09T16:43:31Z</dcterms:modified>
</cp:coreProperties>
</file>