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6"/>
  </p:notesMasterIdLst>
  <p:handoutMasterIdLst>
    <p:handoutMasterId r:id="rId27"/>
  </p:handoutMasterIdLst>
  <p:sldIdLst>
    <p:sldId id="1329" r:id="rId5"/>
    <p:sldId id="1318" r:id="rId6"/>
    <p:sldId id="1319" r:id="rId7"/>
    <p:sldId id="1320" r:id="rId8"/>
    <p:sldId id="1321" r:id="rId9"/>
    <p:sldId id="1322" r:id="rId10"/>
    <p:sldId id="1323" r:id="rId11"/>
    <p:sldId id="1324" r:id="rId12"/>
    <p:sldId id="1325" r:id="rId13"/>
    <p:sldId id="1326" r:id="rId14"/>
    <p:sldId id="1327" r:id="rId15"/>
    <p:sldId id="1331" r:id="rId16"/>
    <p:sldId id="1339" r:id="rId17"/>
    <p:sldId id="1332" r:id="rId18"/>
    <p:sldId id="1333" r:id="rId19"/>
    <p:sldId id="1334" r:id="rId20"/>
    <p:sldId id="1335" r:id="rId21"/>
    <p:sldId id="1336" r:id="rId22"/>
    <p:sldId id="1337" r:id="rId23"/>
    <p:sldId id="1338" r:id="rId24"/>
    <p:sldId id="1340" r:id="rId25"/>
  </p:sldIdLst>
  <p:sldSz cx="9144000" cy="5143500" type="screen16x9"/>
  <p:notesSz cx="6858000" cy="91011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FD1"/>
    <a:srgbClr val="B1C594"/>
    <a:srgbClr val="C8E4E8"/>
    <a:srgbClr val="FAE0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1" autoAdjust="0"/>
    <p:restoredTop sz="81719" autoAdjust="0"/>
  </p:normalViewPr>
  <p:slideViewPr>
    <p:cSldViewPr>
      <p:cViewPr varScale="1">
        <p:scale>
          <a:sx n="114" d="100"/>
          <a:sy n="114" d="100"/>
        </p:scale>
        <p:origin x="618" y="108"/>
      </p:cViewPr>
      <p:guideLst>
        <p:guide orient="horz" pos="323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ley1, Adam" userId="82c92ae2-8f4f-4115-bc22-fe84b4989693" providerId="ADAL" clId="{B96A414C-8C43-40F7-BFA4-B4DE07AA80AD}"/>
    <pc:docChg chg="modSld">
      <pc:chgData name="Hanley1, Adam" userId="82c92ae2-8f4f-4115-bc22-fe84b4989693" providerId="ADAL" clId="{B96A414C-8C43-40F7-BFA4-B4DE07AA80AD}" dt="2025-04-15T16:15:24.937" v="19" actId="6549"/>
      <pc:docMkLst>
        <pc:docMk/>
      </pc:docMkLst>
      <pc:sldChg chg="modNotesTx">
        <pc:chgData name="Hanley1, Adam" userId="82c92ae2-8f4f-4115-bc22-fe84b4989693" providerId="ADAL" clId="{B96A414C-8C43-40F7-BFA4-B4DE07AA80AD}" dt="2025-04-15T16:12:35.011" v="0" actId="6549"/>
        <pc:sldMkLst>
          <pc:docMk/>
          <pc:sldMk cId="2099921304" sldId="1318"/>
        </pc:sldMkLst>
      </pc:sldChg>
      <pc:sldChg chg="modNotesTx">
        <pc:chgData name="Hanley1, Adam" userId="82c92ae2-8f4f-4115-bc22-fe84b4989693" providerId="ADAL" clId="{B96A414C-8C43-40F7-BFA4-B4DE07AA80AD}" dt="2025-04-15T16:12:38.847" v="1" actId="6549"/>
        <pc:sldMkLst>
          <pc:docMk/>
          <pc:sldMk cId="2556773866" sldId="1319"/>
        </pc:sldMkLst>
      </pc:sldChg>
      <pc:sldChg chg="modNotesTx">
        <pc:chgData name="Hanley1, Adam" userId="82c92ae2-8f4f-4115-bc22-fe84b4989693" providerId="ADAL" clId="{B96A414C-8C43-40F7-BFA4-B4DE07AA80AD}" dt="2025-04-15T16:12:42.377" v="2" actId="6549"/>
        <pc:sldMkLst>
          <pc:docMk/>
          <pc:sldMk cId="2694608333" sldId="1320"/>
        </pc:sldMkLst>
      </pc:sldChg>
      <pc:sldChg chg="modNotesTx">
        <pc:chgData name="Hanley1, Adam" userId="82c92ae2-8f4f-4115-bc22-fe84b4989693" providerId="ADAL" clId="{B96A414C-8C43-40F7-BFA4-B4DE07AA80AD}" dt="2025-04-15T16:12:45.962" v="3" actId="6549"/>
        <pc:sldMkLst>
          <pc:docMk/>
          <pc:sldMk cId="1026989524" sldId="1321"/>
        </pc:sldMkLst>
      </pc:sldChg>
      <pc:sldChg chg="modNotesTx">
        <pc:chgData name="Hanley1, Adam" userId="82c92ae2-8f4f-4115-bc22-fe84b4989693" providerId="ADAL" clId="{B96A414C-8C43-40F7-BFA4-B4DE07AA80AD}" dt="2025-04-15T16:12:50.192" v="4" actId="6549"/>
        <pc:sldMkLst>
          <pc:docMk/>
          <pc:sldMk cId="876021964" sldId="1322"/>
        </pc:sldMkLst>
      </pc:sldChg>
      <pc:sldChg chg="modNotesTx">
        <pc:chgData name="Hanley1, Adam" userId="82c92ae2-8f4f-4115-bc22-fe84b4989693" providerId="ADAL" clId="{B96A414C-8C43-40F7-BFA4-B4DE07AA80AD}" dt="2025-04-15T16:12:55.755" v="5" actId="6549"/>
        <pc:sldMkLst>
          <pc:docMk/>
          <pc:sldMk cId="3613965022" sldId="1323"/>
        </pc:sldMkLst>
      </pc:sldChg>
      <pc:sldChg chg="modNotesTx">
        <pc:chgData name="Hanley1, Adam" userId="82c92ae2-8f4f-4115-bc22-fe84b4989693" providerId="ADAL" clId="{B96A414C-8C43-40F7-BFA4-B4DE07AA80AD}" dt="2025-04-15T16:12:59.448" v="6" actId="6549"/>
        <pc:sldMkLst>
          <pc:docMk/>
          <pc:sldMk cId="4079708829" sldId="1324"/>
        </pc:sldMkLst>
      </pc:sldChg>
      <pc:sldChg chg="modNotesTx">
        <pc:chgData name="Hanley1, Adam" userId="82c92ae2-8f4f-4115-bc22-fe84b4989693" providerId="ADAL" clId="{B96A414C-8C43-40F7-BFA4-B4DE07AA80AD}" dt="2025-04-15T16:13:05.058" v="7" actId="6549"/>
        <pc:sldMkLst>
          <pc:docMk/>
          <pc:sldMk cId="4107552442" sldId="1325"/>
        </pc:sldMkLst>
      </pc:sldChg>
      <pc:sldChg chg="modNotesTx">
        <pc:chgData name="Hanley1, Adam" userId="82c92ae2-8f4f-4115-bc22-fe84b4989693" providerId="ADAL" clId="{B96A414C-8C43-40F7-BFA4-B4DE07AA80AD}" dt="2025-04-15T16:13:10.011" v="8" actId="6549"/>
        <pc:sldMkLst>
          <pc:docMk/>
          <pc:sldMk cId="806507961" sldId="1326"/>
        </pc:sldMkLst>
      </pc:sldChg>
      <pc:sldChg chg="modNotesTx">
        <pc:chgData name="Hanley1, Adam" userId="82c92ae2-8f4f-4115-bc22-fe84b4989693" providerId="ADAL" clId="{B96A414C-8C43-40F7-BFA4-B4DE07AA80AD}" dt="2025-04-15T16:13:13.931" v="9" actId="6549"/>
        <pc:sldMkLst>
          <pc:docMk/>
          <pc:sldMk cId="4169939534" sldId="1327"/>
        </pc:sldMkLst>
      </pc:sldChg>
      <pc:sldChg chg="modNotesTx">
        <pc:chgData name="Hanley1, Adam" userId="82c92ae2-8f4f-4115-bc22-fe84b4989693" providerId="ADAL" clId="{B96A414C-8C43-40F7-BFA4-B4DE07AA80AD}" dt="2025-04-15T16:13:24.277" v="11" actId="6549"/>
        <pc:sldMkLst>
          <pc:docMk/>
          <pc:sldMk cId="3094903056" sldId="1332"/>
        </pc:sldMkLst>
      </pc:sldChg>
      <pc:sldChg chg="modNotesTx">
        <pc:chgData name="Hanley1, Adam" userId="82c92ae2-8f4f-4115-bc22-fe84b4989693" providerId="ADAL" clId="{B96A414C-8C43-40F7-BFA4-B4DE07AA80AD}" dt="2025-04-15T16:13:28.393" v="12" actId="6549"/>
        <pc:sldMkLst>
          <pc:docMk/>
          <pc:sldMk cId="4118769623" sldId="1333"/>
        </pc:sldMkLst>
      </pc:sldChg>
      <pc:sldChg chg="modNotesTx">
        <pc:chgData name="Hanley1, Adam" userId="82c92ae2-8f4f-4115-bc22-fe84b4989693" providerId="ADAL" clId="{B96A414C-8C43-40F7-BFA4-B4DE07AA80AD}" dt="2025-04-15T16:13:32.266" v="13" actId="6549"/>
        <pc:sldMkLst>
          <pc:docMk/>
          <pc:sldMk cId="734474312" sldId="1334"/>
        </pc:sldMkLst>
      </pc:sldChg>
      <pc:sldChg chg="modSp mod modNotesTx">
        <pc:chgData name="Hanley1, Adam" userId="82c92ae2-8f4f-4115-bc22-fe84b4989693" providerId="ADAL" clId="{B96A414C-8C43-40F7-BFA4-B4DE07AA80AD}" dt="2025-04-15T16:13:51.733" v="15" actId="1076"/>
        <pc:sldMkLst>
          <pc:docMk/>
          <pc:sldMk cId="1359017841" sldId="1335"/>
        </pc:sldMkLst>
        <pc:picChg chg="mod">
          <ac:chgData name="Hanley1, Adam" userId="82c92ae2-8f4f-4115-bc22-fe84b4989693" providerId="ADAL" clId="{B96A414C-8C43-40F7-BFA4-B4DE07AA80AD}" dt="2025-04-15T16:13:51.733" v="15" actId="1076"/>
          <ac:picMkLst>
            <pc:docMk/>
            <pc:sldMk cId="1359017841" sldId="1335"/>
            <ac:picMk id="7" creationId="{B49C3374-06EF-9AA3-257B-130860B7A20C}"/>
          </ac:picMkLst>
        </pc:picChg>
        <pc:picChg chg="mod">
          <ac:chgData name="Hanley1, Adam" userId="82c92ae2-8f4f-4115-bc22-fe84b4989693" providerId="ADAL" clId="{B96A414C-8C43-40F7-BFA4-B4DE07AA80AD}" dt="2025-04-15T16:13:51.733" v="15" actId="1076"/>
          <ac:picMkLst>
            <pc:docMk/>
            <pc:sldMk cId="1359017841" sldId="1335"/>
            <ac:picMk id="9" creationId="{1F735C59-D34C-8885-0319-10764123D8B8}"/>
          </ac:picMkLst>
        </pc:picChg>
      </pc:sldChg>
      <pc:sldChg chg="modNotesTx">
        <pc:chgData name="Hanley1, Adam" userId="82c92ae2-8f4f-4115-bc22-fe84b4989693" providerId="ADAL" clId="{B96A414C-8C43-40F7-BFA4-B4DE07AA80AD}" dt="2025-04-15T16:15:24.937" v="19" actId="6549"/>
        <pc:sldMkLst>
          <pc:docMk/>
          <pc:sldMk cId="2068545804" sldId="1336"/>
        </pc:sldMkLst>
      </pc:sldChg>
      <pc:sldChg chg="modNotesTx">
        <pc:chgData name="Hanley1, Adam" userId="82c92ae2-8f4f-4115-bc22-fe84b4989693" providerId="ADAL" clId="{B96A414C-8C43-40F7-BFA4-B4DE07AA80AD}" dt="2025-04-15T16:13:57.590" v="16" actId="6549"/>
        <pc:sldMkLst>
          <pc:docMk/>
          <pc:sldMk cId="493952188" sldId="1337"/>
        </pc:sldMkLst>
      </pc:sldChg>
      <pc:sldChg chg="modNotesTx">
        <pc:chgData name="Hanley1, Adam" userId="82c92ae2-8f4f-4115-bc22-fe84b4989693" providerId="ADAL" clId="{B96A414C-8C43-40F7-BFA4-B4DE07AA80AD}" dt="2025-04-15T16:14:01.569" v="17" actId="6549"/>
        <pc:sldMkLst>
          <pc:docMk/>
          <pc:sldMk cId="3457153083" sldId="1338"/>
        </pc:sldMkLst>
      </pc:sldChg>
      <pc:sldChg chg="modNotesTx">
        <pc:chgData name="Hanley1, Adam" userId="82c92ae2-8f4f-4115-bc22-fe84b4989693" providerId="ADAL" clId="{B96A414C-8C43-40F7-BFA4-B4DE07AA80AD}" dt="2025-04-15T16:13:19.750" v="10" actId="6549"/>
        <pc:sldMkLst>
          <pc:docMk/>
          <pc:sldMk cId="3576104559" sldId="1339"/>
        </pc:sldMkLst>
      </pc:sldChg>
      <pc:sldChg chg="modNotesTx">
        <pc:chgData name="Hanley1, Adam" userId="82c92ae2-8f4f-4115-bc22-fe84b4989693" providerId="ADAL" clId="{B96A414C-8C43-40F7-BFA4-B4DE07AA80AD}" dt="2025-04-15T16:14:05.110" v="18" actId="6549"/>
        <pc:sldMkLst>
          <pc:docMk/>
          <pc:sldMk cId="119204134" sldId="134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gets-my.sharepoint.com/personal/adam_hanley1_dnr_ga_gov/Documents/Desktop/2025_GBA_Presentation/Data%20and%20Graphs%20for%20Presentations_0331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gets-my.sharepoint.com/personal/shannon_ridley_dnr_ga_gov/Documents/Microsoft%20Teams%20Chat%20Files/Annual%20grant%20funding%20level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FY21-FY25 Notifications / HSI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29955170907681E-2"/>
          <c:y val="0.15142894023492964"/>
          <c:w val="0.83737570438103837"/>
          <c:h val="0.56153912146623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'Notification Query'!$B$1</c:f>
              <c:strCache>
                <c:ptCount val="1"/>
                <c:pt idx="0">
                  <c:v>Notifications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'Notification Query'!$A$32:$A$36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(est.)</c:v>
                </c:pt>
              </c:strCache>
            </c:strRef>
          </c:cat>
          <c:val>
            <c:numRef>
              <c:f>'Notification Query'!$B$32:$B$36</c:f>
              <c:numCache>
                <c:formatCode>General</c:formatCode>
                <c:ptCount val="5"/>
                <c:pt idx="0">
                  <c:v>78</c:v>
                </c:pt>
                <c:pt idx="1">
                  <c:v>66</c:v>
                </c:pt>
                <c:pt idx="2">
                  <c:v>76</c:v>
                </c:pt>
                <c:pt idx="3">
                  <c:v>55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3-410B-B917-B198E0473DC5}"/>
            </c:ext>
          </c:extLst>
        </c:ser>
        <c:ser>
          <c:idx val="3"/>
          <c:order val="1"/>
          <c:tx>
            <c:strRef>
              <c:f>'Notification Query'!$C$1</c:f>
              <c:strCache>
                <c:ptCount val="1"/>
                <c:pt idx="0">
                  <c:v>Delistings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'Notification Query'!$A$32:$A$36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(est.)</c:v>
                </c:pt>
              </c:strCache>
            </c:strRef>
          </c:cat>
          <c:val>
            <c:numRef>
              <c:f>'Notification Query'!$C$32:$C$36</c:f>
              <c:numCache>
                <c:formatCode>General</c:formatCode>
                <c:ptCount val="5"/>
                <c:pt idx="0">
                  <c:v>15</c:v>
                </c:pt>
                <c:pt idx="1">
                  <c:v>13</c:v>
                </c:pt>
                <c:pt idx="2">
                  <c:v>14</c:v>
                </c:pt>
                <c:pt idx="3">
                  <c:v>11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3-410B-B917-B198E0473DC5}"/>
            </c:ext>
          </c:extLst>
        </c:ser>
        <c:ser>
          <c:idx val="1"/>
          <c:order val="2"/>
          <c:tx>
            <c:strRef>
              <c:f>'Notification Query'!$D$1</c:f>
              <c:strCache>
                <c:ptCount val="1"/>
                <c:pt idx="0">
                  <c:v>Listings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'Notification Query'!$A$32:$A$36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(est.)</c:v>
                </c:pt>
              </c:strCache>
            </c:strRef>
          </c:cat>
          <c:val>
            <c:numRef>
              <c:f>'Notification Query'!$D$32:$D$36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33-410B-B917-B198E047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78877568"/>
        <c:axId val="178879104"/>
      </c:barChart>
      <c:lineChart>
        <c:grouping val="standard"/>
        <c:varyColors val="0"/>
        <c:ser>
          <c:idx val="2"/>
          <c:order val="3"/>
          <c:tx>
            <c:strRef>
              <c:f>'Notification Query'!$E$1</c:f>
              <c:strCache>
                <c:ptCount val="1"/>
                <c:pt idx="0">
                  <c:v>Total sites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3-410B-B917-B198E0473DC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33-410B-B917-B198E0473D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33-410B-B917-B198E0473D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33-410B-B917-B198E0473D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'Notification Query'!$A$32:$A$36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(est.)</c:v>
                </c:pt>
              </c:strCache>
            </c:strRef>
          </c:cat>
          <c:val>
            <c:numRef>
              <c:f>'Notification Query'!$E$32:$E$36</c:f>
              <c:numCache>
                <c:formatCode>General</c:formatCode>
                <c:ptCount val="5"/>
                <c:pt idx="0">
                  <c:v>489</c:v>
                </c:pt>
                <c:pt idx="1">
                  <c:v>481</c:v>
                </c:pt>
                <c:pt idx="2">
                  <c:v>469</c:v>
                </c:pt>
                <c:pt idx="3">
                  <c:v>463</c:v>
                </c:pt>
                <c:pt idx="4">
                  <c:v>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A33-410B-B917-B198E0473DC5}"/>
            </c:ext>
          </c:extLst>
        </c:ser>
        <c:ser>
          <c:idx val="4"/>
          <c:order val="4"/>
          <c:tx>
            <c:strRef>
              <c:f>'Notification Query'!$F$1</c:f>
              <c:strCache>
                <c:ptCount val="1"/>
                <c:pt idx="0">
                  <c:v>Cumulative Sites Delisted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33-410B-B917-B198E0473DC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33-410B-B917-B198E0473D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33-410B-B917-B198E0473D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33-410B-B917-B198E0473D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'Notification Query'!$A$32:$A$36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(est.)</c:v>
                </c:pt>
              </c:strCache>
            </c:strRef>
          </c:cat>
          <c:val>
            <c:numRef>
              <c:f>'Notification Query'!$F$32:$F$36</c:f>
              <c:numCache>
                <c:formatCode>General</c:formatCode>
                <c:ptCount val="5"/>
                <c:pt idx="0">
                  <c:v>377</c:v>
                </c:pt>
                <c:pt idx="1">
                  <c:v>390</c:v>
                </c:pt>
                <c:pt idx="2">
                  <c:v>404</c:v>
                </c:pt>
                <c:pt idx="3">
                  <c:v>415</c:v>
                </c:pt>
                <c:pt idx="4">
                  <c:v>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A33-410B-B917-B198E047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3161320"/>
        <c:axId val="713164272"/>
      </c:lineChart>
      <c:catAx>
        <c:axId val="17887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79104"/>
        <c:crosses val="autoZero"/>
        <c:auto val="1"/>
        <c:lblAlgn val="ctr"/>
        <c:lblOffset val="100"/>
        <c:noMultiLvlLbl val="0"/>
      </c:catAx>
      <c:valAx>
        <c:axId val="178879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77568"/>
        <c:crosses val="autoZero"/>
        <c:crossBetween val="between"/>
        <c:majorUnit val="20"/>
      </c:valAx>
      <c:valAx>
        <c:axId val="71316427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161320"/>
        <c:crosses val="max"/>
        <c:crossBetween val="between"/>
      </c:valAx>
      <c:catAx>
        <c:axId val="713161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64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67747987328802"/>
          <c:y val="0.78213932274859088"/>
          <c:w val="0.76015467771292089"/>
          <c:h val="0.20693171550277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'Status of Brownfield Projects'!$A$7:$A$9</c:f>
              <c:strCache>
                <c:ptCount val="3"/>
                <c:pt idx="0">
                  <c:v>Cleanup Complete</c:v>
                </c:pt>
                <c:pt idx="1">
                  <c:v>Active</c:v>
                </c:pt>
                <c:pt idx="2">
                  <c:v>Withdrawn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5CC-4870-BF40-23727B00405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5CC-4870-BF40-23727B00405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5CC-4870-BF40-23727B00405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0" i="0" u="none" strike="noStrike" kern="1200" baseline="0">
                        <a:solidFill>
                          <a:srgbClr val="0E2841"/>
                        </a:solidFill>
                        <a:latin typeface="Franklin Gothic Heavy" panose="020B0903020102020204" pitchFamily="34" charset="0"/>
                        <a:ea typeface="+mn-ea"/>
                        <a:cs typeface="+mn-cs"/>
                      </a:defRPr>
                    </a:pPr>
                    <a:fld id="{2B5DC804-2741-4DE8-81DE-AEDB83B186B9}" type="VALUE">
                      <a:rPr lang="en-US" sz="1600" b="0" i="0" u="none" strike="noStrike" kern="1200" baseline="0">
                        <a:solidFill>
                          <a:srgbClr val="0E2841"/>
                        </a:solidFill>
                        <a:latin typeface="Franklin Gothic Heavy" panose="020B0903020102020204" pitchFamily="34" charset="0"/>
                        <a:ea typeface="+mn-ea"/>
                        <a:cs typeface="+mn-cs"/>
                      </a:rPr>
                      <a:pPr algn="ctr" rtl="0">
                        <a:defRPr lang="en-US" sz="1600">
                          <a:solidFill>
                            <a:srgbClr val="0E2841"/>
                          </a:solidFill>
                          <a:latin typeface="Franklin Gothic Heavy" panose="020B09030201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0" i="0" u="none" strike="noStrike" kern="1200" baseline="0">
                      <a:solidFill>
                        <a:srgbClr val="0E2841"/>
                      </a:solidFill>
                      <a:latin typeface="Franklin Gothic Heavy" panose="020B09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CC-4870-BF40-23727B00405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600" b="0" i="0" u="none" strike="noStrike" kern="1200" baseline="0">
                        <a:solidFill>
                          <a:srgbClr val="0E2841"/>
                        </a:solidFill>
                        <a:latin typeface="Franklin Gothic Heavy" panose="020B0903020102020204" pitchFamily="34" charset="0"/>
                        <a:ea typeface="+mn-ea"/>
                        <a:cs typeface="+mn-cs"/>
                      </a:defRPr>
                    </a:pPr>
                    <a:fld id="{516F87ED-6E98-4EF4-A4DD-B1C9468049CA}" type="VALUE">
                      <a:rPr lang="en-US" sz="1600" b="0" i="0" u="none" strike="noStrike" kern="1200" baseline="0">
                        <a:solidFill>
                          <a:srgbClr val="0E2841"/>
                        </a:solidFill>
                        <a:latin typeface="Franklin Gothic Heavy" panose="020B0903020102020204" pitchFamily="34" charset="0"/>
                        <a:ea typeface="+mn-ea"/>
                        <a:cs typeface="+mn-cs"/>
                      </a:rPr>
                      <a:pPr>
                        <a:defRPr lang="en-US" sz="1600">
                          <a:solidFill>
                            <a:srgbClr val="0E2841"/>
                          </a:solidFill>
                          <a:latin typeface="Franklin Gothic Heavy" panose="020B09030201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0" i="0" u="none" strike="noStrike" kern="1200" baseline="0">
                      <a:solidFill>
                        <a:srgbClr val="0E2841"/>
                      </a:solidFill>
                      <a:latin typeface="Franklin Gothic Heavy" panose="020B09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5CC-4870-BF40-23727B004055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CC-4870-BF40-23727B004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Franklin Gothic Heavy" panose="020B09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'Status of Brownfield Projects'!$A$7:$A$9</c:f>
              <c:strCache>
                <c:ptCount val="3"/>
                <c:pt idx="0">
                  <c:v>Cleanup Complete</c:v>
                </c:pt>
                <c:pt idx="1">
                  <c:v>Active</c:v>
                </c:pt>
                <c:pt idx="2">
                  <c:v>Withdrawn</c:v>
                </c:pt>
              </c:strCache>
            </c:strRef>
          </c:cat>
          <c:val>
            <c:numRef>
              <c:f>'Status of Brownfield Projects'!$C$7:$C$9</c:f>
              <c:numCache>
                <c:formatCode>0.0%</c:formatCode>
                <c:ptCount val="3"/>
                <c:pt idx="0">
                  <c:v>0.51175285426460715</c:v>
                </c:pt>
                <c:pt idx="1">
                  <c:v>0.44660846205507054</c:v>
                </c:pt>
                <c:pt idx="2">
                  <c:v>4.1638683680322364E-2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CC-4870-BF40-23727B0040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2549212598425192"/>
          <c:w val="0.74017437888757043"/>
          <c:h val="0.1591348425196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0" i="0" u="none" strike="noStrike" kern="1200" baseline="0">
              <a:solidFill>
                <a:schemeClr val="tx2"/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'BF App per Year Count'!$G$5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'BF App per Year Count'!$F$8:$F$30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'BF App per Year Count'!$G$8:$G$30</c:f>
              <c:numCache>
                <c:formatCode>General</c:formatCode>
                <c:ptCount val="23"/>
                <c:pt idx="0">
                  <c:v>11</c:v>
                </c:pt>
                <c:pt idx="1">
                  <c:v>22</c:v>
                </c:pt>
                <c:pt idx="2">
                  <c:v>78</c:v>
                </c:pt>
                <c:pt idx="3">
                  <c:v>45</c:v>
                </c:pt>
                <c:pt idx="4">
                  <c:v>74</c:v>
                </c:pt>
                <c:pt idx="5">
                  <c:v>48</c:v>
                </c:pt>
                <c:pt idx="6">
                  <c:v>26</c:v>
                </c:pt>
                <c:pt idx="7">
                  <c:v>38</c:v>
                </c:pt>
                <c:pt idx="8">
                  <c:v>47</c:v>
                </c:pt>
                <c:pt idx="9">
                  <c:v>47</c:v>
                </c:pt>
                <c:pt idx="10">
                  <c:v>62</c:v>
                </c:pt>
                <c:pt idx="11">
                  <c:v>67</c:v>
                </c:pt>
                <c:pt idx="12">
                  <c:v>103</c:v>
                </c:pt>
                <c:pt idx="13">
                  <c:v>95</c:v>
                </c:pt>
                <c:pt idx="14">
                  <c:v>104</c:v>
                </c:pt>
                <c:pt idx="15">
                  <c:v>123</c:v>
                </c:pt>
                <c:pt idx="16">
                  <c:v>93</c:v>
                </c:pt>
                <c:pt idx="17">
                  <c:v>68</c:v>
                </c:pt>
                <c:pt idx="18">
                  <c:v>109</c:v>
                </c:pt>
                <c:pt idx="19">
                  <c:v>97</c:v>
                </c:pt>
                <c:pt idx="20">
                  <c:v>72</c:v>
                </c:pt>
                <c:pt idx="21">
                  <c:v>44</c:v>
                </c:pt>
                <c:pt idx="2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56-4952-9E49-BE4720E1C0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2627328"/>
        <c:axId val="682627808"/>
      </c:barChart>
      <c:catAx>
        <c:axId val="68262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27808"/>
        <c:crosses val="autoZero"/>
        <c:auto val="1"/>
        <c:lblAlgn val="ctr"/>
        <c:lblOffset val="100"/>
        <c:noMultiLvlLbl val="0"/>
      </c:catAx>
      <c:valAx>
        <c:axId val="68262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'BF App Type'!$A$7:$A$8</c:f>
              <c:strCache>
                <c:ptCount val="2"/>
                <c:pt idx="0">
                  <c:v>HSI </c:v>
                </c:pt>
                <c:pt idx="1">
                  <c:v>Non-HSI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CEE-454B-86C6-D0BEC6054E0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CEE-454B-86C6-D0BEC6054E05}"/>
              </c:ext>
            </c:extLst>
          </c:dPt>
          <c:dLbls>
            <c:dLbl>
              <c:idx val="0"/>
              <c:layout>
                <c:manualLayout>
                  <c:x val="1.2793095525203569E-2"/>
                  <c:y val="-4.1949857552659578E-2"/>
                </c:manualLayout>
              </c:layout>
              <c:tx>
                <c:rich>
                  <a:bodyPr/>
                  <a:lstStyle/>
                  <a:p>
                    <a:fld id="{2B5DC804-2741-4DE8-81DE-AEDB83B186B9}" type="VALUE">
                      <a:rPr lang="en-US" sz="1600">
                        <a:latin typeface="Franklin Gothic Heavy" panose="020B0903020102020204" pitchFamily="34" charset="0"/>
                        <a:cs typeface="Times New Roman" panose="02020603050405020304" pitchFamily="18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EE-454B-86C6-D0BEC6054E05}"/>
                </c:ext>
              </c:extLst>
            </c:dLbl>
            <c:dLbl>
              <c:idx val="1"/>
              <c:layout>
                <c:manualLayout>
                  <c:x val="1.385088735763345E-2"/>
                  <c:y val="6.706079966076671E-2"/>
                </c:manualLayout>
              </c:layout>
              <c:tx>
                <c:rich>
                  <a:bodyPr/>
                  <a:lstStyle/>
                  <a:p>
                    <a:fld id="{516F87ED-6E98-4EF4-A4DD-B1C9468049CA}" type="VALUE">
                      <a:rPr lang="en-US" sz="1600" baseline="0">
                        <a:latin typeface="Franklin Gothic Heavy" panose="020B09030201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EE-454B-86C6-D0BEC6054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'BF App Type'!$A$7:$A$8</c:f>
              <c:strCache>
                <c:ptCount val="2"/>
                <c:pt idx="0">
                  <c:v>HSI </c:v>
                </c:pt>
                <c:pt idx="1">
                  <c:v>Non-HSI </c:v>
                </c:pt>
              </c:strCache>
            </c:strRef>
          </c:cat>
          <c:val>
            <c:numRef>
              <c:f>'BF App Type'!$C$7:$C$8</c:f>
              <c:numCache>
                <c:formatCode>0%</c:formatCode>
                <c:ptCount val="2"/>
                <c:pt idx="0">
                  <c:v>0.10678307588985897</c:v>
                </c:pt>
                <c:pt idx="1">
                  <c:v>0.89321692411014109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EE-454B-86C6-D0BEC6054E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1867879528757531"/>
          <c:y val="0.79061258717128002"/>
          <c:w val="0.38299548172916742"/>
          <c:h val="0.20938741282871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9250173208117"/>
          <c:y val="6.1076810243798393E-2"/>
          <c:w val="0.78653915135608043"/>
          <c:h val="0.68153579760863225"/>
        </c:manualLayout>
      </c:layout>
      <c:barChart>
        <c:barDir val="col"/>
        <c:grouping val="stacked"/>
        <c:varyColors val="0"/>
        <c:ser>
          <c:idx val="0"/>
          <c:order val="0"/>
          <c:tx>
            <c:v>Regular Grant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Sheet1!$B$46:$B$61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 formatCode="0">
                  <c:v>2018</c:v>
                </c:pt>
                <c:pt idx="9" formatCode="0">
                  <c:v>2019</c:v>
                </c:pt>
                <c:pt idx="10" formatCode="0">
                  <c:v>2020</c:v>
                </c:pt>
                <c:pt idx="11" formatCode="0">
                  <c:v>2021</c:v>
                </c:pt>
                <c:pt idx="12" formatCode="0">
                  <c:v>2022</c:v>
                </c:pt>
                <c:pt idx="13" formatCode="0">
                  <c:v>2023</c:v>
                </c:pt>
                <c:pt idx="14" formatCode="0">
                  <c:v>2024</c:v>
                </c:pt>
                <c:pt idx="15" formatCode="0">
                  <c:v>2025</c:v>
                </c:pt>
              </c:numCache>
            </c:numRef>
          </c:cat>
          <c:val>
            <c:numRef>
              <c:f>Sheet1!$C$46:$C$61</c:f>
              <c:numCache>
                <c:formatCode>_("$"* #,##0_);_("$"* \(#,##0\);_("$"* "-"??_);_(@_)</c:formatCode>
                <c:ptCount val="16"/>
                <c:pt idx="0">
                  <c:v>921400</c:v>
                </c:pt>
                <c:pt idx="1">
                  <c:v>890228</c:v>
                </c:pt>
                <c:pt idx="2">
                  <c:v>791361</c:v>
                </c:pt>
                <c:pt idx="3">
                  <c:v>754990</c:v>
                </c:pt>
                <c:pt idx="4">
                  <c:v>734775</c:v>
                </c:pt>
                <c:pt idx="5">
                  <c:v>733182</c:v>
                </c:pt>
                <c:pt idx="6" formatCode="_([$$-409]* #,##0_);_([$$-409]* \(#,##0\);_([$$-409]* &quot;-&quot;??_);_(@_)">
                  <c:v>712123</c:v>
                </c:pt>
                <c:pt idx="7" formatCode="_([$$-409]* #,##0_);_([$$-409]* \(#,##0\);_([$$-409]* &quot;-&quot;??_);_(@_)">
                  <c:v>718425</c:v>
                </c:pt>
                <c:pt idx="8">
                  <c:v>679000</c:v>
                </c:pt>
                <c:pt idx="9">
                  <c:v>690000</c:v>
                </c:pt>
                <c:pt idx="10">
                  <c:v>685293</c:v>
                </c:pt>
                <c:pt idx="11">
                  <c:v>692000</c:v>
                </c:pt>
                <c:pt idx="12">
                  <c:v>734000</c:v>
                </c:pt>
                <c:pt idx="13">
                  <c:v>730000</c:v>
                </c:pt>
                <c:pt idx="14">
                  <c:v>763614</c:v>
                </c:pt>
                <c:pt idx="15">
                  <c:v>720000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1-4A0C-912E-88AB945F1B3E}"/>
            </c:ext>
          </c:extLst>
        </c:ser>
        <c:ser>
          <c:idx val="1"/>
          <c:order val="1"/>
          <c:tx>
            <c:v>BF Fees</c:v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Sheet1!$B$46:$B$61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 formatCode="0">
                  <c:v>2018</c:v>
                </c:pt>
                <c:pt idx="9" formatCode="0">
                  <c:v>2019</c:v>
                </c:pt>
                <c:pt idx="10" formatCode="0">
                  <c:v>2020</c:v>
                </c:pt>
                <c:pt idx="11" formatCode="0">
                  <c:v>2021</c:v>
                </c:pt>
                <c:pt idx="12" formatCode="0">
                  <c:v>2022</c:v>
                </c:pt>
                <c:pt idx="13" formatCode="0">
                  <c:v>2023</c:v>
                </c:pt>
                <c:pt idx="14" formatCode="0">
                  <c:v>2024</c:v>
                </c:pt>
                <c:pt idx="15" formatCode="0">
                  <c:v>2025</c:v>
                </c:pt>
              </c:numCache>
            </c:numRef>
          </c:cat>
          <c:val>
            <c:numRef>
              <c:f>Sheet1!$D$46:$D$61</c:f>
              <c:numCache>
                <c:formatCode>_("$"* #,##0.00_);_("$"* \(#,##0.00\);_("$"* "-"??_);_(@_)</c:formatCode>
                <c:ptCount val="16"/>
                <c:pt idx="0">
                  <c:v>110220</c:v>
                </c:pt>
                <c:pt idx="1">
                  <c:v>140004</c:v>
                </c:pt>
                <c:pt idx="2">
                  <c:v>153423</c:v>
                </c:pt>
                <c:pt idx="3">
                  <c:v>196051</c:v>
                </c:pt>
                <c:pt idx="4">
                  <c:v>228335</c:v>
                </c:pt>
                <c:pt idx="5">
                  <c:v>323722</c:v>
                </c:pt>
                <c:pt idx="6">
                  <c:v>317389</c:v>
                </c:pt>
                <c:pt idx="7">
                  <c:v>370286.26</c:v>
                </c:pt>
                <c:pt idx="8">
                  <c:v>461191</c:v>
                </c:pt>
                <c:pt idx="9">
                  <c:v>393731</c:v>
                </c:pt>
                <c:pt idx="10">
                  <c:v>374652.26</c:v>
                </c:pt>
                <c:pt idx="11">
                  <c:v>409305.63</c:v>
                </c:pt>
                <c:pt idx="12">
                  <c:v>437036.11</c:v>
                </c:pt>
                <c:pt idx="13">
                  <c:v>430000</c:v>
                </c:pt>
                <c:pt idx="14">
                  <c:v>261006.26</c:v>
                </c:pt>
                <c:pt idx="15">
                  <c:v>103314.38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1-4A0C-912E-88AB945F1B3E}"/>
            </c:ext>
          </c:extLst>
        </c:ser>
        <c:ser>
          <c:idx val="2"/>
          <c:order val="2"/>
          <c:tx>
            <c:v>BIL Grant</c:v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Sheet1!$B$46:$B$61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 formatCode="0">
                  <c:v>2018</c:v>
                </c:pt>
                <c:pt idx="9" formatCode="0">
                  <c:v>2019</c:v>
                </c:pt>
                <c:pt idx="10" formatCode="0">
                  <c:v>2020</c:v>
                </c:pt>
                <c:pt idx="11" formatCode="0">
                  <c:v>2021</c:v>
                </c:pt>
                <c:pt idx="12" formatCode="0">
                  <c:v>2022</c:v>
                </c:pt>
                <c:pt idx="13" formatCode="0">
                  <c:v>2023</c:v>
                </c:pt>
                <c:pt idx="14" formatCode="0">
                  <c:v>2024</c:v>
                </c:pt>
                <c:pt idx="15" formatCode="0">
                  <c:v>2025</c:v>
                </c:pt>
              </c:numCache>
            </c:numRef>
          </c:cat>
          <c:val>
            <c:numRef>
              <c:f>Sheet1!$E$46:$E$61</c:f>
              <c:numCache>
                <c:formatCode>_("$"* #,##0.00_);_("$"* \(#,##0.00\);_("$"* "-"??_);_(@_)</c:formatCode>
                <c:ptCount val="16"/>
                <c:pt idx="13" formatCode="&quot;$&quot;#,##0_);[Red]\(&quot;$&quot;#,##0\)">
                  <c:v>585000</c:v>
                </c:pt>
                <c:pt idx="14" formatCode="&quot;$&quot;#,##0_);[Red]\(&quot;$&quot;#,##0\)">
                  <c:v>585000</c:v>
                </c:pt>
                <c:pt idx="15" formatCode="&quot;$&quot;#,##0_);[Red]\(&quot;$&quot;#,##0\)">
                  <c:v>544600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81-4A0C-912E-88AB945F1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5710208"/>
        <c:axId val="245716096"/>
      </c:barChart>
      <c:catAx>
        <c:axId val="24571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716096"/>
        <c:crosses val="autoZero"/>
        <c:auto val="1"/>
        <c:lblAlgn val="ctr"/>
        <c:lblOffset val="100"/>
        <c:noMultiLvlLbl val="0"/>
      </c:catAx>
      <c:valAx>
        <c:axId val="24571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71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5934395353358608"/>
          <c:y val="0.90545961584347412"/>
          <c:w val="0.48131197142023918"/>
          <c:h val="9.07525053686470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0.52836</cdr:x>
      <cdr:y>0.6935</cdr:y>
    </cdr:from>
    <cdr:to>
      <cdr:x>0.68614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EECBF27-4536-FA44-5BC6-B1BFA49C5588}"/>
            </a:ext>
          </a:extLst>
        </cdr:cNvPr>
        <cdr:cNvSpPr txBox="1"/>
      </cdr:nvSpPr>
      <cdr:spPr>
        <a:xfrm xmlns:a="http://schemas.openxmlformats.org/drawingml/2006/main">
          <a:off x="3062151" y="27765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07EDA-D073-F35C-18B8-F2D03A0B5D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56922"/>
          </a:xfrm>
          <a:prstGeom prst="rect">
            <a:avLst/>
          </a:prstGeom>
        </p:spPr>
        <p:txBody>
          <a:bodyPr vert="horz" lIns="89483" tIns="44742" rIns="89483" bIns="447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D922A-48D1-5C55-73E2-FE1EAEA6A0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56922"/>
          </a:xfrm>
          <a:prstGeom prst="rect">
            <a:avLst/>
          </a:prstGeom>
        </p:spPr>
        <p:txBody>
          <a:bodyPr vert="horz" lIns="89483" tIns="44742" rIns="89483" bIns="44742" rtlCol="0"/>
          <a:lstStyle>
            <a:lvl1pPr algn="r">
              <a:defRPr sz="1200"/>
            </a:lvl1pPr>
          </a:lstStyle>
          <a:p>
            <a:fld id="{E7811022-16E9-4E2B-9567-20DAF04CFF8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A43C3-3CE2-34FD-0F87-CB830BC625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644217"/>
            <a:ext cx="2972421" cy="456922"/>
          </a:xfrm>
          <a:prstGeom prst="rect">
            <a:avLst/>
          </a:prstGeom>
        </p:spPr>
        <p:txBody>
          <a:bodyPr vert="horz" lIns="89483" tIns="44742" rIns="89483" bIns="447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244B0-DAA0-59A2-CA20-0504C914E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027" y="8644217"/>
            <a:ext cx="2972421" cy="456922"/>
          </a:xfrm>
          <a:prstGeom prst="rect">
            <a:avLst/>
          </a:prstGeom>
        </p:spPr>
        <p:txBody>
          <a:bodyPr vert="horz" lIns="89483" tIns="44742" rIns="89483" bIns="44742" rtlCol="0" anchor="b"/>
          <a:lstStyle>
            <a:lvl1pPr algn="r">
              <a:defRPr sz="1200"/>
            </a:lvl1pPr>
          </a:lstStyle>
          <a:p>
            <a:fld id="{27D852C0-CEA1-40C1-8363-FFF74B3F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93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20:51:3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177" tIns="45589" rIns="91177" bIns="45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5057"/>
          </a:xfrm>
          <a:prstGeom prst="rect">
            <a:avLst/>
          </a:prstGeom>
        </p:spPr>
        <p:txBody>
          <a:bodyPr vert="horz" lIns="91177" tIns="45589" rIns="91177" bIns="45589" rtlCol="0"/>
          <a:lstStyle>
            <a:lvl1pPr algn="r">
              <a:defRPr sz="1200"/>
            </a:lvl1pPr>
          </a:lstStyle>
          <a:p>
            <a:fld id="{227B22A8-08EA-4127-BB4C-8F215CFA9C2B}" type="datetimeFigureOut">
              <a:rPr lang="en-US" smtClean="0"/>
              <a:t>4/15/2025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12938" y="682625"/>
            <a:ext cx="3032125" cy="170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77" tIns="45589" rIns="91177" bIns="45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2536383"/>
            <a:ext cx="5486400" cy="6415556"/>
          </a:xfrm>
          <a:prstGeom prst="rect">
            <a:avLst/>
          </a:prstGeom>
        </p:spPr>
        <p:txBody>
          <a:bodyPr vert="horz" lIns="91177" tIns="45589" rIns="91177" bIns="45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4502"/>
            <a:ext cx="2971800" cy="455057"/>
          </a:xfrm>
          <a:prstGeom prst="rect">
            <a:avLst/>
          </a:prstGeom>
        </p:spPr>
        <p:txBody>
          <a:bodyPr vert="horz" lIns="91177" tIns="45589" rIns="91177" bIns="45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44502"/>
            <a:ext cx="2971800" cy="455057"/>
          </a:xfrm>
          <a:prstGeom prst="rect">
            <a:avLst/>
          </a:prstGeom>
        </p:spPr>
        <p:txBody>
          <a:bodyPr vert="horz" lIns="91177" tIns="45589" rIns="91177" bIns="45589" rtlCol="0" anchor="b"/>
          <a:lstStyle>
            <a:lvl1pPr algn="r">
              <a:defRPr sz="1200"/>
            </a:lvl1pPr>
          </a:lstStyle>
          <a:p>
            <a:fld id="{FAC7D548-DE5F-4244-86EE-BAF5665FA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4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58B5D-4632-5B9F-212E-595C18F3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1129F-36BD-123A-6FFF-E6C2803F0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8BE35-0403-4B31-71AF-2734197FE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30904-69A6-5E50-8D76-0E56AF420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5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3263"/>
            <a:ext cx="6262687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6C3D1-BC69-4BE5-8E96-91175EB54C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6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468"/>
              </a:lnSpc>
              <a:buFont typeface="Calibri" panose="020F0502020204030204" pitchFamily="34" charset="0"/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7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0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5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55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56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8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42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9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341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03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D548-DE5F-4244-86EE-BAF5665FAB7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2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5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11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CFB62-8E88-6F4D-85EB-53C35FAA8B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67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7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4525" y="682625"/>
            <a:ext cx="3028950" cy="1704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buFontTx/>
              <a:buNone/>
              <a:defRPr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0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2162" lvl="2" indent="0" defTabSz="45720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None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6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7D548-DE5F-4244-86EE-BAF5665FA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25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6169" r="833" b="19715"/>
          <a:stretch/>
        </p:blipFill>
        <p:spPr>
          <a:xfrm flipH="1">
            <a:off x="76200" y="57150"/>
            <a:ext cx="8991600" cy="1371600"/>
          </a:xfrm>
          <a:prstGeom prst="rect">
            <a:avLst/>
          </a:prstGeom>
        </p:spPr>
      </p:pic>
      <p:pic>
        <p:nvPicPr>
          <p:cNvPr id="15" name="Picture 14" descr="823285-gray-wallpaper.jpg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9" r="19491" b="28868"/>
          <a:stretch/>
        </p:blipFill>
        <p:spPr>
          <a:xfrm>
            <a:off x="76200" y="1485900"/>
            <a:ext cx="7086600" cy="194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13" y="130189"/>
            <a:ext cx="3477173" cy="122552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88010" y="2031744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Land</a:t>
            </a:r>
            <a:r>
              <a:rPr lang="en-US" sz="3800" b="1" baseline="0" dirty="0">
                <a:solidFill>
                  <a:schemeClr val="bg1"/>
                </a:solidFill>
              </a:rPr>
              <a:t> Protection Branch Update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sun2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24651"/>
          <a:stretch/>
        </p:blipFill>
        <p:spPr>
          <a:xfrm>
            <a:off x="7239000" y="1485900"/>
            <a:ext cx="1828800" cy="1943100"/>
          </a:xfrm>
          <a:prstGeom prst="rect">
            <a:avLst/>
          </a:prstGeom>
        </p:spPr>
      </p:pic>
      <p:pic>
        <p:nvPicPr>
          <p:cNvPr id="2" name="Picture 1" descr="grass3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7984" r="914"/>
          <a:stretch/>
        </p:blipFill>
        <p:spPr>
          <a:xfrm>
            <a:off x="79377" y="3492393"/>
            <a:ext cx="8980994" cy="15939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5452" y="356392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>
                <a:solidFill>
                  <a:schemeClr val="tx1"/>
                </a:solidFill>
                <a:latin typeface="+mj-lt"/>
              </a:rPr>
              <a:t>Adam Hanley, PE</a:t>
            </a:r>
            <a:br>
              <a:rPr lang="en-US" baseline="0" dirty="0">
                <a:solidFill>
                  <a:schemeClr val="tx1"/>
                </a:solidFill>
                <a:latin typeface="+mj-lt"/>
              </a:rPr>
            </a:br>
            <a:r>
              <a:rPr lang="en-US" baseline="0" dirty="0">
                <a:solidFill>
                  <a:schemeClr val="tx1"/>
                </a:solidFill>
                <a:latin typeface="+mj-lt"/>
              </a:rPr>
              <a:t>Stephanie Horwitz, CHMM, PE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47453" y="3563924"/>
            <a:ext cx="4204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+mj-lt"/>
              </a:rPr>
              <a:t>13</a:t>
            </a:r>
            <a:r>
              <a:rPr lang="en-US" b="1" baseline="30000" dirty="0">
                <a:latin typeface="+mj-lt"/>
              </a:rPr>
              <a:t>th</a:t>
            </a:r>
            <a:r>
              <a:rPr lang="en-US" b="1" dirty="0">
                <a:latin typeface="+mj-lt"/>
              </a:rPr>
              <a:t> Annual Brownfield Seminar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Georgia Brownfield Association </a:t>
            </a:r>
          </a:p>
          <a:p>
            <a:pPr algn="r"/>
            <a:r>
              <a:rPr lang="en-US" b="1" dirty="0">
                <a:latin typeface="+mj-lt"/>
              </a:rPr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946330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6169" r="833" b="19715"/>
          <a:stretch/>
        </p:blipFill>
        <p:spPr>
          <a:xfrm flipH="1">
            <a:off x="76200" y="57150"/>
            <a:ext cx="8991600" cy="1371600"/>
          </a:xfrm>
          <a:prstGeom prst="rect">
            <a:avLst/>
          </a:prstGeom>
        </p:spPr>
      </p:pic>
      <p:pic>
        <p:nvPicPr>
          <p:cNvPr id="15" name="Picture 14" descr="823285-gray-wallpaper.jpg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9" r="19491" b="28868"/>
          <a:stretch/>
        </p:blipFill>
        <p:spPr>
          <a:xfrm>
            <a:off x="76200" y="1485900"/>
            <a:ext cx="7086600" cy="19431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88010" y="2031744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baseline="0" dirty="0">
                <a:solidFill>
                  <a:schemeClr val="bg1"/>
                </a:solidFill>
              </a:rPr>
              <a:t>Brownfield Program Update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sun2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24651"/>
          <a:stretch/>
        </p:blipFill>
        <p:spPr>
          <a:xfrm>
            <a:off x="7239000" y="1485900"/>
            <a:ext cx="1828800" cy="1943100"/>
          </a:xfrm>
          <a:prstGeom prst="rect">
            <a:avLst/>
          </a:prstGeom>
        </p:spPr>
      </p:pic>
      <p:pic>
        <p:nvPicPr>
          <p:cNvPr id="2" name="Picture 1" descr="grass3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7984" r="914"/>
          <a:stretch/>
        </p:blipFill>
        <p:spPr>
          <a:xfrm>
            <a:off x="79377" y="3492393"/>
            <a:ext cx="8980994" cy="15939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5452" y="356392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>
                <a:solidFill>
                  <a:schemeClr val="tx1"/>
                </a:solidFill>
                <a:latin typeface="+mj-lt"/>
              </a:rPr>
              <a:t>Adam Hanley, PE</a:t>
            </a:r>
            <a:br>
              <a:rPr lang="en-US" baseline="0" dirty="0">
                <a:solidFill>
                  <a:schemeClr val="tx1"/>
                </a:solidFill>
                <a:latin typeface="+mj-lt"/>
              </a:rPr>
            </a:br>
            <a:r>
              <a:rPr lang="en-US" baseline="0" dirty="0">
                <a:solidFill>
                  <a:schemeClr val="tx1"/>
                </a:solidFill>
                <a:latin typeface="+mj-lt"/>
              </a:rPr>
              <a:t>Stephanie Horwitz, CHMM, PE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64103" y="3563924"/>
            <a:ext cx="4204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+mj-lt"/>
              </a:rPr>
              <a:t>13</a:t>
            </a:r>
            <a:r>
              <a:rPr lang="en-US" b="1" baseline="30000" dirty="0">
                <a:latin typeface="+mj-lt"/>
              </a:rPr>
              <a:t>th</a:t>
            </a:r>
            <a:r>
              <a:rPr lang="en-US" b="1" dirty="0">
                <a:latin typeface="+mj-lt"/>
              </a:rPr>
              <a:t> Annual Brownfield Seminar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Georgia Brownfield Association </a:t>
            </a:r>
          </a:p>
          <a:p>
            <a:pPr algn="r"/>
            <a:r>
              <a:rPr lang="en-US" b="1" dirty="0">
                <a:latin typeface="+mj-lt"/>
              </a:rPr>
              <a:t>April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C51B1-93BE-9115-4FB1-3CF57B46BB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13" y="130189"/>
            <a:ext cx="3477173" cy="12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D786B8-48A1-9419-551A-2E87F07B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162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923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1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8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F590-BFE6-423D-867F-875EDAFBE2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0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76201" y="4400551"/>
            <a:ext cx="762000" cy="67862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2045494"/>
              <a:gd name="connsiteY0" fmla="*/ 1807368 h 1807368"/>
              <a:gd name="connsiteX1" fmla="*/ 0 w 2045494"/>
              <a:gd name="connsiteY1" fmla="*/ 0 h 1807368"/>
              <a:gd name="connsiteX2" fmla="*/ 2045494 w 2045494"/>
              <a:gd name="connsiteY2" fmla="*/ 1 h 1807368"/>
              <a:gd name="connsiteX3" fmla="*/ 1761621 w 2045494"/>
              <a:gd name="connsiteY3" fmla="*/ 1784278 h 1807368"/>
              <a:gd name="connsiteX4" fmla="*/ 2382 w 2045494"/>
              <a:gd name="connsiteY4" fmla="*/ 1807368 h 1807368"/>
              <a:gd name="connsiteX0" fmla="*/ 2382 w 1779949"/>
              <a:gd name="connsiteY0" fmla="*/ 1807368 h 1807368"/>
              <a:gd name="connsiteX1" fmla="*/ 0 w 1779949"/>
              <a:gd name="connsiteY1" fmla="*/ 0 h 1807368"/>
              <a:gd name="connsiteX2" fmla="*/ 1779949 w 1779949"/>
              <a:gd name="connsiteY2" fmla="*/ 0 h 1807368"/>
              <a:gd name="connsiteX3" fmla="*/ 1761621 w 1779949"/>
              <a:gd name="connsiteY3" fmla="*/ 1784278 h 1807368"/>
              <a:gd name="connsiteX4" fmla="*/ 2382 w 1779949"/>
              <a:gd name="connsiteY4" fmla="*/ 1807368 h 1807368"/>
              <a:gd name="connsiteX0" fmla="*/ 2382 w 1807803"/>
              <a:gd name="connsiteY0" fmla="*/ 1807368 h 1807368"/>
              <a:gd name="connsiteX1" fmla="*/ 0 w 1807803"/>
              <a:gd name="connsiteY1" fmla="*/ 0 h 1807368"/>
              <a:gd name="connsiteX2" fmla="*/ 1779949 w 1807803"/>
              <a:gd name="connsiteY2" fmla="*/ 0 h 1807368"/>
              <a:gd name="connsiteX3" fmla="*/ 1807803 w 1807803"/>
              <a:gd name="connsiteY3" fmla="*/ 1784278 h 1807368"/>
              <a:gd name="connsiteX4" fmla="*/ 2382 w 1807803"/>
              <a:gd name="connsiteY4" fmla="*/ 1807368 h 1807368"/>
              <a:gd name="connsiteX0" fmla="*/ 2382 w 1807803"/>
              <a:gd name="connsiteY0" fmla="*/ 1807368 h 1807368"/>
              <a:gd name="connsiteX1" fmla="*/ 0 w 1807803"/>
              <a:gd name="connsiteY1" fmla="*/ 0 h 1807368"/>
              <a:gd name="connsiteX2" fmla="*/ 1805349 w 1807803"/>
              <a:gd name="connsiteY2" fmla="*/ 0 h 1807368"/>
              <a:gd name="connsiteX3" fmla="*/ 1807803 w 1807803"/>
              <a:gd name="connsiteY3" fmla="*/ 1784278 h 1807368"/>
              <a:gd name="connsiteX4" fmla="*/ 2382 w 1807803"/>
              <a:gd name="connsiteY4" fmla="*/ 1807368 h 1807368"/>
              <a:gd name="connsiteX0" fmla="*/ 2382 w 1805349"/>
              <a:gd name="connsiteY0" fmla="*/ 1807368 h 1809678"/>
              <a:gd name="connsiteX1" fmla="*/ 0 w 1805349"/>
              <a:gd name="connsiteY1" fmla="*/ 0 h 1809678"/>
              <a:gd name="connsiteX2" fmla="*/ 1805349 w 1805349"/>
              <a:gd name="connsiteY2" fmla="*/ 0 h 1809678"/>
              <a:gd name="connsiteX3" fmla="*/ 1797759 w 1805349"/>
              <a:gd name="connsiteY3" fmla="*/ 1809678 h 1809678"/>
              <a:gd name="connsiteX4" fmla="*/ 2382 w 1805349"/>
              <a:gd name="connsiteY4" fmla="*/ 1807368 h 180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349" h="1809678">
                <a:moveTo>
                  <a:pt x="2382" y="1807368"/>
                </a:moveTo>
                <a:lnTo>
                  <a:pt x="0" y="0"/>
                </a:lnTo>
                <a:lnTo>
                  <a:pt x="1805349" y="0"/>
                </a:lnTo>
                <a:lnTo>
                  <a:pt x="1797759" y="180967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AE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914400" y="4400550"/>
            <a:ext cx="8153400" cy="677763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5110 w 2604573"/>
              <a:gd name="connsiteY0" fmla="*/ 534324 h 534324"/>
              <a:gd name="connsiteX1" fmla="*/ 0 w 2604573"/>
              <a:gd name="connsiteY1" fmla="*/ 0 h 534324"/>
              <a:gd name="connsiteX2" fmla="*/ 2604573 w 2604573"/>
              <a:gd name="connsiteY2" fmla="*/ 271 h 534324"/>
              <a:gd name="connsiteX3" fmla="*/ 2604573 w 2604573"/>
              <a:gd name="connsiteY3" fmla="*/ 527584 h 534324"/>
              <a:gd name="connsiteX4" fmla="*/ 5110 w 2604573"/>
              <a:gd name="connsiteY4" fmla="*/ 534324 h 534324"/>
              <a:gd name="connsiteX0" fmla="*/ 5110 w 2604573"/>
              <a:gd name="connsiteY0" fmla="*/ 527583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5110 w 2604573"/>
              <a:gd name="connsiteY4" fmla="*/ 527583 h 527584"/>
              <a:gd name="connsiteX0" fmla="*/ 3558 w 2604573"/>
              <a:gd name="connsiteY0" fmla="*/ 525111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3558 w 2604573"/>
              <a:gd name="connsiteY4" fmla="*/ 525111 h 527584"/>
              <a:gd name="connsiteX0" fmla="*/ 2066 w 2604573"/>
              <a:gd name="connsiteY0" fmla="*/ 441081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2066 w 2604573"/>
              <a:gd name="connsiteY4" fmla="*/ 441081 h 527584"/>
              <a:gd name="connsiteX0" fmla="*/ 2066 w 2604573"/>
              <a:gd name="connsiteY0" fmla="*/ 527583 h 527584"/>
              <a:gd name="connsiteX1" fmla="*/ 0 w 2604573"/>
              <a:gd name="connsiteY1" fmla="*/ 0 h 527584"/>
              <a:gd name="connsiteX2" fmla="*/ 2604573 w 2604573"/>
              <a:gd name="connsiteY2" fmla="*/ 271 h 527584"/>
              <a:gd name="connsiteX3" fmla="*/ 2604573 w 2604573"/>
              <a:gd name="connsiteY3" fmla="*/ 527584 h 527584"/>
              <a:gd name="connsiteX4" fmla="*/ 2066 w 2604573"/>
              <a:gd name="connsiteY4" fmla="*/ 527583 h 527584"/>
              <a:gd name="connsiteX0" fmla="*/ 405 w 2605895"/>
              <a:gd name="connsiteY0" fmla="*/ 527583 h 527584"/>
              <a:gd name="connsiteX1" fmla="*/ 1322 w 2605895"/>
              <a:gd name="connsiteY1" fmla="*/ 0 h 527584"/>
              <a:gd name="connsiteX2" fmla="*/ 2605895 w 2605895"/>
              <a:gd name="connsiteY2" fmla="*/ 271 h 527584"/>
              <a:gd name="connsiteX3" fmla="*/ 2605895 w 2605895"/>
              <a:gd name="connsiteY3" fmla="*/ 527584 h 527584"/>
              <a:gd name="connsiteX4" fmla="*/ 405 w 2605895"/>
              <a:gd name="connsiteY4" fmla="*/ 527583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895" h="527584">
                <a:moveTo>
                  <a:pt x="405" y="527583"/>
                </a:moveTo>
                <a:cubicBezTo>
                  <a:pt x="-1298" y="349475"/>
                  <a:pt x="3025" y="178108"/>
                  <a:pt x="1322" y="0"/>
                </a:cubicBezTo>
                <a:lnTo>
                  <a:pt x="2605895" y="271"/>
                </a:lnTo>
                <a:lnTo>
                  <a:pt x="2605895" y="527584"/>
                </a:lnTo>
                <a:lnTo>
                  <a:pt x="405" y="527583"/>
                </a:lnTo>
                <a:close/>
              </a:path>
            </a:pathLst>
          </a:custGeom>
          <a:solidFill>
            <a:srgbClr val="C8E4E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4537710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5BAFD1"/>
                </a:solidFill>
              </a:defRPr>
            </a:lvl1pPr>
          </a:lstStyle>
          <a:p>
            <a:fld id="{91B3F590-BFE6-423D-867F-875EDAFBE2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527C6-1BFA-B378-76F7-564E44A9862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6093" y="169164"/>
            <a:ext cx="522216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1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rgbClr val="5BAFD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owers.FileReview@dnr.ga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mailto:Tradeport.FileReview@dnr.ga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pd.georgia.gov/about-us/land-protection-branch/recovered-materials-and-abatement/recovered-materials/solid-wast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pd.georgia.gov/about-us/land-protection-branch/recovered-materials-and-abatement/recovered-materials/recycling-an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pd.georgia.gov/about-us/land-protection-branch/recovered-materials-and-abatement/recovered-materials/solid-waste-0" TargetMode="External"/><Relationship Id="rId5" Type="http://schemas.openxmlformats.org/officeDocument/2006/relationships/hyperlink" Target="https://epd.georgia.gov/about-us/land-protection-branch/recovered-materials-and-abatement/recovered-materials/star-grant" TargetMode="External"/><Relationship Id="rId4" Type="http://schemas.openxmlformats.org/officeDocument/2006/relationships/hyperlink" Target="https://epd.georgia.gov/about-us/land-protection-branch/recovered-materials-and-abatement/recovered-materials/tire-product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pd.georgia.gov/hazardous-waste-trust-fun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pd.georgia.gov/ccr-permi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d.georgia.gov/twin-pin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264B9-4A35-5B83-F16E-5428303F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D3676-8CAB-3D5E-471B-BEB1D2FC619E}"/>
              </a:ext>
            </a:extLst>
          </p:cNvPr>
          <p:cNvSpPr txBox="1"/>
          <p:nvPr/>
        </p:nvSpPr>
        <p:spPr>
          <a:xfrm>
            <a:off x="-815474" y="3529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A914A9-A8A2-0DE1-1602-13D134F42052}"/>
                  </a:ext>
                </a:extLst>
              </p14:cNvPr>
              <p14:cNvContentPartPr/>
              <p14:nvPr/>
            </p14:nvContentPartPr>
            <p14:xfrm>
              <a:off x="5234850" y="128025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A914A9-A8A2-0DE1-1602-13D134F420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5850" y="127125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692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97B0B1-FBC8-DB7B-0A6B-823476BE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Franklin Gothic Medium" panose="020B0603020102020204" pitchFamily="34" charset="0"/>
                <a:ea typeface="ＭＳ Ｐゴシック" charset="-128"/>
              </a:rPr>
              <a:t>LPB Technical guidance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B29C7-4765-FA52-F6E9-859FDC8488D9}"/>
              </a:ext>
            </a:extLst>
          </p:cNvPr>
          <p:cNvSpPr/>
          <p:nvPr/>
        </p:nvSpPr>
        <p:spPr>
          <a:xfrm>
            <a:off x="609600" y="932840"/>
            <a:ext cx="715670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10" fontAlgn="base">
              <a:spcAft>
                <a:spcPts val="600"/>
              </a:spcAft>
              <a:buClr>
                <a:srgbClr val="5BAFD1"/>
              </a:buClr>
              <a:buSzPts val="2400"/>
              <a:defRPr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Vapor Intrusion Guidance Update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EPD and Technical Advisory Committee tweaked the existing guidance.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Majority of revisions are in a new Attachment A</a:t>
            </a:r>
          </a:p>
          <a:p>
            <a:pPr marL="1066773" lvl="1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Checklist of recommended items to include in a VI Report. ​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Internal review of draft complete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Goal is to finalize by end of Q2 2025​</a:t>
            </a:r>
          </a:p>
          <a:p>
            <a:pPr defTabSz="1219110" fontAlgn="base">
              <a:spcBef>
                <a:spcPts val="1200"/>
              </a:spcBef>
              <a:spcAft>
                <a:spcPts val="600"/>
              </a:spcAft>
              <a:buClr>
                <a:srgbClr val="5BAFD1"/>
              </a:buClr>
              <a:buSzPts val="2400"/>
              <a:defRPr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Georgia Risk Assessment Guidance Update</a:t>
            </a:r>
          </a:p>
          <a:p>
            <a:pPr marL="60957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Draft document sent back to Technical Advisory Committee end of March</a:t>
            </a:r>
          </a:p>
          <a:p>
            <a:pPr marL="60957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Goal is to be ready for public comment by the end of May/early June. ​</a:t>
            </a:r>
          </a:p>
          <a:p>
            <a:pPr marL="60957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ECO guidance and chemical specific issues are items most relevant to RRP</a:t>
            </a:r>
          </a:p>
        </p:txBody>
      </p:sp>
    </p:spTree>
    <p:extLst>
      <p:ext uri="{BB962C8B-B14F-4D97-AF65-F5344CB8AC3E}">
        <p14:creationId xmlns:p14="http://schemas.microsoft.com/office/powerpoint/2010/main" val="80650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9A62-3891-4330-BA5E-F2C359D1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</p:spPr>
        <p:txBody>
          <a:bodyPr/>
          <a:lstStyle/>
          <a:p>
            <a:r>
              <a:rPr lang="en-US" sz="2700" dirty="0"/>
              <a:t>Hazardous site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AB2D-8278-4044-90EF-2FC08B7CA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61" y="1752600"/>
            <a:ext cx="4191000" cy="1638300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Calibri" panose="020F0502020204030204" pitchFamily="34" charset="0"/>
              </a:rPr>
              <a:t>FY25 Notifications – 60 (est.)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FY25 Listings – 3</a:t>
            </a:r>
            <a:r>
              <a:rPr lang="en-US" b="0" dirty="0">
                <a:solidFill>
                  <a:srgbClr val="000000"/>
                </a:solidFill>
                <a:cs typeface="Calibri" panose="020F0502020204030204" pitchFamily="34" charset="0"/>
              </a:rPr>
              <a:t> (est.)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FY25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Delistings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 – 10 (est.)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Total Listed approx. 456 (est.)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5F4491-9B43-4E63-BC2A-0BEC112FDE74}"/>
              </a:ext>
              <a:ext uri="{147F2762-F138-4A5C-976F-8EAC2B608ADB}">
                <a16:predDERef xmlns:a16="http://schemas.microsoft.com/office/drawing/2014/main" pre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560677"/>
              </p:ext>
            </p:extLst>
          </p:nvPr>
        </p:nvGraphicFramePr>
        <p:xfrm>
          <a:off x="3810000" y="828675"/>
          <a:ext cx="5217817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993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1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CCC17-FFD4-EA55-5556-4A776218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structure / staffing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CFE9-FB68-7959-9F39-499CFE440D86}"/>
              </a:ext>
            </a:extLst>
          </p:cNvPr>
          <p:cNvSpPr txBox="1">
            <a:spLocks/>
          </p:cNvSpPr>
          <p:nvPr/>
        </p:nvSpPr>
        <p:spPr>
          <a:xfrm>
            <a:off x="3886200" y="819150"/>
            <a:ext cx="1533444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Shannon Ridley </a:t>
            </a:r>
            <a:r>
              <a:rPr lang="en-US" sz="1100" dirty="0"/>
              <a:t>Brownfield Coordinator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3431-F546-5977-18B1-411DD18F6065}"/>
              </a:ext>
            </a:extLst>
          </p:cNvPr>
          <p:cNvSpPr txBox="1">
            <a:spLocks/>
          </p:cNvSpPr>
          <p:nvPr/>
        </p:nvSpPr>
        <p:spPr>
          <a:xfrm>
            <a:off x="3886200" y="1441856"/>
            <a:ext cx="1533742" cy="4572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Maryam Ghavamian</a:t>
            </a:r>
            <a:br>
              <a:rPr lang="en-US" b="1" dirty="0"/>
            </a:br>
            <a:r>
              <a:rPr lang="en-US" sz="1100" dirty="0"/>
              <a:t>Database Administrator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4F52-2A44-7BE4-E020-0DD568F9702B}"/>
              </a:ext>
            </a:extLst>
          </p:cNvPr>
          <p:cNvSpPr txBox="1">
            <a:spLocks/>
          </p:cNvSpPr>
          <p:nvPr/>
        </p:nvSpPr>
        <p:spPr>
          <a:xfrm>
            <a:off x="1878926" y="1670545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Lucas Budny</a:t>
            </a:r>
            <a:br>
              <a:rPr lang="en-US" b="1" dirty="0"/>
            </a:br>
            <a:r>
              <a:rPr lang="en-US" sz="1100" dirty="0"/>
              <a:t>Geologist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EF843-2A9C-4F09-981D-E91067B436A3}"/>
              </a:ext>
            </a:extLst>
          </p:cNvPr>
          <p:cNvSpPr txBox="1">
            <a:spLocks/>
          </p:cNvSpPr>
          <p:nvPr/>
        </p:nvSpPr>
        <p:spPr>
          <a:xfrm>
            <a:off x="1878926" y="2236190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Todd Harbage</a:t>
            </a:r>
            <a:br>
              <a:rPr lang="en-US" sz="1050" b="1" dirty="0"/>
            </a:br>
            <a:r>
              <a:rPr lang="en-US" sz="1000" dirty="0"/>
              <a:t>Engineer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0904C-AA11-B7FC-B654-4A18D4256FBA}"/>
              </a:ext>
            </a:extLst>
          </p:cNvPr>
          <p:cNvSpPr txBox="1">
            <a:spLocks/>
          </p:cNvSpPr>
          <p:nvPr/>
        </p:nvSpPr>
        <p:spPr>
          <a:xfrm>
            <a:off x="5719410" y="1110813"/>
            <a:ext cx="1533444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Adam Hanley</a:t>
            </a:r>
            <a:br>
              <a:rPr lang="en-US" b="1" dirty="0"/>
            </a:br>
            <a:r>
              <a:rPr lang="en-US" sz="1100" dirty="0"/>
              <a:t>Team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E2C5A-1577-B290-773E-DF76D62A110F}"/>
              </a:ext>
            </a:extLst>
          </p:cNvPr>
          <p:cNvSpPr txBox="1">
            <a:spLocks/>
          </p:cNvSpPr>
          <p:nvPr/>
        </p:nvSpPr>
        <p:spPr>
          <a:xfrm>
            <a:off x="1878928" y="1104900"/>
            <a:ext cx="1533444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Stephanie Horwitz</a:t>
            </a:r>
            <a:br>
              <a:rPr lang="en-US" sz="1100" dirty="0"/>
            </a:br>
            <a:r>
              <a:rPr lang="en-US" sz="1100" dirty="0"/>
              <a:t>Team Lead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D36DF-F10B-B7F7-314A-2410DF47F335}"/>
              </a:ext>
            </a:extLst>
          </p:cNvPr>
          <p:cNvSpPr txBox="1">
            <a:spLocks/>
          </p:cNvSpPr>
          <p:nvPr/>
        </p:nvSpPr>
        <p:spPr>
          <a:xfrm>
            <a:off x="1878926" y="2801835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Nikki Haborak</a:t>
            </a:r>
            <a:br>
              <a:rPr lang="en-US" b="1" dirty="0"/>
            </a:br>
            <a:r>
              <a:rPr lang="en-US" sz="1100" dirty="0"/>
              <a:t>Geologist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E6F73-4EE0-3B48-BF2D-FEB7618C2776}"/>
              </a:ext>
            </a:extLst>
          </p:cNvPr>
          <p:cNvSpPr txBox="1">
            <a:spLocks/>
          </p:cNvSpPr>
          <p:nvPr/>
        </p:nvSpPr>
        <p:spPr>
          <a:xfrm>
            <a:off x="1878926" y="3367480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John Salvino</a:t>
            </a:r>
            <a:br>
              <a:rPr lang="en-US" b="1" dirty="0"/>
            </a:br>
            <a:r>
              <a:rPr lang="en-US" sz="1100" dirty="0"/>
              <a:t>Geologist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6BCA4-3AE7-453B-4F31-6DCA83A86D7A}"/>
              </a:ext>
            </a:extLst>
          </p:cNvPr>
          <p:cNvSpPr txBox="1">
            <a:spLocks/>
          </p:cNvSpPr>
          <p:nvPr/>
        </p:nvSpPr>
        <p:spPr>
          <a:xfrm>
            <a:off x="1878926" y="3933125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Qian (Quinn) Wang</a:t>
            </a:r>
            <a:br>
              <a:rPr lang="en-US" b="1" dirty="0"/>
            </a:br>
            <a:r>
              <a:rPr lang="en-US" sz="1100" dirty="0"/>
              <a:t>Engineer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96D92-795D-2144-EFC8-209EA3174715}"/>
              </a:ext>
            </a:extLst>
          </p:cNvPr>
          <p:cNvSpPr txBox="1">
            <a:spLocks/>
          </p:cNvSpPr>
          <p:nvPr/>
        </p:nvSpPr>
        <p:spPr>
          <a:xfrm>
            <a:off x="5717229" y="1670545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Farrell Barber Jr.</a:t>
            </a:r>
            <a:br>
              <a:rPr lang="en-US" b="1" dirty="0"/>
            </a:br>
            <a:r>
              <a:rPr lang="en-US" sz="1100" dirty="0"/>
              <a:t>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0403E-6AF8-CE9A-F215-08BAB1DA9B3C}"/>
              </a:ext>
            </a:extLst>
          </p:cNvPr>
          <p:cNvSpPr txBox="1">
            <a:spLocks/>
          </p:cNvSpPr>
          <p:nvPr/>
        </p:nvSpPr>
        <p:spPr>
          <a:xfrm>
            <a:off x="5717229" y="2236190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Marion Plemons</a:t>
            </a:r>
            <a:br>
              <a:rPr lang="en-US" b="1" dirty="0"/>
            </a:br>
            <a:r>
              <a:rPr lang="en-US" sz="1100" dirty="0"/>
              <a:t>Geologist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4975B-665D-517E-CA1B-78B0B1D203E3}"/>
              </a:ext>
            </a:extLst>
          </p:cNvPr>
          <p:cNvSpPr txBox="1">
            <a:spLocks/>
          </p:cNvSpPr>
          <p:nvPr/>
        </p:nvSpPr>
        <p:spPr>
          <a:xfrm>
            <a:off x="5717229" y="2801835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/>
              <a:t>Kent Pierce </a:t>
            </a:r>
            <a:br>
              <a:rPr lang="en-US" b="1" dirty="0"/>
            </a:br>
            <a:r>
              <a:rPr lang="en-US" sz="1100" dirty="0"/>
              <a:t>Engineer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CF2A9-9B0A-0874-D445-A8E9571012B6}"/>
              </a:ext>
            </a:extLst>
          </p:cNvPr>
          <p:cNvSpPr txBox="1">
            <a:spLocks/>
          </p:cNvSpPr>
          <p:nvPr/>
        </p:nvSpPr>
        <p:spPr>
          <a:xfrm>
            <a:off x="5717229" y="3367480"/>
            <a:ext cx="153344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/>
              <a:t>Jessica Yates</a:t>
            </a:r>
            <a:br>
              <a:rPr lang="en-US" b="1" dirty="0"/>
            </a:br>
            <a:r>
              <a:rPr lang="en-US" sz="1100" dirty="0"/>
              <a:t>Geologist</a:t>
            </a:r>
          </a:p>
        </p:txBody>
      </p:sp>
    </p:spTree>
    <p:extLst>
      <p:ext uri="{BB962C8B-B14F-4D97-AF65-F5344CB8AC3E}">
        <p14:creationId xmlns:p14="http://schemas.microsoft.com/office/powerpoint/2010/main" val="357610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144C2E-9649-B363-13A5-8EDF5969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brownfield projects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5E3DA7A-7DF2-B3A1-8856-74497430F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675620"/>
              </p:ext>
            </p:extLst>
          </p:nvPr>
        </p:nvGraphicFramePr>
        <p:xfrm>
          <a:off x="816429" y="1047749"/>
          <a:ext cx="5562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A70C51-5FE7-33E5-4F67-8031CD8E3DD8}"/>
              </a:ext>
            </a:extLst>
          </p:cNvPr>
          <p:cNvSpPr txBox="1"/>
          <p:nvPr/>
        </p:nvSpPr>
        <p:spPr>
          <a:xfrm>
            <a:off x="5029200" y="2002363"/>
            <a:ext cx="38747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1489 Total Applications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Over 760 Cleanups Completed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Over  660 Active Projects</a:t>
            </a:r>
          </a:p>
        </p:txBody>
      </p:sp>
    </p:spTree>
    <p:extLst>
      <p:ext uri="{BB962C8B-B14F-4D97-AF65-F5344CB8AC3E}">
        <p14:creationId xmlns:p14="http://schemas.microsoft.com/office/powerpoint/2010/main" val="309490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85EC43-C79E-A6B1-A9D2-06AB451A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8016240" cy="411480"/>
          </a:xfrm>
        </p:spPr>
        <p:txBody>
          <a:bodyPr/>
          <a:lstStyle/>
          <a:p>
            <a:r>
              <a:rPr lang="en-US" dirty="0"/>
              <a:t>Brownfield applications received b y year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C9BB27-A44F-FFA4-3556-1D5A7B6D373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88873787"/>
              </p:ext>
            </p:extLst>
          </p:nvPr>
        </p:nvGraphicFramePr>
        <p:xfrm>
          <a:off x="457200" y="971550"/>
          <a:ext cx="8229600" cy="3448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8769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60601-5273-8174-D983-91F01964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 application types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A51EB6-38F0-8E3A-CB87-034953FBC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29076"/>
              </p:ext>
            </p:extLst>
          </p:nvPr>
        </p:nvGraphicFramePr>
        <p:xfrm>
          <a:off x="400050" y="995256"/>
          <a:ext cx="8343900" cy="31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4474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2D9C47-C8AB-D82E-F2A5-741005811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69" y="1560576"/>
            <a:ext cx="5392674" cy="2022348"/>
          </a:xfrm>
        </p:spPr>
        <p:txBody>
          <a:bodyPr>
            <a:normAutofit/>
          </a:bodyPr>
          <a:lstStyle/>
          <a:p>
            <a:pPr marL="687388" lvl="1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Includes both HSI and non-HSI Brownfield properties</a:t>
            </a:r>
          </a:p>
          <a:p>
            <a:pPr marL="687388" lvl="1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Compliance challenges:</a:t>
            </a:r>
          </a:p>
          <a:p>
            <a:pPr marL="1376363" lvl="4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Schedule</a:t>
            </a:r>
          </a:p>
          <a:p>
            <a:pPr marL="1376363" lvl="4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Use/misuse</a:t>
            </a:r>
          </a:p>
          <a:p>
            <a:pPr marL="1376363" lvl="4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Unresponsive to EPD</a:t>
            </a:r>
          </a:p>
          <a:p>
            <a:pPr marL="1376363" lvl="4" indent="-460375"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Change in ownership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12F8A-37F4-3971-3807-C07BBDF2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Non-compliant brownfields</a:t>
            </a:r>
          </a:p>
        </p:txBody>
      </p:sp>
      <p:pic>
        <p:nvPicPr>
          <p:cNvPr id="7" name="Picture 6" descr="A picture containing ground, outdoor, sky, dirt&#10;&#10;AI-generated content may be incorrect.">
            <a:extLst>
              <a:ext uri="{FF2B5EF4-FFF2-40B4-BE49-F238E27FC236}">
                <a16:creationId xmlns:a16="http://schemas.microsoft.com/office/drawing/2014/main" id="{B49C3374-06EF-9AA3-257B-130860B7A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4"/>
          <a:stretch/>
        </p:blipFill>
        <p:spPr>
          <a:xfrm>
            <a:off x="6151662" y="590550"/>
            <a:ext cx="2664569" cy="1828800"/>
          </a:xfrm>
          <a:prstGeom prst="rect">
            <a:avLst/>
          </a:prstGeom>
        </p:spPr>
      </p:pic>
      <p:pic>
        <p:nvPicPr>
          <p:cNvPr id="9" name="Picture 8" descr="A picture containing ground, outdoor&#10;&#10;AI-generated content may be incorrect.">
            <a:extLst>
              <a:ext uri="{FF2B5EF4-FFF2-40B4-BE49-F238E27FC236}">
                <a16:creationId xmlns:a16="http://schemas.microsoft.com/office/drawing/2014/main" id="{1F735C59-D34C-8885-0319-10764123D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1637"/>
          <a:stretch/>
        </p:blipFill>
        <p:spPr>
          <a:xfrm>
            <a:off x="5237262" y="2516124"/>
            <a:ext cx="266456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6F8D2-AB65-8D84-B496-7C458EBAC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26" y="930402"/>
            <a:ext cx="8522208" cy="3282696"/>
          </a:xfrm>
        </p:spPr>
        <p:txBody>
          <a:bodyPr>
            <a:normAutofit fontScale="25000" lnSpcReduction="20000"/>
          </a:bodyPr>
          <a:lstStyle/>
          <a:p>
            <a:pPr marL="687388" lvl="1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EPD is evaluating compliance schedules for all properties.</a:t>
            </a:r>
          </a:p>
          <a:p>
            <a:pPr marL="687388" lvl="1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Failure to implement an approved CAP within the specified timeframe may result in loss of liability protections (§12-8-207(b)(4)).</a:t>
            </a:r>
          </a:p>
          <a:p>
            <a:pPr marL="687388" lvl="1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 Initial schedule in CAP - 3 years.</a:t>
            </a:r>
          </a:p>
          <a:p>
            <a:pPr marL="687388" lvl="1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Timely response to comments including discussion of assessment/corrective action for generic CAPs (60 days)</a:t>
            </a:r>
          </a:p>
          <a:p>
            <a:pPr marL="687388" lvl="1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Schedule extensions may require:</a:t>
            </a:r>
          </a:p>
          <a:p>
            <a:pPr marL="1376363" lvl="6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Justification/proof of CAP implementation</a:t>
            </a:r>
          </a:p>
          <a:p>
            <a:pPr marL="1376363" lvl="3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Milestone schedule</a:t>
            </a:r>
          </a:p>
          <a:p>
            <a:pPr marL="1376363" lvl="3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/>
              <a:t>Proof of financial assurance (HSI brownfields)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07C9A2-7682-0FAE-4FBD-D4CCADEA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06854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A4003B-F474-C4BA-5248-00AF6FA9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64" y="930402"/>
            <a:ext cx="4834236" cy="3282696"/>
          </a:xfrm>
        </p:spPr>
        <p:txBody>
          <a:bodyPr>
            <a:normAutofit fontScale="25000" lnSpcReduction="20000"/>
          </a:bodyPr>
          <a:lstStyle/>
          <a:p>
            <a:pPr marL="0" lvl="3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None/>
            </a:pPr>
            <a:r>
              <a:rPr lang="en-US" sz="6400" dirty="0">
                <a:solidFill>
                  <a:prstClr val="black"/>
                </a:solidFill>
                <a:sym typeface="Wingdings" panose="05000000000000000000" pitchFamily="2" charset="2"/>
              </a:rPr>
              <a:t>Current Work Priorities</a:t>
            </a:r>
          </a:p>
          <a:p>
            <a:pPr marL="457200" lvl="4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prstClr val="black"/>
                </a:solidFill>
              </a:rPr>
              <a:t>Brownfield Applications (CAPs or CSRs)</a:t>
            </a:r>
          </a:p>
          <a:p>
            <a:pPr marL="457200" lvl="4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prstClr val="black"/>
                </a:solidFill>
              </a:rPr>
              <a:t>CAP Amendments</a:t>
            </a:r>
          </a:p>
          <a:p>
            <a:pPr marL="457200" lvl="4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prstClr val="black"/>
                </a:solidFill>
              </a:rPr>
              <a:t>Cost Certifications</a:t>
            </a:r>
          </a:p>
          <a:p>
            <a:pPr marL="457200" lvl="4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prstClr val="black"/>
                </a:solidFill>
              </a:rPr>
              <a:t>CSRs for approved CAPs / CSR Backlog </a:t>
            </a:r>
          </a:p>
          <a:p>
            <a:pPr marL="457200" lvl="4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None/>
            </a:pPr>
            <a:endParaRPr lang="en-US" sz="6400" b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BAFD1"/>
              </a:buClr>
              <a:buSzPct val="150000"/>
            </a:pPr>
            <a:r>
              <a:rPr lang="en-US" sz="6400" b="0" dirty="0"/>
              <a:t>Approximate Review Times</a:t>
            </a:r>
          </a:p>
          <a:p>
            <a:pPr marL="457200" lvl="1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b="0" dirty="0"/>
              <a:t>2 to 4 weeks – Brownfield Applications (CAPs)</a:t>
            </a:r>
          </a:p>
          <a:p>
            <a:pPr marL="457200" lvl="1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b="0" dirty="0"/>
              <a:t>6 to 12 months - CSRs for approved CAPs</a:t>
            </a:r>
          </a:p>
          <a:p>
            <a:pPr marL="457200" lvl="1" indent="-2873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6400" b="0" dirty="0"/>
              <a:t>2 to 3 months (Comfort Letters) – CSRs for approved CAPs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EDEF65-FDB0-D4C6-6237-8DDA0270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PRIORITIZATION OF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09BA5-5A1E-3C68-1291-CF5E3B27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11" y="808101"/>
            <a:ext cx="1814052" cy="1371600"/>
          </a:xfrm>
          <a:prstGeom prst="rect">
            <a:avLst/>
          </a:prstGeom>
        </p:spPr>
      </p:pic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D59F603E-3895-32D1-2FAD-9BAFF3CB8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026" y="808101"/>
            <a:ext cx="1813810" cy="137160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5B634BEA-834D-BA77-AEE0-A0AD6B6422A6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9113" y="2302002"/>
            <a:ext cx="3883724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5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6368F1B-A26B-22B0-5606-B201273C5504}"/>
              </a:ext>
            </a:extLst>
          </p:cNvPr>
          <p:cNvGrpSpPr/>
          <p:nvPr/>
        </p:nvGrpSpPr>
        <p:grpSpPr>
          <a:xfrm>
            <a:off x="296768" y="971550"/>
            <a:ext cx="8550465" cy="3623576"/>
            <a:chOff x="241862" y="875855"/>
            <a:chExt cx="8550465" cy="362357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9AE6A72-D8C8-7892-E740-76475322460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>
              <a:off x="1708523" y="1739598"/>
              <a:ext cx="286347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AAE428-13FA-CE81-7689-5FDD2387EA82}"/>
                </a:ext>
              </a:extLst>
            </p:cNvPr>
            <p:cNvCxnSpPr>
              <a:cxnSpLocks/>
              <a:stCxn id="29" idx="1"/>
              <a:endCxn id="44" idx="3"/>
            </p:cNvCxnSpPr>
            <p:nvPr/>
          </p:nvCxnSpPr>
          <p:spPr>
            <a:xfrm>
              <a:off x="241862" y="2571750"/>
              <a:ext cx="85504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9E5776-8360-7219-2784-6D1D03C61473}"/>
                </a:ext>
              </a:extLst>
            </p:cNvPr>
            <p:cNvSpPr txBox="1"/>
            <p:nvPr/>
          </p:nvSpPr>
          <p:spPr>
            <a:xfrm>
              <a:off x="3977640" y="875855"/>
              <a:ext cx="118872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Chuck Mueller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Chief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031482-7BE4-6055-F2F9-6EDFC5CF6A2D}"/>
                </a:ext>
              </a:extLst>
            </p:cNvPr>
            <p:cNvSpPr txBox="1"/>
            <p:nvPr/>
          </p:nvSpPr>
          <p:spPr>
            <a:xfrm>
              <a:off x="3176730" y="1510998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Sarah Visser</a:t>
              </a:r>
              <a:br>
                <a:rPr lang="en-US" sz="1100" dirty="0">
                  <a:solidFill>
                    <a:schemeClr val="tx1"/>
                  </a:solidFill>
                  <a:latin typeface="Franklin Gothic Book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Assistant Chief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15E158-F3A6-029C-56F3-E05EAE1970B4}"/>
                </a:ext>
              </a:extLst>
            </p:cNvPr>
            <p:cNvSpPr txBox="1"/>
            <p:nvPr/>
          </p:nvSpPr>
          <p:spPr>
            <a:xfrm>
              <a:off x="1708523" y="1510998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Amy Potter</a:t>
              </a:r>
              <a:br>
                <a:rPr lang="en-US" sz="1100" dirty="0">
                  <a:solidFill>
                    <a:schemeClr val="tx1"/>
                  </a:solidFill>
                  <a:latin typeface="Franklin Gothic Book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Risk Assessment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D66061-B795-D338-3590-F0A78882D1C8}"/>
                </a:ext>
              </a:extLst>
            </p:cNvPr>
            <p:cNvSpPr txBox="1"/>
            <p:nvPr/>
          </p:nvSpPr>
          <p:spPr>
            <a:xfrm>
              <a:off x="241863" y="1242007"/>
              <a:ext cx="1188719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Risk Assessment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4FFC56-8096-207F-636A-3A1568660F64}"/>
                </a:ext>
              </a:extLst>
            </p:cNvPr>
            <p:cNvSpPr txBox="1"/>
            <p:nvPr/>
          </p:nvSpPr>
          <p:spPr>
            <a:xfrm>
              <a:off x="241862" y="1777017"/>
              <a:ext cx="1188720" cy="4571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NPL Unit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00E58B-4650-47FA-B15F-20295C419C1A}"/>
                </a:ext>
              </a:extLst>
            </p:cNvPr>
            <p:cNvSpPr txBox="1"/>
            <p:nvPr/>
          </p:nvSpPr>
          <p:spPr>
            <a:xfrm>
              <a:off x="241862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William Cook</a:t>
              </a:r>
              <a:br>
                <a:rPr lang="en-US" sz="1100" dirty="0">
                  <a:solidFill>
                    <a:schemeClr val="tx1"/>
                  </a:solidFill>
                  <a:latin typeface="Franklin Gothic Book"/>
                </a:rPr>
              </a:b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Solid Waste Management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A9D072-A82D-256A-F088-A1F1546E7C7C}"/>
                </a:ext>
              </a:extLst>
            </p:cNvPr>
            <p:cNvSpPr txBox="1"/>
            <p:nvPr/>
          </p:nvSpPr>
          <p:spPr>
            <a:xfrm>
              <a:off x="1708523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Lena Sasson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Recovered Materials and Abatement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4C13473-FD71-A620-0AD4-4601F420D654}"/>
                </a:ext>
              </a:extLst>
            </p:cNvPr>
            <p:cNvSpPr txBox="1"/>
            <p:nvPr/>
          </p:nvSpPr>
          <p:spPr>
            <a:xfrm>
              <a:off x="3176730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1"/>
                  </a:solidFill>
                  <a:latin typeface="Franklin Gothic Book"/>
                </a:rPr>
                <a:t>Jay Kemberling </a:t>
              </a: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Underground Storage Tanks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CE2099-6117-4932-7DA7-CDDBC64415D9}"/>
                </a:ext>
              </a:extLst>
            </p:cNvPr>
            <p:cNvSpPr txBox="1"/>
            <p:nvPr/>
          </p:nvSpPr>
          <p:spPr>
            <a:xfrm>
              <a:off x="4715692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1"/>
                  </a:solidFill>
                  <a:latin typeface="Franklin Gothic Book"/>
                </a:rPr>
                <a:t>Jim McNamara </a:t>
              </a: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Hazardous Waste Corrective Action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664AC4-FD48-4A23-1E08-233A33C54B5B}"/>
                </a:ext>
              </a:extLst>
            </p:cNvPr>
            <p:cNvSpPr txBox="1"/>
            <p:nvPr/>
          </p:nvSpPr>
          <p:spPr>
            <a:xfrm>
              <a:off x="6137304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1"/>
                  </a:solidFill>
                  <a:latin typeface="Franklin Gothic Book"/>
                </a:rPr>
                <a:t>Jamie Lancaster </a:t>
              </a: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Hazardous Waste Management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A2B9D1-A0FE-2CDE-6B20-9452E4A97596}"/>
                </a:ext>
              </a:extLst>
            </p:cNvPr>
            <p:cNvSpPr txBox="1"/>
            <p:nvPr/>
          </p:nvSpPr>
          <p:spPr>
            <a:xfrm>
              <a:off x="7603607" y="2343150"/>
              <a:ext cx="118872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1"/>
                  </a:solidFill>
                  <a:latin typeface="Franklin Gothic Book"/>
                </a:rPr>
                <a:t>Jason Metzger </a:t>
              </a:r>
              <a:r>
                <a:rPr lang="en-US" sz="1050" dirty="0">
                  <a:solidFill>
                    <a:schemeClr val="tx1"/>
                  </a:solidFill>
                  <a:latin typeface="Franklin Gothic Book"/>
                </a:rPr>
                <a:t>Response and Remediation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ED00E6-AA66-09B4-7029-61A85F4D59EE}"/>
                </a:ext>
              </a:extLst>
            </p:cNvPr>
            <p:cNvSpPr txBox="1"/>
            <p:nvPr/>
          </p:nvSpPr>
          <p:spPr>
            <a:xfrm>
              <a:off x="241862" y="2907712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MSW &amp; Industrial Landfills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CB65B1F-B985-4FF6-49DA-CC457E26BE53}"/>
                </a:ext>
              </a:extLst>
            </p:cNvPr>
            <p:cNvSpPr txBox="1"/>
            <p:nvPr/>
          </p:nvSpPr>
          <p:spPr>
            <a:xfrm>
              <a:off x="241862" y="3472274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Environmental Monitoring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8258814-4E0F-CF97-8781-30C1CA86E469}"/>
                </a:ext>
              </a:extLst>
            </p:cNvPr>
            <p:cNvSpPr txBox="1"/>
            <p:nvPr/>
          </p:nvSpPr>
          <p:spPr>
            <a:xfrm>
              <a:off x="241862" y="4025564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Surface Mining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D70C84-A01F-E6F2-4296-2D5355B0C955}"/>
                </a:ext>
              </a:extLst>
            </p:cNvPr>
            <p:cNvSpPr txBox="1"/>
            <p:nvPr/>
          </p:nvSpPr>
          <p:spPr>
            <a:xfrm>
              <a:off x="1708523" y="4042231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Lead and Asbestos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86F65F5-38F5-AE9D-204F-F37855B2F890}"/>
                </a:ext>
              </a:extLst>
            </p:cNvPr>
            <p:cNvSpPr txBox="1"/>
            <p:nvPr/>
          </p:nvSpPr>
          <p:spPr>
            <a:xfrm>
              <a:off x="3176730" y="2912750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Inspections and Enforcement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E372BA1-1F99-757C-08E3-4142A19F3DE2}"/>
                </a:ext>
              </a:extLst>
            </p:cNvPr>
            <p:cNvSpPr txBox="1"/>
            <p:nvPr/>
          </p:nvSpPr>
          <p:spPr>
            <a:xfrm>
              <a:off x="3176730" y="3471046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Private Party Cleanups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12DB5A1-D73D-0DCE-5272-4ECC48449F6E}"/>
                </a:ext>
              </a:extLst>
            </p:cNvPr>
            <p:cNvSpPr txBox="1"/>
            <p:nvPr/>
          </p:nvSpPr>
          <p:spPr>
            <a:xfrm>
              <a:off x="3176730" y="4039046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EPD Managed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Cleanups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B8B8BC-32B9-55FC-7FA0-1F3D1D5E6FA0}"/>
                </a:ext>
              </a:extLst>
            </p:cNvPr>
            <p:cNvSpPr txBox="1"/>
            <p:nvPr/>
          </p:nvSpPr>
          <p:spPr>
            <a:xfrm>
              <a:off x="4715692" y="2912750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RCRA Remediation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B048FCF-8DE6-1AEE-3BD5-DE9C826A455A}"/>
                </a:ext>
              </a:extLst>
            </p:cNvPr>
            <p:cNvSpPr txBox="1"/>
            <p:nvPr/>
          </p:nvSpPr>
          <p:spPr>
            <a:xfrm>
              <a:off x="6137304" y="2912750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RCRA Permitted Facilities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0D09848-020B-A4D0-1717-D77CB8D622D6}"/>
                </a:ext>
              </a:extLst>
            </p:cNvPr>
            <p:cNvSpPr txBox="1"/>
            <p:nvPr/>
          </p:nvSpPr>
          <p:spPr>
            <a:xfrm>
              <a:off x="6137304" y="3461002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HW Generators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295B0ED-1527-AEBE-42A8-4DF2AE258ED7}"/>
                </a:ext>
              </a:extLst>
            </p:cNvPr>
            <p:cNvSpPr txBox="1"/>
            <p:nvPr/>
          </p:nvSpPr>
          <p:spPr>
            <a:xfrm>
              <a:off x="6137304" y="4018958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DOD Facilities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2CC2197-D29B-C05B-5DD5-93226B9F95CD}"/>
                </a:ext>
              </a:extLst>
            </p:cNvPr>
            <p:cNvSpPr txBox="1"/>
            <p:nvPr/>
          </p:nvSpPr>
          <p:spPr>
            <a:xfrm>
              <a:off x="7603607" y="2903046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HSI and Abandoned Sites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4562A0B-B604-15E0-9E2A-633F621638EC}"/>
                </a:ext>
              </a:extLst>
            </p:cNvPr>
            <p:cNvSpPr txBox="1"/>
            <p:nvPr/>
          </p:nvSpPr>
          <p:spPr>
            <a:xfrm>
              <a:off x="7603607" y="3461002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HSRA Remediation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1C2E001-8934-598A-A578-015087EE5F75}"/>
                </a:ext>
              </a:extLst>
            </p:cNvPr>
            <p:cNvSpPr txBox="1"/>
            <p:nvPr/>
          </p:nvSpPr>
          <p:spPr>
            <a:xfrm>
              <a:off x="7603607" y="4018958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Voluntary Remediation and Brownfields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3448A2-7999-73EE-B036-F4760CC98B5B}"/>
                </a:ext>
              </a:extLst>
            </p:cNvPr>
            <p:cNvSpPr txBox="1"/>
            <p:nvPr/>
          </p:nvSpPr>
          <p:spPr>
            <a:xfrm>
              <a:off x="1708523" y="2907712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Waste Reduction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DCBB1-E4BF-3A21-FE60-BF9FEA403E16}"/>
                </a:ext>
              </a:extLst>
            </p:cNvPr>
            <p:cNvSpPr txBox="1"/>
            <p:nvPr/>
          </p:nvSpPr>
          <p:spPr>
            <a:xfrm>
              <a:off x="1708523" y="3472274"/>
              <a:ext cx="1188720" cy="457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Scrap Tire Compliance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C0CB5FF-FC10-A324-6DD3-75F7D8BFC9B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4572000" y="1333055"/>
              <a:ext cx="0" cy="12386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5C8E67-FBC0-F111-0D55-78CA62728AEA}"/>
                </a:ext>
              </a:extLst>
            </p:cNvPr>
            <p:cNvCxnSpPr>
              <a:cxnSpLocks/>
              <a:stCxn id="20" idx="1"/>
              <a:endCxn id="23" idx="3"/>
            </p:cNvCxnSpPr>
            <p:nvPr/>
          </p:nvCxnSpPr>
          <p:spPr>
            <a:xfrm flipH="1" flipV="1">
              <a:off x="1430582" y="1470607"/>
              <a:ext cx="277941" cy="2689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C638801-4745-7C34-203A-09EAE7877A61}"/>
                </a:ext>
              </a:extLst>
            </p:cNvPr>
            <p:cNvCxnSpPr>
              <a:cxnSpLocks/>
              <a:stCxn id="20" idx="1"/>
              <a:endCxn id="26" idx="3"/>
            </p:cNvCxnSpPr>
            <p:nvPr/>
          </p:nvCxnSpPr>
          <p:spPr>
            <a:xfrm flipH="1">
              <a:off x="1430582" y="1739598"/>
              <a:ext cx="277941" cy="2660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FCE57C1-B3F3-556A-03AC-17E75186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Land Protection Branch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2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1D7B1A-E9CE-F4C6-AED4-4AD35183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funding levels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138540"/>
              </p:ext>
            </p:extLst>
          </p:nvPr>
        </p:nvGraphicFramePr>
        <p:xfrm>
          <a:off x="468630" y="895350"/>
          <a:ext cx="82296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715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05D86-785A-426F-BE48-2071D35D8942}"/>
              </a:ext>
            </a:extLst>
          </p:cNvPr>
          <p:cNvSpPr txBox="1"/>
          <p:nvPr/>
        </p:nvSpPr>
        <p:spPr>
          <a:xfrm>
            <a:off x="2286000" y="691600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cap="all" dirty="0">
                <a:latin typeface="+mj-lt"/>
                <a:ea typeface="+mj-ea"/>
                <a:cs typeface="+mj-cs"/>
              </a:rPr>
              <a:t>Thank You!</a:t>
            </a:r>
            <a:br>
              <a:rPr lang="en-US" sz="5400" cap="all" dirty="0">
                <a:latin typeface="+mj-lt"/>
                <a:ea typeface="+mj-ea"/>
                <a:cs typeface="+mj-cs"/>
              </a:rPr>
            </a:br>
            <a:r>
              <a:rPr lang="en-US" sz="5400" cap="all" dirty="0"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85549-AB7D-FB82-2312-4734EA868A53}"/>
              </a:ext>
            </a:extLst>
          </p:cNvPr>
          <p:cNvSpPr txBox="1">
            <a:spLocks/>
          </p:cNvSpPr>
          <p:nvPr/>
        </p:nvSpPr>
        <p:spPr>
          <a:xfrm>
            <a:off x="533400" y="2697575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Contact Information: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153D47-3A15-76FD-F626-669E71AD1374}"/>
              </a:ext>
            </a:extLst>
          </p:cNvPr>
          <p:cNvSpPr txBox="1">
            <a:spLocks/>
          </p:cNvSpPr>
          <p:nvPr/>
        </p:nvSpPr>
        <p:spPr>
          <a:xfrm>
            <a:off x="685800" y="3281279"/>
            <a:ext cx="388620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Adam.Hanley1@dnr.ga.gov</a:t>
            </a:r>
            <a:br>
              <a:rPr lang="en-US" sz="1800" dirty="0"/>
            </a:br>
            <a:r>
              <a:rPr lang="en-US" sz="1800" dirty="0"/>
              <a:t>470-251-8102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7CC0BD-FA9B-36EB-DF09-D21F30E68473}"/>
              </a:ext>
            </a:extLst>
          </p:cNvPr>
          <p:cNvSpPr txBox="1">
            <a:spLocks/>
          </p:cNvSpPr>
          <p:nvPr/>
        </p:nvSpPr>
        <p:spPr>
          <a:xfrm>
            <a:off x="4724400" y="3281279"/>
            <a:ext cx="388620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rgbClr val="5BAFD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Stephanie.Horwitz@dnr.ga.gov</a:t>
            </a:r>
            <a:br>
              <a:rPr lang="en-US" sz="1800" dirty="0"/>
            </a:br>
            <a:r>
              <a:rPr lang="en-US" sz="1800" dirty="0"/>
              <a:t>470-527-2777</a:t>
            </a:r>
          </a:p>
        </p:txBody>
      </p:sp>
    </p:spTree>
    <p:extLst>
      <p:ext uri="{BB962C8B-B14F-4D97-AF65-F5344CB8AC3E}">
        <p14:creationId xmlns:p14="http://schemas.microsoft.com/office/powerpoint/2010/main" val="11920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2907C5-4D8D-E226-49DA-C7B255B7A51B}"/>
              </a:ext>
            </a:extLst>
          </p:cNvPr>
          <p:cNvCxnSpPr>
            <a:cxnSpLocks/>
            <a:stCxn id="17" idx="1"/>
            <a:endCxn id="20" idx="3"/>
          </p:cNvCxnSpPr>
          <p:nvPr/>
        </p:nvCxnSpPr>
        <p:spPr>
          <a:xfrm>
            <a:off x="2718886" y="1631740"/>
            <a:ext cx="3688812" cy="366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E2E67-7CCA-92BF-C583-39A8DDB1E974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7483927" y="2487617"/>
            <a:ext cx="0" cy="9023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7ED32E-49A4-B0B8-C01B-DC7144FF06A8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4572000" y="1250347"/>
            <a:ext cx="11430" cy="10086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D21EAE-6B4E-7C9F-58F1-7DA0531B1CD4}"/>
              </a:ext>
            </a:extLst>
          </p:cNvPr>
          <p:cNvCxnSpPr>
            <a:cxnSpLocks/>
            <a:stCxn id="94" idx="1"/>
            <a:endCxn id="103" idx="3"/>
          </p:cNvCxnSpPr>
          <p:nvPr/>
        </p:nvCxnSpPr>
        <p:spPr>
          <a:xfrm>
            <a:off x="6191795" y="3390003"/>
            <a:ext cx="2584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08FB9D-4C29-E9C2-C399-9E2D575B9D34}"/>
              </a:ext>
            </a:extLst>
          </p:cNvPr>
          <p:cNvCxnSpPr>
            <a:cxnSpLocks/>
            <a:stCxn id="29" idx="1"/>
            <a:endCxn id="41" idx="3"/>
          </p:cNvCxnSpPr>
          <p:nvPr/>
        </p:nvCxnSpPr>
        <p:spPr>
          <a:xfrm>
            <a:off x="296363" y="2259017"/>
            <a:ext cx="778192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C11D9461-3659-CBB2-C6A8-07FB4A3994F4}"/>
              </a:ext>
            </a:extLst>
          </p:cNvPr>
          <p:cNvSpPr txBox="1">
            <a:spLocks/>
          </p:cNvSpPr>
          <p:nvPr/>
        </p:nvSpPr>
        <p:spPr>
          <a:xfrm>
            <a:off x="632460" y="950440"/>
            <a:ext cx="1729740" cy="834022"/>
          </a:xfrm>
          <a:prstGeom prst="rect">
            <a:avLst/>
          </a:prstGeom>
        </p:spPr>
        <p:txBody>
          <a:bodyPr vert="horz" lIns="68580" tIns="34290" rIns="68580" bIns="34290" numCol="2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8A1D9">
                    <a:lumMod val="50000"/>
                  </a:srgbClr>
                </a:solidFill>
                <a:effectLst/>
                <a:uLnTx/>
                <a:uFillTx/>
                <a:latin typeface="Franklin Gothic Medium"/>
                <a:ea typeface="Segoe UI Black" panose="020B0A02040204020203" pitchFamily="34" charset="0"/>
                <a:cs typeface="Segoe UI Black" panose="020B0A02040204020203" pitchFamily="34" charset="0"/>
              </a:rPr>
              <a:t>HSRA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3CD0CC"/>
                </a:solidFill>
                <a:effectLst/>
                <a:uLnTx/>
                <a:uFillTx/>
                <a:latin typeface="Franklin Gothic Medium"/>
                <a:ea typeface="Segoe UI Black" panose="020B0A02040204020203" pitchFamily="34" charset="0"/>
                <a:cs typeface="Segoe UI Black" panose="020B0A02040204020203" pitchFamily="34" charset="0"/>
              </a:rPr>
              <a:t>HWTF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Segoe UI Black" panose="020B0A02040204020203" pitchFamily="34" charset="0"/>
                <a:cs typeface="Segoe UI Black" panose="020B0A02040204020203" pitchFamily="34" charset="0"/>
              </a:rPr>
              <a:t>VRPA</a:t>
            </a:r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3CD0CC"/>
              </a:solidFill>
              <a:effectLst/>
              <a:uLnTx/>
              <a:uFillTx/>
              <a:latin typeface="Franklin Gothic Medium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/>
                <a:ea typeface="Segoe UI Black" panose="020B0A02040204020203" pitchFamily="34" charset="0"/>
                <a:cs typeface="Segoe UI Black" panose="020B0A02040204020203" pitchFamily="34" charset="0"/>
              </a:rPr>
              <a:t>GBA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31482-7BE4-6055-F2F9-6EDFC5CF6A2D}"/>
              </a:ext>
            </a:extLst>
          </p:cNvPr>
          <p:cNvSpPr txBox="1">
            <a:spLocks/>
          </p:cNvSpPr>
          <p:nvPr/>
        </p:nvSpPr>
        <p:spPr>
          <a:xfrm>
            <a:off x="2718886" y="1377852"/>
            <a:ext cx="1015553" cy="5077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GIS Spec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15E158-F3A6-029C-56F3-E05EAE1970B4}"/>
              </a:ext>
            </a:extLst>
          </p:cNvPr>
          <p:cNvSpPr txBox="1">
            <a:spLocks/>
          </p:cNvSpPr>
          <p:nvPr/>
        </p:nvSpPr>
        <p:spPr>
          <a:xfrm>
            <a:off x="5392145" y="1381517"/>
            <a:ext cx="1015553" cy="5077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Legal Affairs Coordinator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0E58B-4650-47FA-B15F-20295C419C1A}"/>
              </a:ext>
            </a:extLst>
          </p:cNvPr>
          <p:cNvSpPr txBox="1">
            <a:spLocks/>
          </p:cNvSpPr>
          <p:nvPr/>
        </p:nvSpPr>
        <p:spPr>
          <a:xfrm>
            <a:off x="296363" y="2030417"/>
            <a:ext cx="118872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David Brownlee </a:t>
            </a:r>
            <a:r>
              <a:rPr lang="en-US" dirty="0"/>
              <a:t>Response Development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A9D072-A82D-256A-F088-A1F1546E7C7C}"/>
              </a:ext>
            </a:extLst>
          </p:cNvPr>
          <p:cNvSpPr txBox="1">
            <a:spLocks/>
          </p:cNvSpPr>
          <p:nvPr/>
        </p:nvSpPr>
        <p:spPr>
          <a:xfrm>
            <a:off x="1767976" y="2030417"/>
            <a:ext cx="118872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Kevin Collins </a:t>
            </a:r>
            <a:r>
              <a:rPr lang="en-US" dirty="0"/>
              <a:t>Response Development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C13473-FD71-A620-0AD4-4601F420D654}"/>
              </a:ext>
            </a:extLst>
          </p:cNvPr>
          <p:cNvSpPr txBox="1">
            <a:spLocks/>
          </p:cNvSpPr>
          <p:nvPr/>
        </p:nvSpPr>
        <p:spPr>
          <a:xfrm>
            <a:off x="3239589" y="2040445"/>
            <a:ext cx="118872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Henry Candela </a:t>
            </a:r>
            <a:r>
              <a:rPr lang="en-US" dirty="0"/>
              <a:t>Abandoned Sites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CE2099-6117-4932-7DA7-CDDBC64415D9}"/>
              </a:ext>
            </a:extLst>
          </p:cNvPr>
          <p:cNvSpPr txBox="1">
            <a:spLocks/>
          </p:cNvSpPr>
          <p:nvPr/>
        </p:nvSpPr>
        <p:spPr>
          <a:xfrm>
            <a:off x="4711202" y="2030417"/>
            <a:ext cx="118872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Kevin Seaway</a:t>
            </a:r>
            <a:br>
              <a:rPr lang="en-US" sz="1100" dirty="0"/>
            </a:br>
            <a:r>
              <a:rPr lang="en-US" dirty="0"/>
              <a:t>Voluntary Remediation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664AC4-FD48-4A23-1E08-233A33C54B5B}"/>
              </a:ext>
            </a:extLst>
          </p:cNvPr>
          <p:cNvSpPr txBox="1">
            <a:spLocks/>
          </p:cNvSpPr>
          <p:nvPr/>
        </p:nvSpPr>
        <p:spPr>
          <a:xfrm>
            <a:off x="6889567" y="2030417"/>
            <a:ext cx="118872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Shannon Ridley </a:t>
            </a:r>
            <a:r>
              <a:rPr lang="en-US" dirty="0"/>
              <a:t>Brownfield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ED00E6-AA66-09B4-7029-61A85F4D59EE}"/>
              </a:ext>
            </a:extLst>
          </p:cNvPr>
          <p:cNvSpPr txBox="1">
            <a:spLocks/>
          </p:cNvSpPr>
          <p:nvPr/>
        </p:nvSpPr>
        <p:spPr>
          <a:xfrm>
            <a:off x="286222" y="2614777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Release Notifications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B65B1F-B985-4FF6-49DA-CC457E26BE53}"/>
              </a:ext>
            </a:extLst>
          </p:cNvPr>
          <p:cNvSpPr txBox="1">
            <a:spLocks/>
          </p:cNvSpPr>
          <p:nvPr/>
        </p:nvSpPr>
        <p:spPr>
          <a:xfrm>
            <a:off x="287383" y="3161403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HSRA Remediation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258814-4E0F-CF97-8781-30C1CA86E469}"/>
              </a:ext>
            </a:extLst>
          </p:cNvPr>
          <p:cNvSpPr txBox="1">
            <a:spLocks/>
          </p:cNvSpPr>
          <p:nvPr/>
        </p:nvSpPr>
        <p:spPr>
          <a:xfrm>
            <a:off x="286222" y="3707799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Local Gov’t Reimbursement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D70C84-A01F-E6F2-4296-2D5355B0C955}"/>
              </a:ext>
            </a:extLst>
          </p:cNvPr>
          <p:cNvSpPr txBox="1">
            <a:spLocks/>
          </p:cNvSpPr>
          <p:nvPr/>
        </p:nvSpPr>
        <p:spPr>
          <a:xfrm>
            <a:off x="1758447" y="3707799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Training / Emerging Contaminants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6F65F5-38F5-AE9D-204F-F37855B2F890}"/>
              </a:ext>
            </a:extLst>
          </p:cNvPr>
          <p:cNvSpPr txBox="1">
            <a:spLocks/>
          </p:cNvSpPr>
          <p:nvPr/>
        </p:nvSpPr>
        <p:spPr>
          <a:xfrm>
            <a:off x="3239589" y="2615007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Abandoned Site Reviews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E372BA1-1F99-757C-08E3-4142A19F3DE2}"/>
              </a:ext>
            </a:extLst>
          </p:cNvPr>
          <p:cNvSpPr txBox="1">
            <a:spLocks/>
          </p:cNvSpPr>
          <p:nvPr/>
        </p:nvSpPr>
        <p:spPr>
          <a:xfrm>
            <a:off x="3239589" y="3161403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EPD</a:t>
            </a:r>
            <a:br>
              <a:rPr lang="en-US" dirty="0"/>
            </a:br>
            <a:r>
              <a:rPr lang="en-US" dirty="0"/>
              <a:t>Contractor</a:t>
            </a:r>
            <a:br>
              <a:rPr lang="en-US" dirty="0"/>
            </a:br>
            <a:r>
              <a:rPr lang="en-US" dirty="0"/>
              <a:t>Cleanups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2DB5A1-D73D-0DCE-5272-4ECC48449F6E}"/>
              </a:ext>
            </a:extLst>
          </p:cNvPr>
          <p:cNvSpPr txBox="1">
            <a:spLocks/>
          </p:cNvSpPr>
          <p:nvPr/>
        </p:nvSpPr>
        <p:spPr>
          <a:xfrm>
            <a:off x="3230673" y="3707799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Manage HWTF Contract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B8B8BC-32B9-55FC-7FA0-1F3D1D5E6FA0}"/>
              </a:ext>
            </a:extLst>
          </p:cNvPr>
          <p:cNvSpPr txBox="1">
            <a:spLocks/>
          </p:cNvSpPr>
          <p:nvPr/>
        </p:nvSpPr>
        <p:spPr>
          <a:xfrm>
            <a:off x="4715692" y="2615007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VRP </a:t>
            </a:r>
            <a:br>
              <a:rPr lang="en-US" dirty="0"/>
            </a:br>
            <a:r>
              <a:rPr lang="en-US" dirty="0"/>
              <a:t>Remediation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048FCF-8DE6-1AEE-3BD5-DE9C826A455A}"/>
              </a:ext>
            </a:extLst>
          </p:cNvPr>
          <p:cNvSpPr txBox="1">
            <a:spLocks/>
          </p:cNvSpPr>
          <p:nvPr/>
        </p:nvSpPr>
        <p:spPr>
          <a:xfrm>
            <a:off x="6191795" y="3161403"/>
            <a:ext cx="118872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Stephanie Horwitz</a:t>
            </a:r>
            <a:br>
              <a:rPr lang="en-US" sz="1100" dirty="0"/>
            </a:br>
            <a:r>
              <a:rPr lang="en-US" dirty="0"/>
              <a:t>Team Lead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0D09848-020B-A4D0-1717-D77CB8D622D6}"/>
              </a:ext>
            </a:extLst>
          </p:cNvPr>
          <p:cNvSpPr txBox="1">
            <a:spLocks/>
          </p:cNvSpPr>
          <p:nvPr/>
        </p:nvSpPr>
        <p:spPr>
          <a:xfrm>
            <a:off x="6191794" y="2614777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Grant / Fund Management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295B0ED-1527-AEBE-42A8-4DF2AE258ED7}"/>
              </a:ext>
            </a:extLst>
          </p:cNvPr>
          <p:cNvSpPr txBox="1">
            <a:spLocks/>
          </p:cNvSpPr>
          <p:nvPr/>
        </p:nvSpPr>
        <p:spPr>
          <a:xfrm>
            <a:off x="7587340" y="2605374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Brownfield Policy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2CC2197-D29B-C05B-5DD5-93226B9F95CD}"/>
              </a:ext>
            </a:extLst>
          </p:cNvPr>
          <p:cNvSpPr txBox="1">
            <a:spLocks/>
          </p:cNvSpPr>
          <p:nvPr/>
        </p:nvSpPr>
        <p:spPr>
          <a:xfrm>
            <a:off x="7587340" y="3161403"/>
            <a:ext cx="118872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/>
              <a:t>Adam Hanley</a:t>
            </a:r>
            <a:br>
              <a:rPr lang="en-US" sz="1100" dirty="0"/>
            </a:br>
            <a:r>
              <a:rPr lang="en-US" dirty="0"/>
              <a:t>Team Lead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4562A0B-B604-15E0-9E2A-633F621638EC}"/>
              </a:ext>
            </a:extLst>
          </p:cNvPr>
          <p:cNvSpPr txBox="1">
            <a:spLocks/>
          </p:cNvSpPr>
          <p:nvPr/>
        </p:nvSpPr>
        <p:spPr>
          <a:xfrm>
            <a:off x="6889567" y="3696053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Brownfield Remediation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448A2-7999-73EE-B036-F4760CC98B5B}"/>
              </a:ext>
            </a:extLst>
          </p:cNvPr>
          <p:cNvSpPr txBox="1">
            <a:spLocks/>
          </p:cNvSpPr>
          <p:nvPr/>
        </p:nvSpPr>
        <p:spPr>
          <a:xfrm>
            <a:off x="1763486" y="2615007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HSRA Remediation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DCBB1-E4BF-3A21-FE60-BF9FEA403E16}"/>
              </a:ext>
            </a:extLst>
          </p:cNvPr>
          <p:cNvSpPr txBox="1">
            <a:spLocks/>
          </p:cNvSpPr>
          <p:nvPr/>
        </p:nvSpPr>
        <p:spPr>
          <a:xfrm>
            <a:off x="1763486" y="3161403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Inactive Site Review / Enforcement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03C128-806F-85B5-525A-92D016AAB0B0}"/>
              </a:ext>
            </a:extLst>
          </p:cNvPr>
          <p:cNvSpPr txBox="1"/>
          <p:nvPr/>
        </p:nvSpPr>
        <p:spPr>
          <a:xfrm>
            <a:off x="4715692" y="3161403"/>
            <a:ext cx="118872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>
            <a:defPPr>
              <a:defRPr lang="en-US"/>
            </a:defPPr>
            <a:lvl1pPr marR="0" lvl="0" indent="0" algn="ctr" defTabSz="46672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VRP Fund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08A4D-9B91-5DC8-EA0C-1DDC5B7B9E00}"/>
              </a:ext>
            </a:extLst>
          </p:cNvPr>
          <p:cNvSpPr txBox="1"/>
          <p:nvPr/>
        </p:nvSpPr>
        <p:spPr>
          <a:xfrm>
            <a:off x="3977640" y="793147"/>
            <a:ext cx="118872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/>
          <a:p>
            <a:pPr marL="0" marR="0" lvl="0" indent="0" algn="ctr" defTabSz="46672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Jason Metzger</a:t>
            </a:r>
            <a:br>
              <a:rPr lang="en-US" sz="1100" dirty="0">
                <a:solidFill>
                  <a:schemeClr val="tx1"/>
                </a:solidFill>
                <a:latin typeface="Franklin Gothic Book"/>
              </a:rPr>
            </a:br>
            <a:r>
              <a:rPr lang="en-US" sz="1050" dirty="0">
                <a:solidFill>
                  <a:schemeClr val="tx1"/>
                </a:solidFill>
                <a:latin typeface="Franklin Gothic Book"/>
              </a:rPr>
              <a:t>Program Manager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81CEB-AC8F-D83A-D30D-E82DB0FC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and Remediation program</a:t>
            </a:r>
          </a:p>
        </p:txBody>
      </p:sp>
    </p:spTree>
    <p:extLst>
      <p:ext uri="{BB962C8B-B14F-4D97-AF65-F5344CB8AC3E}">
        <p14:creationId xmlns:p14="http://schemas.microsoft.com/office/powerpoint/2010/main" val="255677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5D4-20FB-4D30-A986-F6379C8D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</p:spPr>
        <p:txBody>
          <a:bodyPr/>
          <a:lstStyle/>
          <a:p>
            <a:r>
              <a:rPr lang="en-US" sz="2700"/>
              <a:t>GENERAL LPB Update</a:t>
            </a:r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D0A77D-CEAB-464E-AC51-74A86797D61C}"/>
              </a:ext>
            </a:extLst>
          </p:cNvPr>
          <p:cNvSpPr/>
          <p:nvPr/>
        </p:nvSpPr>
        <p:spPr>
          <a:xfrm>
            <a:off x="381000" y="1316278"/>
            <a:ext cx="5029200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3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Record Review Appointments</a:t>
            </a:r>
          </a:p>
          <a:p>
            <a:pPr marL="800100" lvl="1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Available M-F </a:t>
            </a:r>
          </a:p>
          <a:p>
            <a:pPr marL="800100" lvl="1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Hazardous Waste, Brownfields, VRP</a:t>
            </a:r>
          </a:p>
          <a:p>
            <a:pPr marL="1257300" lvl="2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**Balcony level**</a:t>
            </a:r>
          </a:p>
          <a:p>
            <a:pPr marL="1257300" lvl="2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Towers.FileReview@dnr.ga.gov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UST, Lead and Asbestos, Solid Waste</a:t>
            </a:r>
          </a:p>
          <a:p>
            <a:pPr marL="1257300" lvl="2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Tradeport.FileReview@dnr.ga.gov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defTabSz="914355" fontAlgn="base">
              <a:lnSpc>
                <a:spcPct val="90000"/>
              </a:lnSpc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Calibri" panose="020F0502020204030204" pitchFamily="34" charset="0"/>
              </a:rPr>
              <a:t>Digital Transition – enhancements</a:t>
            </a:r>
          </a:p>
          <a:p>
            <a:pPr marL="342860" marR="0" lvl="0" indent="-342884" algn="l" defTabSz="9143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"/>
              </a:spcAft>
              <a:buClr>
                <a:srgbClr val="5BAFD1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ECF93-64E4-8471-C3B0-B61BC2151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38" y="685801"/>
            <a:ext cx="3657600" cy="36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0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274320"/>
            <a:ext cx="6536238" cy="411480"/>
          </a:xfrm>
        </p:spPr>
        <p:txBody>
          <a:bodyPr/>
          <a:lstStyle/>
          <a:p>
            <a:r>
              <a:rPr lang="en-US" sz="27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Solid Waste Trust Fund</a:t>
            </a: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B9841-D859-9492-9257-187A0F5DCB2C}"/>
              </a:ext>
            </a:extLst>
          </p:cNvPr>
          <p:cNvSpPr txBox="1"/>
          <p:nvPr/>
        </p:nvSpPr>
        <p:spPr>
          <a:xfrm>
            <a:off x="3201997" y="1123950"/>
            <a:ext cx="5831840" cy="272382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461963" indent="-455613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>
                <a:tab pos="4619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Funded by $1 Fee on each new replacement tire sold in Georgia</a:t>
            </a:r>
          </a:p>
          <a:p>
            <a:pPr marL="461963" indent="-455613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>
                <a:tab pos="4619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Funds appropriated to EPD for the following Authorized Uses:</a:t>
            </a:r>
          </a:p>
          <a:p>
            <a:pPr marL="914400" lvl="3" indent="-457189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Scrap Tire Management and Abatement</a:t>
            </a:r>
          </a:p>
          <a:p>
            <a:pPr marL="914400" lvl="3" indent="-457189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Waste Reduction, Grants, and Litter Education</a:t>
            </a:r>
          </a:p>
          <a:p>
            <a:pPr marL="914400" lvl="3" indent="-457189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Abandoned Landfill Closure</a:t>
            </a:r>
          </a:p>
          <a:p>
            <a:pPr marL="914400" lvl="3" indent="-457189" defTabSz="121917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Fund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BD7BF-16D8-5151-E020-06E8FAA7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47" y="971550"/>
            <a:ext cx="2879853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45AF1-CBAC-3C89-BEC3-74642354D0D9}"/>
              </a:ext>
            </a:extLst>
          </p:cNvPr>
          <p:cNvSpPr txBox="1"/>
          <p:nvPr/>
        </p:nvSpPr>
        <p:spPr>
          <a:xfrm>
            <a:off x="914400" y="4444204"/>
            <a:ext cx="81564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https://epd.georgia.gov/about-us/land-protection-branch/recovered-materials-and-abatement/recovered-materials/solid-waste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698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0BDF-74EC-206D-EB87-E23334A7A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</p:spPr>
        <p:txBody>
          <a:bodyPr>
            <a:normAutofit fontScale="90000"/>
          </a:bodyPr>
          <a:lstStyle/>
          <a:p>
            <a:pPr algn="l"/>
            <a:b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Solid Waste Trust Fund Grant Program</a:t>
            </a:r>
            <a:b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B811F2-14A3-4E16-EEFD-D35E301AA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43" y="860425"/>
            <a:ext cx="8521573" cy="342265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Local government entities, public authorities, agencies, commissions, or institutions are eligible to apply and receive funding.</a:t>
            </a:r>
          </a:p>
          <a:p>
            <a:pPr marL="0" marR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Two competitive grant </a:t>
            </a:r>
            <a:r>
              <a:rPr lang="en-US" b="0" kern="100" dirty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racks; Application period opens annually in August:</a:t>
            </a:r>
          </a:p>
          <a:p>
            <a:pPr marL="396875" marR="0" indent="-163513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500" b="0" u="sng" kern="100" dirty="0">
                <a:solidFill>
                  <a:srgbClr val="5F5F5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Recycling and Waste Diversion Grant Program</a:t>
            </a:r>
            <a:r>
              <a:rPr lang="en-US" sz="1500" b="0" kern="100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00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Funds projects that reduce solid waste, recover valuable materials, support manufacturing, and encourage innovation. Awarded $3.2M in FY25. </a:t>
            </a:r>
          </a:p>
          <a:p>
            <a:pPr marL="396875" indent="-163513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500" b="0" u="sng" kern="100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Tire Products Grant</a:t>
            </a:r>
            <a:r>
              <a:rPr lang="en-US" sz="1500" b="0" kern="100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en-US" sz="1500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Funds the direct costs of incorporating tire-derived products (TDP) into projects that would otherwise use new or virgin materials, or for research to support innovative uses for TDP. Awarded $1.7M in FY25. </a:t>
            </a:r>
            <a:endParaRPr lang="en-US" sz="1500" b="0" kern="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</a:pPr>
            <a:r>
              <a:rPr lang="en-US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One non-competitive grant track open year-round:</a:t>
            </a:r>
          </a:p>
          <a:p>
            <a:pPr marL="342900" marR="0" indent="-169863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500" b="0" u="sng" kern="100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Local Government Scrap Tire Abatement Reimbursement </a:t>
            </a:r>
            <a:r>
              <a:rPr lang="en-US" sz="1500" b="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Reimburses local governments for recycling tires abated in their communities. Awarded $1M to date in FY25.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1377B-8AB3-BB60-E3B0-DA87A307CF22}"/>
              </a:ext>
            </a:extLst>
          </p:cNvPr>
          <p:cNvSpPr txBox="1"/>
          <p:nvPr/>
        </p:nvSpPr>
        <p:spPr>
          <a:xfrm>
            <a:off x="914400" y="4398264"/>
            <a:ext cx="8156448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For details on how to apply visit our website: </a:t>
            </a:r>
            <a:r>
              <a:rPr lang="en-US" sz="1600" dirty="0">
                <a:hlinkClick r:id="rId6"/>
              </a:rPr>
              <a:t>https://epd.georgia.gov/about-us/land-protection-branch/recovered-materials-and-abatement/recovered-materials/solid-waste-0</a:t>
            </a:r>
            <a:endParaRPr lang="en-US" sz="16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5121-7914-4112-A19A-0ED299B2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8156448" cy="468630"/>
          </a:xfrm>
        </p:spPr>
        <p:txBody>
          <a:bodyPr/>
          <a:lstStyle/>
          <a:p>
            <a:r>
              <a:rPr lang="en-US" sz="2800" dirty="0"/>
              <a:t>Hazardous waste trust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17CA5-4AE2-4073-9D60-1373E75B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5207"/>
            <a:ext cx="5334000" cy="2590800"/>
          </a:xfrm>
        </p:spPr>
        <p:txBody>
          <a:bodyPr>
            <a:noAutofit/>
          </a:bodyPr>
          <a:lstStyle/>
          <a:p>
            <a:pPr marL="342995" indent="-342995" defTabSz="457325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itchFamily="34" charset="0"/>
              <a:buChar char="•"/>
              <a:defRPr/>
            </a:pPr>
            <a:r>
              <a:rPr lang="en-US" altLang="en-US" sz="1800" b="0" dirty="0">
                <a:solidFill>
                  <a:prstClr val="black"/>
                </a:solidFill>
                <a:ea typeface="ＭＳ Ｐゴシック" charset="-128"/>
                <a:cs typeface="Arial" panose="020B0604020202020204" pitchFamily="34" charset="0"/>
              </a:rPr>
              <a:t>Solid Waste tipping fees, Generator fees, Penalties </a:t>
            </a:r>
          </a:p>
          <a:p>
            <a:pPr marL="342995" indent="-342995" defTabSz="457325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itchFamily="34" charset="0"/>
              <a:buChar char="•"/>
              <a:defRPr/>
            </a:pPr>
            <a:r>
              <a:rPr lang="en-US" altLang="en-US" sz="1800" b="0" dirty="0">
                <a:solidFill>
                  <a:prstClr val="black"/>
                </a:solidFill>
                <a:ea typeface="ＭＳ Ｐゴシック" charset="-128"/>
                <a:cs typeface="Arial" panose="020B0604020202020204" pitchFamily="34" charset="0"/>
              </a:rPr>
              <a:t>Reimburse local government leaking landfill costs</a:t>
            </a:r>
          </a:p>
          <a:p>
            <a:pPr marL="342995" indent="-342995" defTabSz="457325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itchFamily="34" charset="0"/>
              <a:buChar char="•"/>
              <a:defRPr/>
            </a:pPr>
            <a:r>
              <a:rPr lang="en-US" altLang="en-US" sz="1800" b="0" dirty="0">
                <a:solidFill>
                  <a:prstClr val="black"/>
                </a:solidFill>
                <a:ea typeface="ＭＳ Ｐゴシック" charset="-128"/>
                <a:cs typeface="Arial" panose="020B0604020202020204" pitchFamily="34" charset="0"/>
              </a:rPr>
              <a:t>Abandoned site cleanups</a:t>
            </a:r>
          </a:p>
          <a:p>
            <a:pPr marL="342995" indent="-342995" defTabSz="457325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itchFamily="34" charset="0"/>
              <a:buChar char="•"/>
              <a:defRPr/>
            </a:pPr>
            <a:r>
              <a:rPr lang="en-US" altLang="en-US" sz="1800" b="0" dirty="0">
                <a:solidFill>
                  <a:prstClr val="black"/>
                </a:solidFill>
                <a:ea typeface="ＭＳ Ｐゴシック" charset="-128"/>
                <a:cs typeface="Arial" panose="020B0604020202020204" pitchFamily="34" charset="0"/>
              </a:rPr>
              <a:t>Program Ops / Oversight</a:t>
            </a:r>
          </a:p>
          <a:p>
            <a:pPr marL="342995" indent="-342995" defTabSz="457325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itchFamily="34" charset="0"/>
              <a:buChar char="•"/>
              <a:defRPr/>
            </a:pPr>
            <a:r>
              <a:rPr lang="en-US" altLang="en-US" sz="1800" b="0" dirty="0">
                <a:solidFill>
                  <a:prstClr val="black"/>
                </a:solidFill>
                <a:ea typeface="ＭＳ Ｐゴシック" charset="-128"/>
                <a:cs typeface="Arial" panose="020B0604020202020204" pitchFamily="34" charset="0"/>
              </a:rPr>
              <a:t>HWTF Annual Report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83879-3A3C-4D9C-138D-E2B99FD73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878967"/>
            <a:ext cx="2622948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2BC1C-23DE-A43D-D3B4-7B6EBB43ACD0}"/>
              </a:ext>
            </a:extLst>
          </p:cNvPr>
          <p:cNvSpPr txBox="1"/>
          <p:nvPr/>
        </p:nvSpPr>
        <p:spPr>
          <a:xfrm>
            <a:off x="914400" y="4398264"/>
            <a:ext cx="8156448" cy="676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640080" algn="ctr">
              <a:spcBef>
                <a:spcPts val="0"/>
              </a:spcBef>
            </a:pPr>
            <a:r>
              <a:rPr lang="en-US" sz="1600" b="0" dirty="0">
                <a:latin typeface="+mj-lt"/>
                <a:cs typeface="Arial" panose="020B0604020202020204" pitchFamily="34" charset="0"/>
                <a:hlinkClick r:id="rId4"/>
              </a:rPr>
              <a:t>https://epd.georgia.gov/hazardous-waste-trust-fund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6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1910-C385-4A8C-A65B-42F114CD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4320"/>
            <a:ext cx="6949440" cy="411480"/>
          </a:xfrm>
        </p:spPr>
        <p:txBody>
          <a:bodyPr/>
          <a:lstStyle/>
          <a:p>
            <a:r>
              <a:rPr lang="en-US" sz="2700" dirty="0"/>
              <a:t>OTHER Key ITEMs In Land Protection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FF2D8E-75BF-4417-4BF0-7A2C85EB19A6}"/>
              </a:ext>
            </a:extLst>
          </p:cNvPr>
          <p:cNvSpPr/>
          <p:nvPr/>
        </p:nvSpPr>
        <p:spPr>
          <a:xfrm>
            <a:off x="310896" y="861822"/>
            <a:ext cx="852220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10" fontAlgn="base">
              <a:spcAft>
                <a:spcPts val="600"/>
              </a:spcAft>
              <a:buClr>
                <a:srgbClr val="5BAFD1"/>
              </a:buClr>
              <a:buSzPts val="2400"/>
              <a:defRPr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Twin Pines Mining Permit Application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Received 77,000+ comments on the draft permit applications – drafting response to comments</a:t>
            </a:r>
          </a:p>
          <a:p>
            <a:pPr marL="609573" indent="-457189" defTabSz="609585" eaLnBrk="0" fontAlgn="base" hangingPunct="0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</a:rPr>
              <a:t>Waiting on submittal of financial assurance</a:t>
            </a:r>
          </a:p>
          <a:p>
            <a:pPr defTabSz="1219110" fontAlgn="base">
              <a:spcBef>
                <a:spcPts val="1200"/>
              </a:spcBef>
              <a:spcAft>
                <a:spcPts val="600"/>
              </a:spcAft>
              <a:buClr>
                <a:srgbClr val="5BAFD1"/>
              </a:buClr>
              <a:buSzPts val="2400"/>
              <a:defRPr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Coal Combustion Residuals (CCR) disposal permits </a:t>
            </a:r>
          </a:p>
          <a:p>
            <a:pPr marL="60957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Worked closely with EPA Region IV on 2 CCR Permits</a:t>
            </a:r>
          </a:p>
          <a:p>
            <a:pPr marL="1066773" lvl="1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Issued Wansley AP-1 in March 2025</a:t>
            </a:r>
          </a:p>
          <a:p>
            <a:pPr marL="1066773" lvl="1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Draft permit for McDonough AP-2,3/4 released for 60-day public comment period</a:t>
            </a:r>
          </a:p>
          <a:p>
            <a:pPr marL="1981173" lvl="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Virtual public meeting scheduled for April 29</a:t>
            </a:r>
            <a:r>
              <a:rPr lang="en-US" sz="15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981173" lvl="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Public comment period ends on May 30</a:t>
            </a:r>
            <a:r>
              <a:rPr lang="en-US" sz="15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573" indent="-457189" defTabSz="1219110" fontAlgn="base"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14 (including major mod) CCR permit applications under review – expect less EPA oversight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1C71-A4D6-C2F3-0F36-91D50AAE0B97}"/>
              </a:ext>
            </a:extLst>
          </p:cNvPr>
          <p:cNvSpPr txBox="1"/>
          <p:nvPr/>
        </p:nvSpPr>
        <p:spPr>
          <a:xfrm>
            <a:off x="5275165" y="4545859"/>
            <a:ext cx="35172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>
              <a:defRPr/>
            </a:pPr>
            <a:r>
              <a:rPr lang="en-US" sz="1600" b="1" dirty="0">
                <a:solidFill>
                  <a:srgbClr val="797B7E">
                    <a:lumMod val="75000"/>
                  </a:srgb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https://epd.georgia.gov/ccr-permits</a:t>
            </a:r>
            <a:endParaRPr lang="en-US" sz="2400" b="1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E4429-A06A-FC2E-E7AA-B23ECF3839F8}"/>
              </a:ext>
            </a:extLst>
          </p:cNvPr>
          <p:cNvSpPr txBox="1"/>
          <p:nvPr/>
        </p:nvSpPr>
        <p:spPr>
          <a:xfrm>
            <a:off x="1054748" y="4545859"/>
            <a:ext cx="3517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dirty="0">
                <a:solidFill>
                  <a:srgbClr val="0000FF"/>
                </a:solidFill>
                <a:hlinkClick r:id="rId4"/>
              </a:rPr>
              <a:t>https://epd.georgia.gov/twin-pines</a:t>
            </a:r>
            <a:endParaRPr lang="en-US" sz="2400" b="1" dirty="0">
              <a:solidFill>
                <a:srgbClr val="000000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7970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1910-C385-4A8C-A65B-42F114CD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287038"/>
            <a:ext cx="7520940" cy="411480"/>
          </a:xfrm>
        </p:spPr>
        <p:txBody>
          <a:bodyPr>
            <a:noAutofit/>
          </a:bodyPr>
          <a:lstStyle/>
          <a:p>
            <a:r>
              <a:rPr kumimoji="0" lang="en-US" sz="27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OTHER Key ITEMs (cont’d)</a:t>
            </a:r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720DD-BF9B-46D5-A8B3-7207DB2430D9}"/>
              </a:ext>
            </a:extLst>
          </p:cNvPr>
          <p:cNvSpPr/>
          <p:nvPr/>
        </p:nvSpPr>
        <p:spPr>
          <a:xfrm>
            <a:off x="644665" y="1633031"/>
            <a:ext cx="39273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4" marR="0" lvl="0" indent="-342884" algn="l" defTabSz="914355" rtl="0" eaLnBrk="1" fontAlgn="base" latinLnBrk="0" hangingPunct="1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Westside Lead NPL Site</a:t>
            </a:r>
          </a:p>
          <a:p>
            <a:pPr marL="342884" marR="0" lvl="0" indent="-342884" algn="l" defTabSz="914355" rtl="0" eaLnBrk="1" fontAlgn="base" latinLnBrk="0" hangingPunct="1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Brunswick Area</a:t>
            </a:r>
          </a:p>
          <a:p>
            <a:pPr marL="342884" marR="0" lvl="0" indent="-342884" algn="l" defTabSz="914355" rtl="0" eaLnBrk="1" fontAlgn="base" latinLnBrk="0" hangingPunct="1">
              <a:spcBef>
                <a:spcPts val="600"/>
              </a:spcBef>
              <a:spcAft>
                <a:spcPts val="600"/>
              </a:spcAft>
              <a:buClr>
                <a:srgbClr val="5BAFD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RCRA Part B Closure/Termination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892" marR="0" lvl="0" indent="-342892" algn="l" defTabSz="914378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15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D575D-9867-AE49-7F1D-2610F93CE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32452"/>
            <a:ext cx="3861385" cy="347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52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PD_Powerpoint_Template_Standard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8383cc-d536-40fb-9c1b-29850d9fdc73" xsi:nil="true"/>
    <lcf76f155ced4ddcb4097134ff3c332f xmlns="d606f132-4a86-4c30-9092-69d31438dc6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1AFC0E45DB744498B7DB3529CD79FB" ma:contentTypeVersion="13" ma:contentTypeDescription="Create a new document." ma:contentTypeScope="" ma:versionID="f70abfb83408c6f013881ca30892ccb2">
  <xsd:schema xmlns:xsd="http://www.w3.org/2001/XMLSchema" xmlns:xs="http://www.w3.org/2001/XMLSchema" xmlns:p="http://schemas.microsoft.com/office/2006/metadata/properties" xmlns:ns2="d606f132-4a86-4c30-9092-69d31438dc6d" xmlns:ns3="c08383cc-d536-40fb-9c1b-29850d9fdc73" targetNamespace="http://schemas.microsoft.com/office/2006/metadata/properties" ma:root="true" ma:fieldsID="97e36cf9c831772339b6075101065688" ns2:_="" ns3:_="">
    <xsd:import namespace="d606f132-4a86-4c30-9092-69d31438dc6d"/>
    <xsd:import namespace="c08383cc-d536-40fb-9c1b-29850d9fdc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f132-4a86-4c30-9092-69d31438dc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d1b9b15-6ca2-435f-87bd-c880ab911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383cc-d536-40fb-9c1b-29850d9fdc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d17996b-211b-4366-9f04-e28f88ab98f3}" ma:internalName="TaxCatchAll" ma:showField="CatchAllData" ma:web="c08383cc-d536-40fb-9c1b-29850d9fdc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9F5C3-24B2-42E8-BED0-F85A2F66CB17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d606f132-4a86-4c30-9092-69d31438dc6d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c08383cc-d536-40fb-9c1b-29850d9fdc73"/>
  </ds:schemaRefs>
</ds:datastoreItem>
</file>

<file path=customXml/itemProps2.xml><?xml version="1.0" encoding="utf-8"?>
<ds:datastoreItem xmlns:ds="http://schemas.openxmlformats.org/officeDocument/2006/customXml" ds:itemID="{8DC17AF8-CB62-47DD-A19E-40E2A2EBA4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6f132-4a86-4c30-9092-69d31438dc6d"/>
    <ds:schemaRef ds:uri="c08383cc-d536-40fb-9c1b-29850d9fdc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BDECA5-FB5E-4EB7-BB55-08C2A47DE50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12da10d-071b-4b94-8abc-9ec4044d1516}" enabled="0" method="" siteId="{512da10d-071b-4b94-8abc-9ec4044d151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18489</TotalTime>
  <Words>1097</Words>
  <Application>Microsoft Office PowerPoint</Application>
  <PresentationFormat>On-screen Show (16:9)</PresentationFormat>
  <Paragraphs>202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Franklin Gothic Book</vt:lpstr>
      <vt:lpstr>Franklin Gothic Heavy</vt:lpstr>
      <vt:lpstr>Franklin Gothic Medium</vt:lpstr>
      <vt:lpstr>Wingdings</vt:lpstr>
      <vt:lpstr>1_EPD_Powerpoint_Template_Standard</vt:lpstr>
      <vt:lpstr>PowerPoint Presentation</vt:lpstr>
      <vt:lpstr>Land Protection Branch Organization</vt:lpstr>
      <vt:lpstr>Response and Remediation program</vt:lpstr>
      <vt:lpstr>GENERAL LPB Update</vt:lpstr>
      <vt:lpstr>Solid Waste Trust Fund</vt:lpstr>
      <vt:lpstr> Solid Waste Trust Fund Grant Program </vt:lpstr>
      <vt:lpstr>Hazardous waste trust fund</vt:lpstr>
      <vt:lpstr>OTHER Key ITEMs In Land Protection</vt:lpstr>
      <vt:lpstr>OTHER Key ITEMs (cont’d)</vt:lpstr>
      <vt:lpstr>LPB Technical guidance</vt:lpstr>
      <vt:lpstr>Hazardous site inventory</vt:lpstr>
      <vt:lpstr>PowerPoint Presentation</vt:lpstr>
      <vt:lpstr>Unit structure / staffing</vt:lpstr>
      <vt:lpstr>Status of brownfield projects</vt:lpstr>
      <vt:lpstr>Brownfield applications received b y year</vt:lpstr>
      <vt:lpstr>Brownfield application types</vt:lpstr>
      <vt:lpstr>Non-compliant brownfields</vt:lpstr>
      <vt:lpstr>NEXT STEPS</vt:lpstr>
      <vt:lpstr>PRIORITIZATION OF WORK</vt:lpstr>
      <vt:lpstr>Historic funding levels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</dc:creator>
  <cp:lastModifiedBy>Hanley1, Adam</cp:lastModifiedBy>
  <cp:revision>172</cp:revision>
  <cp:lastPrinted>2022-06-28T03:46:19Z</cp:lastPrinted>
  <dcterms:created xsi:type="dcterms:W3CDTF">2016-08-19T18:24:59Z</dcterms:created>
  <dcterms:modified xsi:type="dcterms:W3CDTF">2025-04-15T16:15:33Z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0x010100571AFC0E45DB744498B7DB3529CD79FB</vt:lpwstr>
  </property>
</Properties>
</file>