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66" r:id="rId5"/>
    <p:sldId id="439" r:id="rId6"/>
    <p:sldId id="436" r:id="rId7"/>
    <p:sldId id="435" r:id="rId8"/>
    <p:sldId id="437" r:id="rId9"/>
    <p:sldId id="438" r:id="rId10"/>
    <p:sldId id="274" r:id="rId11"/>
    <p:sldId id="298" r:id="rId12"/>
    <p:sldId id="268" r:id="rId13"/>
    <p:sldId id="300" r:id="rId14"/>
    <p:sldId id="273" r:id="rId15"/>
    <p:sldId id="301" r:id="rId16"/>
    <p:sldId id="293" r:id="rId17"/>
    <p:sldId id="297" r:id="rId18"/>
    <p:sldId id="299" r:id="rId19"/>
    <p:sldId id="44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rd, Kevin" initials="YK" lastIdx="12" clrIdx="0">
    <p:extLst>
      <p:ext uri="{19B8F6BF-5375-455C-9EA6-DF929625EA0E}">
        <p15:presenceInfo xmlns:p15="http://schemas.microsoft.com/office/powerpoint/2012/main" userId="S-1-5-21-544706172-3548370057-3434151342-18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2633"/>
    <a:srgbClr val="21395D"/>
    <a:srgbClr val="339966"/>
    <a:srgbClr val="032133"/>
    <a:srgbClr val="424449"/>
    <a:srgbClr val="90493E"/>
    <a:srgbClr val="06456B"/>
    <a:srgbClr val="81705F"/>
    <a:srgbClr val="1D466D"/>
    <a:srgbClr val="295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E6A6E2-595B-4C24-9499-54FE2CE28BD3}" v="7" dt="2025-04-10T14:36:18.6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60"/>
  </p:normalViewPr>
  <p:slideViewPr>
    <p:cSldViewPr snapToGrid="0">
      <p:cViewPr varScale="1">
        <p:scale>
          <a:sx n="59" d="100"/>
          <a:sy n="59" d="100"/>
        </p:scale>
        <p:origin x="5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96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AC1A6-CE19-4FD5-8ADE-3C0E2A0FEBB5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4ED1EE-071B-4E6E-8184-A2BE6F2C6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8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6438" y="1154113"/>
            <a:ext cx="5537200" cy="3116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382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220C8-BAC9-9E45-AAFD-D85D0D4BA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4B8339-679F-7C3D-2D85-F16DEDCBB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06438" y="1154113"/>
            <a:ext cx="5537200" cy="3116262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9B543C-D457-BD9D-A84A-780444B821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D2EA1-E944-2002-4143-B100290FDC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42409-6A04-4DC6-AC3A-D3758287A8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3E2F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D3E2F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232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4999" y="2334596"/>
            <a:ext cx="4846320" cy="2645206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4999" y="4977300"/>
            <a:ext cx="4846320" cy="496398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69623455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900184"/>
      </p:ext>
    </p:extLst>
  </p:cSld>
  <p:clrMapOvr>
    <a:masterClrMapping/>
  </p:clrMapOvr>
  <p:transition spd="med">
    <p:fade thruBlk="1"/>
  </p:transition>
  <p:extLst>
    <p:ext uri="{DCECCB84-F9BA-43D5-87BE-67443E8EF086}">
      <p15:sldGuideLst xmlns:p15="http://schemas.microsoft.com/office/powerpoint/2012/main">
        <p15:guide id="1" orient="horz" pos="3768" userDrawn="1">
          <p15:clr>
            <a:srgbClr val="FDE53C"/>
          </p15:clr>
        </p15:guide>
        <p15:guide id="2" orient="horz" pos="1296" userDrawn="1">
          <p15:clr>
            <a:srgbClr val="FDE53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13" y="377687"/>
            <a:ext cx="11346499" cy="576469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1" y="1377157"/>
            <a:ext cx="11259861" cy="462068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1248222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377687"/>
            <a:ext cx="11289951" cy="55659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415046"/>
      </p:ext>
    </p:extLst>
  </p:cSld>
  <p:clrMapOvr>
    <a:masterClrMapping/>
  </p:clrMapOvr>
  <p:transition spd="med">
    <p:fade thruBlk="1"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748" y="397565"/>
            <a:ext cx="11253277" cy="51683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2691329"/>
      </p:ext>
    </p:extLst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7641A5E-DC59-4870-833E-864A4D130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48" y="397565"/>
            <a:ext cx="11253277" cy="51683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056234"/>
      </p:ext>
    </p:extLst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E9BD988-AE37-424D-959E-8C917D67B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748" y="397565"/>
            <a:ext cx="11253277" cy="516835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0848830"/>
      </p:ext>
    </p:extLst>
  </p:cSld>
  <p:clrMapOvr>
    <a:masterClrMapping/>
  </p:clrMapOvr>
  <p:transition spd="med">
    <p:fade thruBlk="1"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56CA61-56A4-F55D-4461-ECE3E17AC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161C-7ADE-4429-A546-A5F19B59BBE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65E6A-C6B6-7F4E-B4FC-33DD9FFC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3D9B0-DE7C-4F25-24D9-2444C9EB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58361-2815-4AAA-B4C0-92D589D4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64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56CA61-56A4-F55D-4461-ECE3E17AC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8161C-7ADE-4429-A546-A5F19B59BBE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65E6A-C6B6-7F4E-B4FC-33DD9FFC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3D9B0-DE7C-4F25-24D9-2444C9EBC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58361-2815-4AAA-B4C0-92D589D4C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463" y="390418"/>
            <a:ext cx="10424512" cy="5137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496" y="1348774"/>
            <a:ext cx="10046479" cy="4837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Forth level</a:t>
            </a:r>
            <a:endParaRPr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B75AEEB-1229-4260-805B-BCC75BEE0C5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739" y="6487898"/>
            <a:ext cx="2116425" cy="21050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AD5CD9D-E8D8-4D29-B878-C3C814552B31}"/>
              </a:ext>
            </a:extLst>
          </p:cNvPr>
          <p:cNvSpPr/>
          <p:nvPr userDrawn="1"/>
        </p:nvSpPr>
        <p:spPr>
          <a:xfrm>
            <a:off x="0" y="349321"/>
            <a:ext cx="256854" cy="595902"/>
          </a:xfrm>
          <a:prstGeom prst="rect">
            <a:avLst/>
          </a:prstGeom>
          <a:solidFill>
            <a:srgbClr val="8C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46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70" r:id="rId7"/>
    <p:sldLayoutId id="2147483671" r:id="rId8"/>
    <p:sldLayoutId id="2147483672" r:id="rId9"/>
  </p:sldLayoutIdLst>
  <p:transition spd="med">
    <p:fade thruBlk="1"/>
  </p:transition>
  <p:hf hdr="0" dt="0"/>
  <p:txStyles>
    <p:titleStyle>
      <a:lvl1pPr algn="l" defTabSz="685800" rtl="0" eaLnBrk="1" latinLnBrk="0" hangingPunct="1">
        <a:spcBef>
          <a:spcPct val="0"/>
        </a:spcBef>
        <a:buNone/>
        <a:defRPr lang="en-US" sz="2800" kern="1200" dirty="0">
          <a:solidFill>
            <a:srgbClr val="8C2633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0" marR="0" indent="0" algn="l" defTabSz="685800" rtl="0" eaLnBrk="1" fontAlgn="auto" latinLnBrk="0" hangingPunct="1">
        <a:lnSpc>
          <a:spcPct val="90000"/>
        </a:lnSpc>
        <a:spcBef>
          <a:spcPts val="825"/>
        </a:spcBef>
        <a:spcAft>
          <a:spcPts val="0"/>
        </a:spcAft>
        <a:buClrTx/>
        <a:buSzTx/>
        <a:buFontTx/>
        <a:buNone/>
        <a:tabLst/>
        <a:defRPr sz="2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329184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5074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67894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8503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102184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932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36474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536192" indent="-116586" algn="l" defTabSz="6858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21F270-75D6-4FEB-B50A-E2FFA501E6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A5E8F8-E069-44A4-B6B5-74ABFF91EB02}"/>
              </a:ext>
            </a:extLst>
          </p:cNvPr>
          <p:cNvSpPr/>
          <p:nvPr/>
        </p:nvSpPr>
        <p:spPr>
          <a:xfrm>
            <a:off x="0" y="1502530"/>
            <a:ext cx="8229600" cy="1272746"/>
          </a:xfrm>
          <a:prstGeom prst="rect">
            <a:avLst/>
          </a:prstGeom>
          <a:solidFill>
            <a:srgbClr val="8C2633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F10C42-7E0B-496D-A05C-3B50981974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7" y="539314"/>
            <a:ext cx="2994429" cy="2978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D0422D-9438-4EAE-A935-34E36E22FF9A}"/>
              </a:ext>
            </a:extLst>
          </p:cNvPr>
          <p:cNvSpPr txBox="1"/>
          <p:nvPr/>
        </p:nvSpPr>
        <p:spPr>
          <a:xfrm>
            <a:off x="520188" y="3221816"/>
            <a:ext cx="737065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Georgia Brownfields Conference</a:t>
            </a:r>
          </a:p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April 16, 2025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entury Gothic" panose="020B0502020202020204" pitchFamily="34" charset="0"/>
              </a:rPr>
              <a:t>Presented by:</a:t>
            </a:r>
          </a:p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Douglas Latulippe</a:t>
            </a:r>
          </a:p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Neil Campbell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SCS Engineers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505509-5284-F6C3-3ADF-DB30A788942B}"/>
              </a:ext>
            </a:extLst>
          </p:cNvPr>
          <p:cNvSpPr txBox="1"/>
          <p:nvPr/>
        </p:nvSpPr>
        <p:spPr>
          <a:xfrm>
            <a:off x="433103" y="1784960"/>
            <a:ext cx="7796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Century Gothic" panose="020B0502020202020204" pitchFamily="34" charset="0"/>
              </a:rPr>
              <a:t>Beneficial Reuse of Brownfields</a:t>
            </a:r>
            <a:endParaRPr lang="en-US" sz="2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3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1098B-ACCD-BA92-9D4F-1F6DA567C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water, aerial photography, ground&#10;&#10;Description automatically generated">
            <a:extLst>
              <a:ext uri="{FF2B5EF4-FFF2-40B4-BE49-F238E27FC236}">
                <a16:creationId xmlns:a16="http://schemas.microsoft.com/office/drawing/2014/main" id="{8E3CB506-0737-F5FE-382A-CA7834327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8234B47-4656-7AA7-8638-F847685C845F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E05494-CBAF-6554-10FA-593B857E6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144D916-FDC0-B075-A2E1-B44125BEEE39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77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4E980-FBCF-90FA-B1F4-5A107ED74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36"/>
            <a:ext cx="12192000" cy="67887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8B8919-EC21-28A5-EEBD-CB1E74B8F1F9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004F58-2C24-B384-2F98-84C6F0A15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5FE32B8-020E-CB50-9C0E-FD4078E1DA45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92C9F-A4C8-DB04-FA69-29541088B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79040"/>
      </p:ext>
    </p:extLst>
  </p:cSld>
  <p:clrMapOvr>
    <a:masterClrMapping/>
  </p:clrMapOvr>
  <p:transition spd="slow" advClick="0" advTm="3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D6255-8985-F4C3-A0CC-39BAB270E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aerial, grass, aerial photography, water&#10;&#10;Description automatically generated">
            <a:extLst>
              <a:ext uri="{FF2B5EF4-FFF2-40B4-BE49-F238E27FC236}">
                <a16:creationId xmlns:a16="http://schemas.microsoft.com/office/drawing/2014/main" id="{B598932E-3C72-D2C8-30CE-B1196D44A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7B776C-BAFB-5D6B-7F17-DD6F9000AD8B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D007E2-F16B-035D-321A-21E575DD6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8D8D5D5-9BC1-7D02-F822-DD73F2A44990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0728596"/>
      </p:ext>
    </p:extLst>
  </p:cSld>
  <p:clrMapOvr>
    <a:masterClrMapping/>
  </p:clrMapOvr>
  <p:transition spd="slow" advClick="0" advTm="3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grass, tree&#10;&#10;Description automatically generated">
            <a:extLst>
              <a:ext uri="{FF2B5EF4-FFF2-40B4-BE49-F238E27FC236}">
                <a16:creationId xmlns:a16="http://schemas.microsoft.com/office/drawing/2014/main" id="{9221B785-A20D-E9CE-0432-FE292952D9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B68347C-5F1A-EF20-91A2-43EA9FCAFB66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610DC45-6371-C975-FEBE-ED01F0824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28323AB-D74B-C850-EAC8-A6AD07B7B250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B39A1F6-BBDC-4827-9ECC-21876655A008}"/>
              </a:ext>
            </a:extLst>
          </p:cNvPr>
          <p:cNvSpPr/>
          <p:nvPr/>
        </p:nvSpPr>
        <p:spPr>
          <a:xfrm>
            <a:off x="4297122" y="470482"/>
            <a:ext cx="5246150" cy="5933479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BA15E2-C902-4409-B6B6-4989FE313D71}"/>
              </a:ext>
            </a:extLst>
          </p:cNvPr>
          <p:cNvSpPr txBox="1">
            <a:spLocks/>
          </p:cNvSpPr>
          <p:nvPr/>
        </p:nvSpPr>
        <p:spPr>
          <a:xfrm>
            <a:off x="4391600" y="715276"/>
            <a:ext cx="5151676" cy="4992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Gotham Book" panose="02000603040000020004" pitchFamily="2" charset="0"/>
              </a:rPr>
              <a:t>200-Acre Mixed-Use Development on a Former Class I Landfill</a:t>
            </a:r>
          </a:p>
          <a:p>
            <a:pPr>
              <a:lnSpc>
                <a:spcPct val="100000"/>
              </a:lnSpc>
            </a:pPr>
            <a:endParaRPr lang="en-US" sz="2800" b="1" dirty="0">
              <a:solidFill>
                <a:schemeClr val="bg1"/>
              </a:solidFill>
              <a:latin typeface="Gotham Book" panose="0200060304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Gotham Book" panose="02000603040000020004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Groundwater Assessment and Remediation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Class I Injection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Combustible Gas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Landfill Closure and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Permitting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Stormwater Management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 Book" panose="020006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66246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B84FCE2D-2223-E066-A2B8-1AA05DDC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" b="98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B0D9F9-2B11-122E-10C8-8A1E59D282A0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0E087B5-8BA9-20A2-F884-04E928466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9F0C85C-A7DD-1994-8F52-D38F6B0D511A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762656"/>
      </p:ext>
    </p:extLst>
  </p:cSld>
  <p:clrMapOvr>
    <a:masterClrMapping/>
  </p:clrMapOvr>
  <p:transition spd="slow" advClick="0" advTm="5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CEBD6-7823-7F11-293A-48CD6FCD7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00F90C-9E59-1355-3517-04967482F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366" cy="67913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B7CB37-E94C-2906-EC87-BFC8416B2A7C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BBF2D5-D847-498F-F4B6-FFD4F7BBB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169DE58-3698-B731-4C04-B636708313F8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22127456"/>
      </p:ext>
    </p:extLst>
  </p:cSld>
  <p:clrMapOvr>
    <a:masterClrMapping/>
  </p:clrMapOvr>
  <p:transition spd="slow" advClick="0" advTm="5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9FD2E-7391-4F09-5471-D8EC10086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CD4B66-527E-F2B3-5937-6CBAD7C3DE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3EC5D7-EE17-1464-52D6-3C551BFDB0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97" y="539314"/>
            <a:ext cx="2994429" cy="297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62FE58-7CC6-2D85-3D42-9FBA0E353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392" y="4738945"/>
            <a:ext cx="1779408" cy="17794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76BDB7-F859-3B9D-4B57-8C2E5BCDDD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431" y="4738945"/>
            <a:ext cx="1779408" cy="17794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D70D59-0C81-E1A4-EFD9-14AADF92CD08}"/>
              </a:ext>
            </a:extLst>
          </p:cNvPr>
          <p:cNvSpPr/>
          <p:nvPr/>
        </p:nvSpPr>
        <p:spPr>
          <a:xfrm>
            <a:off x="0" y="1428046"/>
            <a:ext cx="7370651" cy="1062032"/>
          </a:xfrm>
          <a:prstGeom prst="rect">
            <a:avLst/>
          </a:prstGeom>
          <a:solidFill>
            <a:srgbClr val="8C2633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7E3967-4191-47B0-0FBF-AB28558CDF03}"/>
              </a:ext>
            </a:extLst>
          </p:cNvPr>
          <p:cNvSpPr/>
          <p:nvPr/>
        </p:nvSpPr>
        <p:spPr>
          <a:xfrm>
            <a:off x="-1" y="2490078"/>
            <a:ext cx="6549357" cy="2248867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592E9-09E5-7E0D-F34F-8881AA8F4C5E}"/>
              </a:ext>
            </a:extLst>
          </p:cNvPr>
          <p:cNvSpPr txBox="1"/>
          <p:nvPr/>
        </p:nvSpPr>
        <p:spPr>
          <a:xfrm>
            <a:off x="10015878" y="4310712"/>
            <a:ext cx="1435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Solar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634A0-D0D6-5D3C-FFC4-08887389B12D}"/>
              </a:ext>
            </a:extLst>
          </p:cNvPr>
          <p:cNvSpPr txBox="1"/>
          <p:nvPr/>
        </p:nvSpPr>
        <p:spPr>
          <a:xfrm>
            <a:off x="7096810" y="4332453"/>
            <a:ext cx="24210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Deep Well Injections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FE1360-1A6E-834B-400D-CF2DC741C2BF}"/>
              </a:ext>
            </a:extLst>
          </p:cNvPr>
          <p:cNvSpPr txBox="1"/>
          <p:nvPr/>
        </p:nvSpPr>
        <p:spPr>
          <a:xfrm>
            <a:off x="854529" y="2861101"/>
            <a:ext cx="7370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Doug Latulippe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 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dlatulippe@scsengineers.com</a:t>
            </a: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Neil Campbell  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ncampbell@scsengineers.com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E32DB-E5EC-F030-F4D3-3179927738AE}"/>
              </a:ext>
            </a:extLst>
          </p:cNvPr>
          <p:cNvSpPr txBox="1"/>
          <p:nvPr/>
        </p:nvSpPr>
        <p:spPr>
          <a:xfrm>
            <a:off x="659723" y="1414410"/>
            <a:ext cx="7370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Century Gothic" panose="020B0502020202020204" pitchFamily="34" charset="0"/>
              </a:rPr>
              <a:t>THANK YOU!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981832-093E-678B-D125-56EAB4C50865}"/>
              </a:ext>
            </a:extLst>
          </p:cNvPr>
          <p:cNvCxnSpPr>
            <a:cxnSpLocks/>
          </p:cNvCxnSpPr>
          <p:nvPr/>
        </p:nvCxnSpPr>
        <p:spPr>
          <a:xfrm>
            <a:off x="3308169" y="3429000"/>
            <a:ext cx="0" cy="365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D29F4A-72D8-0DF0-107E-6D0605B24FDD}"/>
              </a:ext>
            </a:extLst>
          </p:cNvPr>
          <p:cNvCxnSpPr>
            <a:cxnSpLocks/>
          </p:cNvCxnSpPr>
          <p:nvPr/>
        </p:nvCxnSpPr>
        <p:spPr>
          <a:xfrm>
            <a:off x="3151414" y="3794760"/>
            <a:ext cx="0" cy="3657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79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F2A1F59-7469-C27E-3ED2-80FD8DAEF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4331308-096C-5F0C-72F4-EC797CF2A693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9AC5DB-4CA6-1106-7DB6-1602942F7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72B0E86-43C5-7BB2-5B79-862CA3087F9F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365B57E4-2785-B347-5002-EEAA39B2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30986"/>
            <a:ext cx="9989372" cy="576072"/>
          </a:xfrm>
        </p:spPr>
        <p:txBody>
          <a:bodyPr>
            <a:normAutofit/>
          </a:bodyPr>
          <a:lstStyle/>
          <a:p>
            <a:r>
              <a:rPr lang="en-US" b="1" dirty="0">
                <a:latin typeface="Century Gothic"/>
              </a:rPr>
              <a:t>Innovative Development of Brownfield Sites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3F6CF9-BDE8-1F65-38B7-0A61B8A41311}"/>
              </a:ext>
            </a:extLst>
          </p:cNvPr>
          <p:cNvGrpSpPr/>
          <p:nvPr/>
        </p:nvGrpSpPr>
        <p:grpSpPr>
          <a:xfrm>
            <a:off x="1006488" y="1135392"/>
            <a:ext cx="10179024" cy="4988666"/>
            <a:chOff x="1010559" y="1148317"/>
            <a:chExt cx="10179024" cy="49886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AA70AA5-418F-9418-D2F8-754686CAE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0559" y="1148317"/>
              <a:ext cx="10179024" cy="498866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14A5D7-05B6-0320-BCEB-E7E116CBA7F5}"/>
                </a:ext>
              </a:extLst>
            </p:cNvPr>
            <p:cNvSpPr txBox="1"/>
            <p:nvPr/>
          </p:nvSpPr>
          <p:spPr>
            <a:xfrm>
              <a:off x="2740248" y="1918410"/>
              <a:ext cx="12298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entury Gothic" panose="020B0502020202020204" pitchFamily="34" charset="0"/>
                </a:rPr>
                <a:t>Financial</a:t>
              </a:r>
            </a:p>
            <a:p>
              <a:pPr algn="ctr"/>
              <a:r>
                <a:rPr lang="en-US" sz="1200" dirty="0">
                  <a:latin typeface="Century Gothic" panose="020B0502020202020204" pitchFamily="34" charset="0"/>
                </a:rPr>
                <a:t>Feasibility - Net Metering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F40D92-D67E-F6DE-FCEA-3B208F675779}"/>
                </a:ext>
              </a:extLst>
            </p:cNvPr>
            <p:cNvSpPr txBox="1"/>
            <p:nvPr/>
          </p:nvSpPr>
          <p:spPr>
            <a:xfrm>
              <a:off x="1201527" y="3551086"/>
              <a:ext cx="1443978" cy="62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entury Gothic" panose="020B0502020202020204" pitchFamily="34" charset="0"/>
                </a:rPr>
                <a:t>Grid</a:t>
              </a:r>
            </a:p>
            <a:p>
              <a:pPr algn="ctr"/>
              <a:r>
                <a:rPr lang="en-US" sz="1200" dirty="0">
                  <a:latin typeface="Century Gothic" panose="020B0502020202020204" pitchFamily="34" charset="0"/>
                </a:rPr>
                <a:t>Access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7AB731-96D7-65B0-6C43-30CF6E375A9D}"/>
                </a:ext>
              </a:extLst>
            </p:cNvPr>
            <p:cNvSpPr txBox="1"/>
            <p:nvPr/>
          </p:nvSpPr>
          <p:spPr>
            <a:xfrm>
              <a:off x="2447306" y="5008207"/>
              <a:ext cx="1769195" cy="62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Century Gothic" panose="020B0502020202020204" pitchFamily="34" charset="0"/>
                </a:rPr>
                <a:t>Regulatory/ Environmental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B6A612-435B-FAD3-60E1-017010E32A24}"/>
                </a:ext>
              </a:extLst>
            </p:cNvPr>
            <p:cNvSpPr txBox="1"/>
            <p:nvPr/>
          </p:nvSpPr>
          <p:spPr>
            <a:xfrm>
              <a:off x="7863822" y="1998229"/>
              <a:ext cx="1627019" cy="62293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200" dirty="0">
                  <a:latin typeface="Century Gothic"/>
                </a:rPr>
                <a:t>Technical Assessment</a:t>
              </a:r>
              <a:endParaRPr lang="en-US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77B3A64-411D-F40A-504A-7374ADBB6213}"/>
                </a:ext>
              </a:extLst>
            </p:cNvPr>
            <p:cNvSpPr txBox="1"/>
            <p:nvPr/>
          </p:nvSpPr>
          <p:spPr>
            <a:xfrm>
              <a:off x="9490842" y="3490075"/>
              <a:ext cx="1372794" cy="62293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200" dirty="0">
                  <a:latin typeface="Century Gothic"/>
                </a:rPr>
                <a:t>Emission Offsets</a:t>
              </a:r>
              <a:endParaRPr lang="en-US" dirty="0"/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EE48FEEA-F608-A9CF-F45E-5FAFFA7A016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1435425"/>
                </p:ext>
              </p:extLst>
            </p:nvPr>
          </p:nvGraphicFramePr>
          <p:xfrm>
            <a:off x="4913663" y="2281592"/>
            <a:ext cx="2502834" cy="2663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4" imgW="2152080" imgH="2152080" progId="Photoshop.Image.13">
                    <p:embed/>
                  </p:oleObj>
                </mc:Choice>
                <mc:Fallback>
                  <p:oleObj name="Image" r:id="rId4" imgW="2152080" imgH="2152080" progId="Photoshop.Image.13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D325C64B-0448-21E9-E2D8-5540DCFE873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913663" y="2281592"/>
                          <a:ext cx="2502834" cy="26635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C3FD4E-03C5-FC06-F286-FE364DCE42BA}"/>
                </a:ext>
              </a:extLst>
            </p:cNvPr>
            <p:cNvSpPr txBox="1"/>
            <p:nvPr/>
          </p:nvSpPr>
          <p:spPr>
            <a:xfrm>
              <a:off x="5254452" y="3227152"/>
              <a:ext cx="1821255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Solar Feasibility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6532744-2358-B4A5-1035-A3378B6A93EB}"/>
              </a:ext>
            </a:extLst>
          </p:cNvPr>
          <p:cNvSpPr txBox="1"/>
          <p:nvPr/>
        </p:nvSpPr>
        <p:spPr>
          <a:xfrm>
            <a:off x="7788662" y="4995282"/>
            <a:ext cx="1769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175802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4269D-4DED-5D25-D9B4-E18C37CC8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erial view of a water treatment plant&#10;&#10;AI-generated content may be incorrect.">
            <a:extLst>
              <a:ext uri="{FF2B5EF4-FFF2-40B4-BE49-F238E27FC236}">
                <a16:creationId xmlns:a16="http://schemas.microsoft.com/office/drawing/2014/main" id="{42C3DEBB-4EEF-5EFA-8DA7-E5457CAEF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2227" r="14419" b="10193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AA980A5-293C-FC61-B3F9-58B7646E78F6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F43674-2DCA-E682-6505-40672993D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C5B471F-FE28-42C4-CFE5-C38969E507E6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401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n aerial view of a solar farm&#10;&#10;AI-generated content may be incorrect.">
            <a:extLst>
              <a:ext uri="{FF2B5EF4-FFF2-40B4-BE49-F238E27FC236}">
                <a16:creationId xmlns:a16="http://schemas.microsoft.com/office/drawing/2014/main" id="{CB6E2969-66FD-5A90-E3CB-DF8F26580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" t="2968" r="4499" b="10426"/>
          <a:stretch/>
        </p:blipFill>
        <p:spPr>
          <a:xfrm>
            <a:off x="0" y="0"/>
            <a:ext cx="12192000" cy="6858000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6F016D-F4C4-AB41-B9EF-DF93E19680D2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1BB9DC-CD43-9C01-59ED-5EAC7AC40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837DBA-E234-65EE-7DDD-254A885DDE02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6580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EE637-15A2-4B99-E8B3-AA3B8FCD7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large metal structure with blue stripes&#10;&#10;AI-generated content may be incorrect.">
            <a:extLst>
              <a:ext uri="{FF2B5EF4-FFF2-40B4-BE49-F238E27FC236}">
                <a16:creationId xmlns:a16="http://schemas.microsoft.com/office/drawing/2014/main" id="{A4D2D8F6-4FAF-B4B1-AA16-9903432A5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" t="2141" r="25575" b="11733"/>
          <a:stretch/>
        </p:blipFill>
        <p:spPr>
          <a:xfrm>
            <a:off x="0" y="-1"/>
            <a:ext cx="12192000" cy="6861923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AA0DB9-8A03-2A01-6CB8-0374F758B166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CF26292-3BAB-C902-BEC5-DB3144369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64F689-DAB2-EFD3-E741-0B85D68EE7BF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620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FE722A1-4041-FFD4-0903-0C266F92D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463C33B-E813-EEE4-962F-422289B415E3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74C0B6-D3AB-B216-0839-232B4F279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2FC7029-2E92-5912-8EB9-C18061854083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1547C4AB-BDC9-9D43-86C4-B4B63A0B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30986"/>
            <a:ext cx="9989372" cy="576072"/>
          </a:xfrm>
        </p:spPr>
        <p:txBody>
          <a:bodyPr>
            <a:normAutofit/>
          </a:bodyPr>
          <a:lstStyle/>
          <a:p>
            <a:r>
              <a:rPr lang="en-US" b="1" dirty="0"/>
              <a:t>Solar Power on Brownfields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36FC80-BAAB-4685-0F6F-67EA4050B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09" y="888303"/>
            <a:ext cx="10319733" cy="26405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75981F-95AF-8B4C-E752-90F88A846F43}"/>
              </a:ext>
            </a:extLst>
          </p:cNvPr>
          <p:cNvSpPr txBox="1"/>
          <p:nvPr/>
        </p:nvSpPr>
        <p:spPr>
          <a:xfrm>
            <a:off x="1239253" y="2975880"/>
            <a:ext cx="5087324" cy="2510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lvl="1" indent="-214313">
              <a:spcAft>
                <a:spcPts val="45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Steady revenue, potential growth, fixed cost</a:t>
            </a:r>
          </a:p>
          <a:p>
            <a:pPr marL="214313" lvl="1" indent="-214313">
              <a:spcAft>
                <a:spcPts val="45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Net metering to off-set power purchase cost</a:t>
            </a:r>
          </a:p>
          <a:p>
            <a:pPr marL="214313" lvl="1" indent="-214313">
              <a:spcAft>
                <a:spcPts val="45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Diversified power – no power outages</a:t>
            </a:r>
          </a:p>
          <a:p>
            <a:pPr marL="214313" lvl="1" indent="-214313">
              <a:spcAft>
                <a:spcPts val="45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Sustainable solar panels; last for 25 – 35 years</a:t>
            </a:r>
          </a:p>
          <a:p>
            <a:pPr marL="214313" lvl="1" indent="-214313">
              <a:spcAft>
                <a:spcPts val="45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Possibly reduce post-closure costs of brownfield</a:t>
            </a:r>
          </a:p>
          <a:p>
            <a:pPr marL="214313" lvl="1" indent="-214313">
              <a:spcAft>
                <a:spcPts val="45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Positive green public relations</a:t>
            </a:r>
          </a:p>
          <a:p>
            <a:pPr marL="214313" lvl="1" indent="-214313">
              <a:spcAft>
                <a:spcPts val="45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No air emissions from solar</a:t>
            </a:r>
          </a:p>
          <a:p>
            <a:pPr marL="214313" lvl="1" indent="-214313">
              <a:spcAft>
                <a:spcPts val="450"/>
              </a:spcAft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Creates local jobs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23608D-BB17-7B53-0A3B-8556A7299DD4}"/>
              </a:ext>
            </a:extLst>
          </p:cNvPr>
          <p:cNvSpPr txBox="1"/>
          <p:nvPr/>
        </p:nvSpPr>
        <p:spPr>
          <a:xfrm>
            <a:off x="6576605" y="2975880"/>
            <a:ext cx="4114800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lvl="1" indent="-214313"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Limited brownfield data</a:t>
            </a:r>
          </a:p>
          <a:p>
            <a:pPr marL="214313" lvl="1" indent="-214313"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Potential environmental liability</a:t>
            </a:r>
          </a:p>
          <a:p>
            <a:pPr marL="214313" lvl="1" indent="-214313"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Permit requirements</a:t>
            </a:r>
          </a:p>
          <a:p>
            <a:pPr marL="214313" lvl="1" indent="-214313"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Uneven surface, requiring regrading</a:t>
            </a:r>
          </a:p>
          <a:p>
            <a:pPr marL="214313" lvl="1" indent="-214313"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Stormwater adjustments due to solar panels</a:t>
            </a:r>
          </a:p>
          <a:p>
            <a:pPr marL="214313" lvl="1" indent="-214313"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Maintenance</a:t>
            </a:r>
          </a:p>
          <a:p>
            <a:pPr marL="214313" lvl="1" indent="-214313">
              <a:spcAft>
                <a:spcPts val="45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Higher construction costs (vs. greenfield site)</a:t>
            </a:r>
          </a:p>
        </p:txBody>
      </p:sp>
    </p:spTree>
    <p:extLst>
      <p:ext uri="{BB962C8B-B14F-4D97-AF65-F5344CB8AC3E}">
        <p14:creationId xmlns:p14="http://schemas.microsoft.com/office/powerpoint/2010/main" val="251924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AC2DCA6-CC44-8AC6-FB06-B6EAEDD13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8"/>
            <a:ext cx="12192000" cy="68527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23D50B0-8F06-2468-36B7-AE5FF8025F55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3A9C95-52D4-A0C8-EBDD-783F8CCA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C5858D2-6D4C-02A7-A49A-C09BAB101370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1FFCB67-819A-4144-BF0A-4570B96DE358}"/>
              </a:ext>
            </a:extLst>
          </p:cNvPr>
          <p:cNvSpPr/>
          <p:nvPr/>
        </p:nvSpPr>
        <p:spPr>
          <a:xfrm>
            <a:off x="380991" y="3364686"/>
            <a:ext cx="3673085" cy="2365665"/>
          </a:xfrm>
          <a:prstGeom prst="rect">
            <a:avLst/>
          </a:prstGeom>
          <a:solidFill>
            <a:schemeClr val="accent1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632C44-7A6A-42AC-8745-E8D8A9E2D965}"/>
              </a:ext>
            </a:extLst>
          </p:cNvPr>
          <p:cNvSpPr txBox="1">
            <a:spLocks/>
          </p:cNvSpPr>
          <p:nvPr/>
        </p:nvSpPr>
        <p:spPr>
          <a:xfrm>
            <a:off x="171340" y="3206836"/>
            <a:ext cx="4092388" cy="30872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Gotham Book" panose="02000603040000020004" pitchFamily="2" charset="0"/>
              </a:rPr>
              <a:t>1.4 Million People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Gotham Book" panose="02000603040000020004" pitchFamily="2" charset="0"/>
              </a:rPr>
              <a:t>Between Two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Gotham Book" panose="02000603040000020004" pitchFamily="2" charset="0"/>
              </a:rPr>
              <a:t>National Parks </a:t>
            </a:r>
          </a:p>
          <a:p>
            <a:endParaRPr lang="en-US" sz="3200" b="1" dirty="0">
              <a:solidFill>
                <a:schemeClr val="bg1"/>
              </a:solidFill>
              <a:latin typeface="Gotham Book" panose="020006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54545"/>
      </p:ext>
    </p:extLst>
  </p:cSld>
  <p:clrMapOvr>
    <a:masterClrMapping/>
  </p:clrMapOvr>
  <p:transition spd="slow" advClick="0" advTm="6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3B41B-AC1E-9380-B947-CE65EA82B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aerial photography, sky, aerial&#10;&#10;Description automatically generated">
            <a:extLst>
              <a:ext uri="{FF2B5EF4-FFF2-40B4-BE49-F238E27FC236}">
                <a16:creationId xmlns:a16="http://schemas.microsoft.com/office/drawing/2014/main" id="{0EDBA7C3-D6BB-03B4-7551-917E86E48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E63315-CB67-6199-C40F-6DF899B0C044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203894-4EB2-3213-8253-C210D0E1C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D1358FC-EA0E-19E0-3415-987A551DC4C4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E743391-30C3-551B-29F5-162335E79C7A}"/>
              </a:ext>
            </a:extLst>
          </p:cNvPr>
          <p:cNvSpPr/>
          <p:nvPr/>
        </p:nvSpPr>
        <p:spPr>
          <a:xfrm>
            <a:off x="384472" y="454039"/>
            <a:ext cx="5711528" cy="5949922"/>
          </a:xfrm>
          <a:prstGeom prst="rect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186436-5538-F373-55F1-837E7461068D}"/>
              </a:ext>
            </a:extLst>
          </p:cNvPr>
          <p:cNvSpPr txBox="1">
            <a:spLocks/>
          </p:cNvSpPr>
          <p:nvPr/>
        </p:nvSpPr>
        <p:spPr>
          <a:xfrm>
            <a:off x="480723" y="900779"/>
            <a:ext cx="5343133" cy="49926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Gotham Book" panose="02000603040000020004" pitchFamily="2" charset="0"/>
              </a:rPr>
              <a:t>500-Acre Logistics Center Built on a Former C&amp;D Debris Landfill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Remedial Action Plan and Water Use Permitting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Design and Permitting of Class I Industrial Deep Injection Well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Design/Build/Operate 2 MGD Groundwater Extraction System and Pump Station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Landfill Gas Survey, Design O&amp;M of Gas Management Systems and for Warehouses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Regulatory Liaison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Gotham Book" panose="02000603040000020004" pitchFamily="2" charset="0"/>
              </a:rPr>
              <a:t>Civil Design and Construction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2946004083"/>
      </p:ext>
    </p:extLst>
  </p:cSld>
  <p:clrMapOvr>
    <a:masterClrMapping/>
  </p:clrMapOvr>
  <p:transition spd="slow" advClick="0" advTm="6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B3AA9A-39A5-0A9A-1E5B-5A3F32BD5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475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01488D6-C7C6-D0EF-457E-489F24FC6CBC}"/>
              </a:ext>
            </a:extLst>
          </p:cNvPr>
          <p:cNvGrpSpPr/>
          <p:nvPr/>
        </p:nvGrpSpPr>
        <p:grpSpPr>
          <a:xfrm>
            <a:off x="381000" y="454039"/>
            <a:ext cx="11430000" cy="5949922"/>
            <a:chOff x="381000" y="454039"/>
            <a:chExt cx="11430000" cy="5949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E52D1E-4857-8439-CC80-5185E597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3280" y="6161966"/>
              <a:ext cx="2267712" cy="225552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782E5B2-0E8C-4899-2FA8-53156A0C4392}"/>
                </a:ext>
              </a:extLst>
            </p:cNvPr>
            <p:cNvSpPr/>
            <p:nvPr/>
          </p:nvSpPr>
          <p:spPr>
            <a:xfrm>
              <a:off x="381000" y="454039"/>
              <a:ext cx="11430000" cy="5949922"/>
            </a:xfrm>
            <a:prstGeom prst="roundRect">
              <a:avLst>
                <a:gd name="adj" fmla="val 0"/>
              </a:avLst>
            </a:prstGeom>
            <a:noFill/>
            <a:ln w="38100">
              <a:solidFill>
                <a:srgbClr val="91002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684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</p:sld>
</file>

<file path=ppt/theme/theme1.xml><?xml version="1.0" encoding="utf-8"?>
<a:theme xmlns:a="http://schemas.openxmlformats.org/drawingml/2006/main" name="SCS_Engineers_PPT_Templat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647B"/>
      </a:accent1>
      <a:accent2>
        <a:srgbClr val="E6B422"/>
      </a:accent2>
      <a:accent3>
        <a:srgbClr val="ABD058"/>
      </a:accent3>
      <a:accent4>
        <a:srgbClr val="5B9BD5"/>
      </a:accent4>
      <a:accent5>
        <a:srgbClr val="ED7D31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59FF816-224B-47AD-B9AA-6AA2704155D6}" vid="{6A601B8A-0985-4CC6-B80B-7E3C2655BC7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8878388-d0a9-47c9-9afc-17d30b4ad0f1">
      <UserInfo>
        <DisplayName>Ridgway, Meaghan</DisplayName>
        <AccountId>289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BA118D1E9A6A48A162B658899C3631" ma:contentTypeVersion="6" ma:contentTypeDescription="Create a new document." ma:contentTypeScope="" ma:versionID="5c0ff8c5616ef42103ea163022919cb6">
  <xsd:schema xmlns:xsd="http://www.w3.org/2001/XMLSchema" xmlns:xs="http://www.w3.org/2001/XMLSchema" xmlns:p="http://schemas.microsoft.com/office/2006/metadata/properties" xmlns:ns2="4b221988-4181-4f64-8a72-688bb9b4d6b3" xmlns:ns3="e8878388-d0a9-47c9-9afc-17d30b4ad0f1" targetNamespace="http://schemas.microsoft.com/office/2006/metadata/properties" ma:root="true" ma:fieldsID="2e83ab587eadb29bf010785de0ffd34e" ns2:_="" ns3:_="">
    <xsd:import namespace="4b221988-4181-4f64-8a72-688bb9b4d6b3"/>
    <xsd:import namespace="e8878388-d0a9-47c9-9afc-17d30b4ad0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221988-4181-4f64-8a72-688bb9b4d6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878388-d0a9-47c9-9afc-17d30b4ad0f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9E9775-DE1B-4BC9-BA23-A2DC8DB4C67A}">
  <ds:schemaRefs>
    <ds:schemaRef ds:uri="e8878388-d0a9-47c9-9afc-17d30b4ad0f1"/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4b221988-4181-4f64-8a72-688bb9b4d6b3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C9864EF-B1C7-40CC-B63E-E3E5CF5C53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29DFAFD-65B8-4B5F-9FFC-646852939B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221988-4181-4f64-8a72-688bb9b4d6b3"/>
    <ds:schemaRef ds:uri="e8878388-d0a9-47c9-9afc-17d30b4ad0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10753</TotalTime>
  <Words>248</Words>
  <Application>Microsoft Office PowerPoint</Application>
  <PresentationFormat>Widescreen</PresentationFormat>
  <Paragraphs>65</Paragraphs>
  <Slides>16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Corbel</vt:lpstr>
      <vt:lpstr>Gotham Book</vt:lpstr>
      <vt:lpstr>SCS_Engineers_PPT_Template</vt:lpstr>
      <vt:lpstr>Image</vt:lpstr>
      <vt:lpstr>PowerPoint Presentation</vt:lpstr>
      <vt:lpstr>Innovative Development of Brownfield Sites</vt:lpstr>
      <vt:lpstr>PowerPoint Presentation</vt:lpstr>
      <vt:lpstr>PowerPoint Presentation</vt:lpstr>
      <vt:lpstr>PowerPoint Presentation</vt:lpstr>
      <vt:lpstr>Solar Power on Brownfields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 Opportunities for SCS:  Solar Power from Landfills &amp; Brownfields</dc:title>
  <dc:creator>Yard, Kevin;Diane Samuels (SCS ENGINEERS)</dc:creator>
  <cp:lastModifiedBy>Schick, Melissa</cp:lastModifiedBy>
  <cp:revision>140</cp:revision>
  <dcterms:created xsi:type="dcterms:W3CDTF">2021-03-04T00:03:42Z</dcterms:created>
  <dcterms:modified xsi:type="dcterms:W3CDTF">2025-04-10T14:58:34Z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0x01010057BA118D1E9A6A48A162B658899C3631</vt:lpwstr>
  </property>
</Properties>
</file>