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Play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gfY+ct8BFZMq0bj1ZJtj39BOKC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Play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customschemas.google.com/relationships/presentationmetadata" Target="metadata"/><Relationship Id="rId6" Type="http://schemas.openxmlformats.org/officeDocument/2006/relationships/notesMaster" Target="notesMasters/notesMaster1.xml"/><Relationship Id="rId18" Type="http://schemas.openxmlformats.org/officeDocument/2006/relationships/font" Target="fonts/Play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04e58f8363_7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04e58f8363_7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04e58f8363_7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5" name="Google Shape;10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80" name="Google Shape;18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3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9.jpg"/><Relationship Id="rId5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"/>
          <p:cNvSpPr txBox="1"/>
          <p:nvPr>
            <p:ph type="title"/>
          </p:nvPr>
        </p:nvSpPr>
        <p:spPr>
          <a:xfrm>
            <a:off x="630924" y="4562850"/>
            <a:ext cx="3792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-US" sz="4800">
                <a:solidFill>
                  <a:srgbClr val="FFFFFF"/>
                </a:solidFill>
              </a:rPr>
              <a:t>Young Professionals Committee</a:t>
            </a:r>
            <a:endParaRPr/>
          </a:p>
        </p:txBody>
      </p:sp>
      <p:pic>
        <p:nvPicPr>
          <p:cNvPr descr="A group of people posing for a photo&#10;&#10;Description automatically generated" id="241" name="Google Shape;241;p1"/>
          <p:cNvPicPr preferRelativeResize="0"/>
          <p:nvPr/>
        </p:nvPicPr>
        <p:blipFill rotWithShape="1">
          <a:blip r:embed="rId3">
            <a:alphaModFix/>
          </a:blip>
          <a:srcRect b="15716" l="6876" r="6686" t="7201"/>
          <a:stretch/>
        </p:blipFill>
        <p:spPr>
          <a:xfrm>
            <a:off x="-1" y="-1"/>
            <a:ext cx="6261117" cy="4187671"/>
          </a:xfrm>
          <a:custGeom>
            <a:rect b="b" l="l" r="r" t="t"/>
            <a:pathLst>
              <a:path extrusionOk="0" h="4196281" w="6005375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group of people posing for a photo&#10;&#10;AI-generated content may be incorrect." id="242" name="Google Shape;242;p1"/>
          <p:cNvPicPr preferRelativeResize="0"/>
          <p:nvPr/>
        </p:nvPicPr>
        <p:blipFill rotWithShape="1">
          <a:blip r:embed="rId4">
            <a:alphaModFix/>
          </a:blip>
          <a:srcRect b="9534" l="0" r="-3" t="0"/>
          <a:stretch/>
        </p:blipFill>
        <p:spPr>
          <a:xfrm>
            <a:off x="6019800" y="-1"/>
            <a:ext cx="6172193" cy="4187672"/>
          </a:xfrm>
          <a:custGeom>
            <a:rect b="b" l="l" r="r" t="t"/>
            <a:pathLst>
              <a:path extrusionOk="0" h="4187672" w="6006950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43" name="Google Shape;243;p1"/>
          <p:cNvSpPr/>
          <p:nvPr/>
        </p:nvSpPr>
        <p:spPr>
          <a:xfrm rot="5400000">
            <a:off x="4359990" y="5330952"/>
            <a:ext cx="1554480" cy="18288"/>
          </a:xfrm>
          <a:custGeom>
            <a:rect b="b" l="l" r="r" t="t"/>
            <a:pathLst>
              <a:path extrusionOk="0" fill="none" h="18288" w="155448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extrusionOk="0" h="18288" w="155448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cap="rnd" cmpd="sng" w="412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"/>
          <p:cNvSpPr txBox="1"/>
          <p:nvPr>
            <p:ph idx="1" type="body"/>
          </p:nvPr>
        </p:nvSpPr>
        <p:spPr>
          <a:xfrm>
            <a:off x="5457274" y="4562850"/>
            <a:ext cx="55602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n-US" sz="2200">
                <a:solidFill>
                  <a:srgbClr val="FFFFFF"/>
                </a:solidFill>
              </a:rPr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n-US" sz="2200">
                <a:solidFill>
                  <a:srgbClr val="FFFFFF"/>
                </a:solidFill>
              </a:rPr>
              <a:t>2024 Recap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n-US" sz="2200">
                <a:solidFill>
                  <a:srgbClr val="FFFFFF"/>
                </a:solidFill>
              </a:rPr>
              <a:t>2025 Preview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04e58f8363_7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04e58f8363_7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g304e58f8363_7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039601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04e58f8363_7_0"/>
          <p:cNvSpPr txBox="1"/>
          <p:nvPr/>
        </p:nvSpPr>
        <p:spPr>
          <a:xfrm>
            <a:off x="340519" y="338667"/>
            <a:ext cx="3703200" cy="36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50" name="Google Shape;250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51" name="Google Shape;2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60" y="723522"/>
            <a:ext cx="12041280" cy="5410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"/>
          <p:cNvSpPr txBox="1"/>
          <p:nvPr/>
        </p:nvSpPr>
        <p:spPr>
          <a:xfrm>
            <a:off x="214106" y="5838409"/>
            <a:ext cx="1378006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A4240"/>
                </a:solidFill>
                <a:latin typeface="Arial"/>
                <a:ea typeface="Arial"/>
                <a:cs typeface="Arial"/>
                <a:sym typeface="Arial"/>
              </a:rPr>
              <a:t>Braun Intertec</a:t>
            </a:r>
            <a:endParaRPr b="0" i="0" sz="1600" u="none" cap="none" strike="noStrike">
              <a:solidFill>
                <a:srgbClr val="4A42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"/>
          <p:cNvSpPr txBox="1"/>
          <p:nvPr/>
        </p:nvSpPr>
        <p:spPr>
          <a:xfrm>
            <a:off x="9823954" y="5469077"/>
            <a:ext cx="1944763" cy="7155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2400"/>
              <a:buFont typeface="Times New Roman"/>
              <a:buNone/>
            </a:pPr>
            <a:r>
              <a:rPr b="1" i="0" lang="en-US" sz="2400" u="none" cap="none" strike="noStrike">
                <a:solidFill>
                  <a:srgbClr val="4A42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Rosco Peters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1650"/>
              <a:buFont typeface="Arial"/>
              <a:buNone/>
            </a:pPr>
            <a:r>
              <a:rPr b="0" i="0" lang="en-US" sz="1650" u="none" cap="none" strike="noStrike">
                <a:solidFill>
                  <a:srgbClr val="4A4240"/>
                </a:solidFill>
                <a:latin typeface="Arial"/>
                <a:ea typeface="Arial"/>
                <a:cs typeface="Arial"/>
                <a:sym typeface="Arial"/>
              </a:rPr>
              <a:t>ERM</a:t>
            </a:r>
            <a:endParaRPr b="0" i="0" sz="1650" u="none" cap="none" strike="noStrike">
              <a:solidFill>
                <a:srgbClr val="4A42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 txBox="1"/>
          <p:nvPr/>
        </p:nvSpPr>
        <p:spPr>
          <a:xfrm>
            <a:off x="214106" y="4501594"/>
            <a:ext cx="2260555" cy="7155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2400"/>
              <a:buFont typeface="Times New Roman"/>
              <a:buNone/>
            </a:pPr>
            <a:r>
              <a:rPr b="1" i="0" lang="en-US" sz="2400" u="none" cap="none" strike="noStrike">
                <a:solidFill>
                  <a:srgbClr val="4A42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Stefanie Gugolz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1650"/>
              <a:buFont typeface="Arial"/>
              <a:buNone/>
            </a:pPr>
            <a:r>
              <a:rPr b="0" i="0" lang="en-US" sz="1650" u="none" cap="none" strike="noStrike">
                <a:solidFill>
                  <a:srgbClr val="4A4240"/>
                </a:solidFill>
                <a:latin typeface="Arial"/>
                <a:ea typeface="Arial"/>
                <a:cs typeface="Arial"/>
                <a:sym typeface="Arial"/>
              </a:rPr>
              <a:t>GEI Consultants</a:t>
            </a:r>
            <a:endParaRPr/>
          </a:p>
        </p:txBody>
      </p:sp>
      <p:sp>
        <p:nvSpPr>
          <p:cNvPr id="255" name="Google Shape;255;p2"/>
          <p:cNvSpPr txBox="1"/>
          <p:nvPr/>
        </p:nvSpPr>
        <p:spPr>
          <a:xfrm>
            <a:off x="6582371" y="3242038"/>
            <a:ext cx="2109873" cy="9694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2400"/>
              <a:buFont typeface="Times New Roman"/>
              <a:buNone/>
            </a:pPr>
            <a:r>
              <a:rPr b="1" i="0" lang="en-US" sz="2400" u="none" cap="none" strike="noStrike">
                <a:solidFill>
                  <a:srgbClr val="4A42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Brad Edwards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240"/>
              </a:buClr>
              <a:buSzPts val="1650"/>
              <a:buFont typeface="Arial"/>
              <a:buNone/>
            </a:pPr>
            <a:r>
              <a:rPr b="0" i="0" lang="en-US" sz="1650" u="none" cap="none" strike="noStrike">
                <a:solidFill>
                  <a:srgbClr val="4A4240"/>
                </a:solidFill>
                <a:latin typeface="Arial"/>
                <a:ea typeface="Arial"/>
                <a:cs typeface="Arial"/>
                <a:sym typeface="Arial"/>
              </a:rPr>
              <a:t>United Consulting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Arial"/>
              <a:buNone/>
            </a:pPr>
            <a:r>
              <a:t/>
            </a:r>
            <a:endParaRPr b="0" i="0" sz="1650" u="none" cap="none" strike="noStrike">
              <a:solidFill>
                <a:srgbClr val="4A42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p3"/>
          <p:cNvCxnSpPr/>
          <p:nvPr/>
        </p:nvCxnSpPr>
        <p:spPr>
          <a:xfrm>
            <a:off x="949553" y="1346069"/>
            <a:ext cx="0" cy="61021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2" name="Google Shape;262;p3"/>
          <p:cNvCxnSpPr/>
          <p:nvPr/>
        </p:nvCxnSpPr>
        <p:spPr>
          <a:xfrm>
            <a:off x="7241793" y="1327003"/>
            <a:ext cx="0" cy="61021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63" name="Google Shape;263;p3"/>
          <p:cNvCxnSpPr/>
          <p:nvPr/>
        </p:nvCxnSpPr>
        <p:spPr>
          <a:xfrm>
            <a:off x="9545283" y="1346069"/>
            <a:ext cx="0" cy="61021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4" name="Google Shape;264;p3"/>
          <p:cNvSpPr txBox="1"/>
          <p:nvPr>
            <p:ph type="title"/>
          </p:nvPr>
        </p:nvSpPr>
        <p:spPr>
          <a:xfrm>
            <a:off x="50800" y="-21606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-US" sz="2400"/>
              <a:t>GBA YPC</a:t>
            </a:r>
            <a:br>
              <a:rPr lang="en-US" sz="2400"/>
            </a:br>
            <a:r>
              <a:rPr lang="en-US" sz="2400"/>
              <a:t>Steering Committee: 2025</a:t>
            </a:r>
            <a:endParaRPr/>
          </a:p>
        </p:txBody>
      </p:sp>
      <p:grpSp>
        <p:nvGrpSpPr>
          <p:cNvPr id="265" name="Google Shape;265;p3"/>
          <p:cNvGrpSpPr/>
          <p:nvPr/>
        </p:nvGrpSpPr>
        <p:grpSpPr>
          <a:xfrm>
            <a:off x="50802" y="1661682"/>
            <a:ext cx="12048469" cy="4976211"/>
            <a:chOff x="2" y="220105"/>
            <a:chExt cx="12048469" cy="4976211"/>
          </a:xfrm>
        </p:grpSpPr>
        <p:sp>
          <p:nvSpPr>
            <p:cNvPr id="266" name="Google Shape;266;p3"/>
            <p:cNvSpPr/>
            <p:nvPr/>
          </p:nvSpPr>
          <p:spPr>
            <a:xfrm>
              <a:off x="2" y="278135"/>
              <a:ext cx="1852619" cy="1586704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 txBox="1"/>
            <p:nvPr/>
          </p:nvSpPr>
          <p:spPr>
            <a:xfrm>
              <a:off x="46475" y="324608"/>
              <a:ext cx="1759673" cy="1493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Event Coordination &amp; Programming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1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Brian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Rosco, DJ, Brad</a:t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85264" y="1864839"/>
              <a:ext cx="195810" cy="77260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69" name="Google Shape;269;p3"/>
            <p:cNvSpPr/>
            <p:nvPr/>
          </p:nvSpPr>
          <p:spPr>
            <a:xfrm>
              <a:off x="381075" y="2263499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 txBox="1"/>
            <p:nvPr/>
          </p:nvSpPr>
          <p:spPr>
            <a:xfrm>
              <a:off x="402980" y="2285404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Liaising with GBA</a:t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185264" y="1864839"/>
              <a:ext cx="195810" cy="170748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72" name="Google Shape;272;p3"/>
            <p:cNvSpPr/>
            <p:nvPr/>
          </p:nvSpPr>
          <p:spPr>
            <a:xfrm>
              <a:off x="381075" y="3198373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 txBox="1"/>
            <p:nvPr/>
          </p:nvSpPr>
          <p:spPr>
            <a:xfrm>
              <a:off x="402980" y="3220278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Venue &amp; Logistics Coord.</a:t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85264" y="1864839"/>
              <a:ext cx="197365" cy="261613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75" name="Google Shape;275;p3"/>
            <p:cNvSpPr/>
            <p:nvPr/>
          </p:nvSpPr>
          <p:spPr>
            <a:xfrm>
              <a:off x="382630" y="4070355"/>
              <a:ext cx="1196637" cy="82123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 txBox="1"/>
            <p:nvPr/>
          </p:nvSpPr>
          <p:spPr>
            <a:xfrm>
              <a:off x="406683" y="4094408"/>
              <a:ext cx="1148531" cy="7731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Coord. w/ other professional orgs</a:t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2226841" y="220105"/>
              <a:ext cx="1846621" cy="1515871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 txBox="1"/>
            <p:nvPr/>
          </p:nvSpPr>
          <p:spPr>
            <a:xfrm>
              <a:off x="2271239" y="264503"/>
              <a:ext cx="1757825" cy="14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Recruitment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1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Shane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Sydney</a:t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2411503" y="1735976"/>
              <a:ext cx="184662" cy="56092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80" name="Google Shape;280;p3"/>
            <p:cNvSpPr/>
            <p:nvPr/>
          </p:nvSpPr>
          <p:spPr>
            <a:xfrm>
              <a:off x="2596165" y="1922951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 txBox="1"/>
            <p:nvPr/>
          </p:nvSpPr>
          <p:spPr>
            <a:xfrm>
              <a:off x="2618070" y="1944856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Draft Emails for GBA</a:t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411503" y="1735976"/>
              <a:ext cx="184662" cy="149579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83" name="Google Shape;283;p3"/>
            <p:cNvSpPr/>
            <p:nvPr/>
          </p:nvSpPr>
          <p:spPr>
            <a:xfrm>
              <a:off x="2596165" y="2857824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 txBox="1"/>
            <p:nvPr/>
          </p:nvSpPr>
          <p:spPr>
            <a:xfrm>
              <a:off x="2618070" y="2879729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Research &amp; Reach Out</a:t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326671" y="237890"/>
              <a:ext cx="1495797" cy="1441133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 txBox="1"/>
            <p:nvPr/>
          </p:nvSpPr>
          <p:spPr>
            <a:xfrm>
              <a:off x="4368880" y="280099"/>
              <a:ext cx="1411379" cy="135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Secretary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1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Sydney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Cooper</a:t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476251" y="1679024"/>
              <a:ext cx="270320" cy="54313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88" name="Google Shape;288;p3"/>
            <p:cNvSpPr/>
            <p:nvPr/>
          </p:nvSpPr>
          <p:spPr>
            <a:xfrm>
              <a:off x="4746572" y="1848213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 txBox="1"/>
            <p:nvPr/>
          </p:nvSpPr>
          <p:spPr>
            <a:xfrm>
              <a:off x="4768477" y="1870118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Prepare Meeting Minutes</a:t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476251" y="1679024"/>
              <a:ext cx="270320" cy="14780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91" name="Google Shape;291;p3"/>
            <p:cNvSpPr/>
            <p:nvPr/>
          </p:nvSpPr>
          <p:spPr>
            <a:xfrm>
              <a:off x="4746572" y="2783087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 txBox="1"/>
            <p:nvPr/>
          </p:nvSpPr>
          <p:spPr>
            <a:xfrm>
              <a:off x="4768477" y="2804992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Circulate Minutes</a:t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476251" y="1679024"/>
              <a:ext cx="270320" cy="241288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94" name="Google Shape;294;p3"/>
            <p:cNvSpPr/>
            <p:nvPr/>
          </p:nvSpPr>
          <p:spPr>
            <a:xfrm>
              <a:off x="4746572" y="3717960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 txBox="1"/>
            <p:nvPr/>
          </p:nvSpPr>
          <p:spPr>
            <a:xfrm>
              <a:off x="4768477" y="3739865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Create / Circulate Surveys</a:t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279001" y="247269"/>
              <a:ext cx="1991818" cy="1234892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 txBox="1"/>
            <p:nvPr/>
          </p:nvSpPr>
          <p:spPr>
            <a:xfrm>
              <a:off x="6315170" y="283438"/>
              <a:ext cx="1919480" cy="1162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Marketing / Sponsorship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1" i="1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Andrew</a:t>
              </a: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Shane</a:t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6478183" y="1482162"/>
              <a:ext cx="237339" cy="9516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299" name="Google Shape;299;p3"/>
            <p:cNvSpPr/>
            <p:nvPr/>
          </p:nvSpPr>
          <p:spPr>
            <a:xfrm>
              <a:off x="6715523" y="1641973"/>
              <a:ext cx="1196637" cy="1583712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 txBox="1"/>
            <p:nvPr/>
          </p:nvSpPr>
          <p:spPr>
            <a:xfrm>
              <a:off x="6750571" y="1677021"/>
              <a:ext cx="1126541" cy="1513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Reach Out / Coord. Sponsors (cold / warm calls)</a:t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478183" y="1482162"/>
              <a:ext cx="237339" cy="230444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02" name="Google Shape;302;p3"/>
            <p:cNvSpPr/>
            <p:nvPr/>
          </p:nvSpPr>
          <p:spPr>
            <a:xfrm>
              <a:off x="6715523" y="3412661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 txBox="1"/>
            <p:nvPr/>
          </p:nvSpPr>
          <p:spPr>
            <a:xfrm>
              <a:off x="6737428" y="3434566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LinkedIn / Plug YPC</a:t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8728399" y="222603"/>
              <a:ext cx="1495797" cy="1446473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 txBox="1"/>
            <p:nvPr/>
          </p:nvSpPr>
          <p:spPr>
            <a:xfrm>
              <a:off x="8770765" y="264969"/>
              <a:ext cx="1411065" cy="1361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Volunteering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1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Cooper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Haley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Stefanie</a:t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8877979" y="1669077"/>
              <a:ext cx="104107" cy="55842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07" name="Google Shape;307;p3"/>
            <p:cNvSpPr/>
            <p:nvPr/>
          </p:nvSpPr>
          <p:spPr>
            <a:xfrm>
              <a:off x="8982087" y="1853553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 txBox="1"/>
            <p:nvPr/>
          </p:nvSpPr>
          <p:spPr>
            <a:xfrm>
              <a:off x="9003992" y="1875458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Reach Out / Coord. Events</a:t>
              </a:r>
              <a:endParaRPr b="1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8877979" y="1669077"/>
              <a:ext cx="104107" cy="149329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10" name="Google Shape;310;p3"/>
            <p:cNvSpPr/>
            <p:nvPr/>
          </p:nvSpPr>
          <p:spPr>
            <a:xfrm>
              <a:off x="8982087" y="2788427"/>
              <a:ext cx="1196637" cy="74789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 txBox="1"/>
            <p:nvPr/>
          </p:nvSpPr>
          <p:spPr>
            <a:xfrm>
              <a:off x="9003992" y="2810332"/>
              <a:ext cx="1152827" cy="7040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Take Photos and Post to LinkedIn</a:t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0552674" y="220105"/>
              <a:ext cx="1495797" cy="1952935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 txBox="1"/>
            <p:nvPr/>
          </p:nvSpPr>
          <p:spPr>
            <a:xfrm>
              <a:off x="10596484" y="263915"/>
              <a:ext cx="1408177" cy="1865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0" lang="en-US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Student Outreach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i="1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Haley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Spencer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Stefanie</a:t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0702254" y="2173041"/>
              <a:ext cx="149579" cy="7906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15" name="Google Shape;315;p3"/>
            <p:cNvSpPr/>
            <p:nvPr/>
          </p:nvSpPr>
          <p:spPr>
            <a:xfrm>
              <a:off x="10851833" y="2360016"/>
              <a:ext cx="1196637" cy="120728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 txBox="1"/>
            <p:nvPr/>
          </p:nvSpPr>
          <p:spPr>
            <a:xfrm>
              <a:off x="10886881" y="2395064"/>
              <a:ext cx="1126541" cy="11371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Outreach to University Students / Faculty</a:t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0702254" y="2173041"/>
              <a:ext cx="149579" cy="230225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18" name="Google Shape;318;p3"/>
            <p:cNvSpPr/>
            <p:nvPr/>
          </p:nvSpPr>
          <p:spPr>
            <a:xfrm>
              <a:off x="10851833" y="3754278"/>
              <a:ext cx="1196637" cy="144203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3B6D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 txBox="1"/>
            <p:nvPr/>
          </p:nvSpPr>
          <p:spPr>
            <a:xfrm>
              <a:off x="10886881" y="3789326"/>
              <a:ext cx="1126541" cy="1371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26650" spcFirstLastPara="1" rIns="266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Coord. on-campus and student involvement</a:t>
              </a:r>
              <a:endParaRPr/>
            </a:p>
          </p:txBody>
        </p:sp>
      </p:grpSp>
      <p:grpSp>
        <p:nvGrpSpPr>
          <p:cNvPr id="320" name="Google Shape;320;p3"/>
          <p:cNvGrpSpPr/>
          <p:nvPr/>
        </p:nvGrpSpPr>
        <p:grpSpPr>
          <a:xfrm>
            <a:off x="4103994" y="203396"/>
            <a:ext cx="1804880" cy="899700"/>
            <a:chOff x="57" y="698266"/>
            <a:chExt cx="1335480" cy="899700"/>
          </a:xfrm>
        </p:grpSpPr>
        <p:sp>
          <p:nvSpPr>
            <p:cNvPr id="321" name="Google Shape;321;p3"/>
            <p:cNvSpPr/>
            <p:nvPr/>
          </p:nvSpPr>
          <p:spPr>
            <a:xfrm>
              <a:off x="57" y="698266"/>
              <a:ext cx="1335480" cy="899700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 txBox="1"/>
            <p:nvPr/>
          </p:nvSpPr>
          <p:spPr>
            <a:xfrm>
              <a:off x="26408" y="724617"/>
              <a:ext cx="1282778" cy="846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Chair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Brian Remler</a:t>
              </a:r>
              <a:endParaRPr/>
            </a:p>
          </p:txBody>
        </p:sp>
      </p:grpSp>
      <p:grpSp>
        <p:nvGrpSpPr>
          <p:cNvPr id="323" name="Google Shape;323;p3"/>
          <p:cNvGrpSpPr/>
          <p:nvPr/>
        </p:nvGrpSpPr>
        <p:grpSpPr>
          <a:xfrm>
            <a:off x="6432757" y="203396"/>
            <a:ext cx="1804880" cy="899700"/>
            <a:chOff x="57" y="698266"/>
            <a:chExt cx="1335480" cy="899700"/>
          </a:xfrm>
        </p:grpSpPr>
        <p:sp>
          <p:nvSpPr>
            <p:cNvPr id="324" name="Google Shape;324;p3"/>
            <p:cNvSpPr/>
            <p:nvPr/>
          </p:nvSpPr>
          <p:spPr>
            <a:xfrm>
              <a:off x="57" y="698266"/>
              <a:ext cx="1335480" cy="899700"/>
            </a:xfrm>
            <a:prstGeom prst="roundRect">
              <a:avLst>
                <a:gd fmla="val 10000" name="adj"/>
              </a:avLst>
            </a:prstGeom>
            <a:solidFill>
              <a:srgbClr val="93B6D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 txBox="1"/>
            <p:nvPr/>
          </p:nvSpPr>
          <p:spPr>
            <a:xfrm>
              <a:off x="26408" y="724617"/>
              <a:ext cx="1282778" cy="846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Co-Chair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Greg Horstmeier</a:t>
              </a:r>
              <a:endParaRPr/>
            </a:p>
          </p:txBody>
        </p:sp>
      </p:grpSp>
      <p:cxnSp>
        <p:nvCxnSpPr>
          <p:cNvPr id="326" name="Google Shape;326;p3"/>
          <p:cNvCxnSpPr/>
          <p:nvPr/>
        </p:nvCxnSpPr>
        <p:spPr>
          <a:xfrm>
            <a:off x="4498468" y="1719712"/>
            <a:ext cx="0" cy="403952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7" name="Google Shape;327;p3"/>
          <p:cNvCxnSpPr/>
          <p:nvPr/>
        </p:nvCxnSpPr>
        <p:spPr>
          <a:xfrm>
            <a:off x="3188887" y="1346069"/>
            <a:ext cx="0" cy="49946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8" name="Google Shape;328;p3"/>
          <p:cNvCxnSpPr/>
          <p:nvPr/>
        </p:nvCxnSpPr>
        <p:spPr>
          <a:xfrm flipH="1" rot="10800000">
            <a:off x="929234" y="1346069"/>
            <a:ext cx="4077200" cy="779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9" name="Google Shape;329;p3"/>
          <p:cNvCxnSpPr/>
          <p:nvPr/>
        </p:nvCxnSpPr>
        <p:spPr>
          <a:xfrm>
            <a:off x="11449880" y="1346069"/>
            <a:ext cx="0" cy="61021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30" name="Google Shape;330;p3"/>
          <p:cNvCxnSpPr/>
          <p:nvPr/>
        </p:nvCxnSpPr>
        <p:spPr>
          <a:xfrm>
            <a:off x="7232640" y="1346069"/>
            <a:ext cx="421724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1" name="Google Shape;331;p3"/>
          <p:cNvCxnSpPr/>
          <p:nvPr/>
        </p:nvCxnSpPr>
        <p:spPr>
          <a:xfrm rot="10800000">
            <a:off x="5006434" y="1076745"/>
            <a:ext cx="0" cy="768784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2" name="Google Shape;332;p3"/>
          <p:cNvCxnSpPr/>
          <p:nvPr/>
        </p:nvCxnSpPr>
        <p:spPr>
          <a:xfrm rot="10800000">
            <a:off x="7241793" y="1025299"/>
            <a:ext cx="0" cy="694413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3" name="Google Shape;333;p3"/>
          <p:cNvCxnSpPr/>
          <p:nvPr/>
        </p:nvCxnSpPr>
        <p:spPr>
          <a:xfrm>
            <a:off x="5264060" y="651356"/>
            <a:ext cx="1486061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"/>
          <p:cNvSpPr txBox="1"/>
          <p:nvPr>
            <p:ph type="title"/>
          </p:nvPr>
        </p:nvSpPr>
        <p:spPr>
          <a:xfrm>
            <a:off x="4654296" y="329184"/>
            <a:ext cx="6894576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en-US" sz="5400"/>
              <a:t>YPC Events</a:t>
            </a:r>
            <a:endParaRPr/>
          </a:p>
        </p:txBody>
      </p:sp>
      <p:sp>
        <p:nvSpPr>
          <p:cNvPr id="340" name="Google Shape;340;p4"/>
          <p:cNvSpPr/>
          <p:nvPr/>
        </p:nvSpPr>
        <p:spPr>
          <a:xfrm>
            <a:off x="4654296" y="2463186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4"/>
          <p:cNvGrpSpPr/>
          <p:nvPr/>
        </p:nvGrpSpPr>
        <p:grpSpPr>
          <a:xfrm>
            <a:off x="4654296" y="2768931"/>
            <a:ext cx="6894576" cy="3359250"/>
            <a:chOff x="0" y="62307"/>
            <a:chExt cx="6894576" cy="3359250"/>
          </a:xfrm>
        </p:grpSpPr>
        <p:sp>
          <p:nvSpPr>
            <p:cNvPr id="342" name="Google Shape;342;p4"/>
            <p:cNvSpPr/>
            <p:nvPr/>
          </p:nvSpPr>
          <p:spPr>
            <a:xfrm>
              <a:off x="0" y="62307"/>
              <a:ext cx="6894576" cy="614250"/>
            </a:xfrm>
            <a:prstGeom prst="roundRect">
              <a:avLst>
                <a:gd fmla="val 16667" name="adj"/>
              </a:avLst>
            </a:prstGeom>
            <a:solidFill>
              <a:srgbClr val="3E8AB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"/>
            <p:cNvSpPr txBox="1"/>
            <p:nvPr/>
          </p:nvSpPr>
          <p:spPr>
            <a:xfrm>
              <a:off x="29985" y="92292"/>
              <a:ext cx="6834606" cy="554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Lower-stakes networking</a:t>
              </a: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0" y="748557"/>
              <a:ext cx="6894576" cy="614250"/>
            </a:xfrm>
            <a:prstGeom prst="roundRect">
              <a:avLst>
                <a:gd fmla="val 16667" name="adj"/>
              </a:avLst>
            </a:prstGeom>
            <a:solidFill>
              <a:srgbClr val="3E8AB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"/>
            <p:cNvSpPr txBox="1"/>
            <p:nvPr/>
          </p:nvSpPr>
          <p:spPr>
            <a:xfrm>
              <a:off x="29985" y="778542"/>
              <a:ext cx="6834606" cy="554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Educational opportunities</a:t>
              </a: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0" y="1434807"/>
              <a:ext cx="6894576" cy="614250"/>
            </a:xfrm>
            <a:prstGeom prst="roundRect">
              <a:avLst>
                <a:gd fmla="val 16667" name="adj"/>
              </a:avLst>
            </a:prstGeom>
            <a:solidFill>
              <a:srgbClr val="3E8AB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"/>
            <p:cNvSpPr txBox="1"/>
            <p:nvPr/>
          </p:nvSpPr>
          <p:spPr>
            <a:xfrm>
              <a:off x="29985" y="1464792"/>
              <a:ext cx="6834606" cy="554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speaking &amp; leadership opportunities</a:t>
              </a: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0" y="2121057"/>
              <a:ext cx="6894576" cy="614250"/>
            </a:xfrm>
            <a:prstGeom prst="roundRect">
              <a:avLst>
                <a:gd fmla="val 16667" name="adj"/>
              </a:avLst>
            </a:prstGeom>
            <a:solidFill>
              <a:srgbClr val="3E8AB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"/>
            <p:cNvSpPr txBox="1"/>
            <p:nvPr/>
          </p:nvSpPr>
          <p:spPr>
            <a:xfrm>
              <a:off x="29985" y="2151042"/>
              <a:ext cx="6834606" cy="554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Volunteering</a:t>
              </a: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0" y="2807307"/>
              <a:ext cx="6894576" cy="614250"/>
            </a:xfrm>
            <a:prstGeom prst="roundRect">
              <a:avLst>
                <a:gd fmla="val 16667" name="adj"/>
              </a:avLst>
            </a:prstGeom>
            <a:solidFill>
              <a:srgbClr val="3E8AB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"/>
            <p:cNvSpPr txBox="1"/>
            <p:nvPr/>
          </p:nvSpPr>
          <p:spPr>
            <a:xfrm>
              <a:off x="29985" y="2837292"/>
              <a:ext cx="6834606" cy="554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0" lIns="95250" spcFirstLastPara="1" rIns="95250" wrap="square" tIns="952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None/>
              </a:pPr>
              <a:r>
                <a:rPr b="0" i="0" lang="en-US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Student Outreach </a:t>
              </a:r>
              <a:endParaRPr/>
            </a:p>
          </p:txBody>
        </p:sp>
      </p:grpSp>
      <p:pic>
        <p:nvPicPr>
          <p:cNvPr descr="A group of people sitting at tables&#10;&#10;AI-generated content may be incorrect." id="352" name="Google Shape;3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67" y="3664770"/>
            <a:ext cx="4243589" cy="3182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a room with lights&#10;&#10;AI-generated content may be incorrect." id="353" name="Google Shape;35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032" y="233879"/>
            <a:ext cx="3758184" cy="281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55000">
              <a:srgbClr val="FAFAFA"/>
            </a:gs>
            <a:gs pos="100000">
              <a:srgbClr val="BCFFD8"/>
            </a:gs>
          </a:gsLst>
          <a:lin ang="5400000" scaled="0"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gradFill>
            <a:gsLst>
              <a:gs pos="0">
                <a:srgbClr val="F2F2F2"/>
              </a:gs>
              <a:gs pos="55000">
                <a:srgbClr val="FAFAFA"/>
              </a:gs>
              <a:gs pos="100000">
                <a:srgbClr val="BCFFD8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"/>
          <p:cNvSpPr txBox="1"/>
          <p:nvPr>
            <p:ph type="title"/>
          </p:nvPr>
        </p:nvSpPr>
        <p:spPr>
          <a:xfrm>
            <a:off x="482499" y="2605175"/>
            <a:ext cx="45591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YPC Kickoff: Speed-Networking</a:t>
            </a:r>
            <a:endParaRPr/>
          </a:p>
        </p:txBody>
      </p:sp>
      <p:pic>
        <p:nvPicPr>
          <p:cNvPr descr="A group of people standing in a room&#10;&#10;Description automatically generated" id="360" name="Google Shape;360;p5"/>
          <p:cNvPicPr preferRelativeResize="0"/>
          <p:nvPr/>
        </p:nvPicPr>
        <p:blipFill rotWithShape="1">
          <a:blip r:embed="rId3">
            <a:alphaModFix/>
          </a:blip>
          <a:srcRect b="25735" l="7406" r="10204" t="-1"/>
          <a:stretch/>
        </p:blipFill>
        <p:spPr>
          <a:xfrm>
            <a:off x="2948683" y="173817"/>
            <a:ext cx="9044574" cy="2588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round tables&#10;&#10;Description automatically generated" id="361" name="Google Shape;361;p5"/>
          <p:cNvPicPr preferRelativeResize="0"/>
          <p:nvPr/>
        </p:nvPicPr>
        <p:blipFill rotWithShape="1">
          <a:blip r:embed="rId4">
            <a:alphaModFix/>
          </a:blip>
          <a:srcRect b="20420" l="0" r="1" t="13906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"/>
          <p:cNvSpPr txBox="1"/>
          <p:nvPr/>
        </p:nvSpPr>
        <p:spPr>
          <a:xfrm>
            <a:off x="1561799" y="5575700"/>
            <a:ext cx="212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 2024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5000">
              <a:srgbClr val="FAFAFA"/>
            </a:gs>
            <a:gs pos="100000">
              <a:srgbClr val="BCFFD8"/>
            </a:gs>
          </a:gsLst>
          <a:lin ang="5400000" scaled="0"/>
        </a:gra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55000">
                <a:srgbClr val="FAFAFA"/>
              </a:gs>
              <a:gs pos="100000">
                <a:srgbClr val="BCFFD8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 txBox="1"/>
          <p:nvPr>
            <p:ph type="title"/>
          </p:nvPr>
        </p:nvSpPr>
        <p:spPr>
          <a:xfrm>
            <a:off x="638881" y="4474080"/>
            <a:ext cx="10909640" cy="106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YPC Holiday Happy Hour &amp; Poster Session</a:t>
            </a:r>
            <a:endParaRPr/>
          </a:p>
        </p:txBody>
      </p:sp>
      <p:pic>
        <p:nvPicPr>
          <p:cNvPr descr="A group of people standing in front of a display&#10;&#10;AI-generated content may be incorrect." id="369" name="Google Shape;36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302" y="562607"/>
            <a:ext cx="4804504" cy="3603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 with lights&#10;&#10;AI-generated content may be incorrect." id="370" name="Google Shape;370;p6"/>
          <p:cNvPicPr preferRelativeResize="0"/>
          <p:nvPr/>
        </p:nvPicPr>
        <p:blipFill rotWithShape="1">
          <a:blip r:embed="rId4">
            <a:alphaModFix/>
          </a:blip>
          <a:srcRect b="0" l="17356" r="0" t="0"/>
          <a:stretch/>
        </p:blipFill>
        <p:spPr>
          <a:xfrm>
            <a:off x="6747930" y="283821"/>
            <a:ext cx="4617334" cy="419025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"/>
          <p:cNvSpPr/>
          <p:nvPr/>
        </p:nvSpPr>
        <p:spPr>
          <a:xfrm>
            <a:off x="3389376" y="5634765"/>
            <a:ext cx="5410200" cy="18288"/>
          </a:xfrm>
          <a:custGeom>
            <a:rect b="b" l="l" r="r" t="t"/>
            <a:pathLst>
              <a:path extrusionOk="0" fill="none" h="18288" w="541020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extrusionOk="0" h="18288" w="541020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"/>
          <p:cNvSpPr txBox="1"/>
          <p:nvPr/>
        </p:nvSpPr>
        <p:spPr>
          <a:xfrm>
            <a:off x="4940974" y="6020050"/>
            <a:ext cx="265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December 2024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BCFFD8"/>
            </a:gs>
          </a:gsLst>
          <a:lin ang="5400000" scaled="0"/>
        </a:gra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FAFAFA"/>
              </a:gs>
              <a:gs pos="100000">
                <a:srgbClr val="BCFFD8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round a table&#10;&#10;Description automatically generated" id="378" name="Google Shape;378;p7"/>
          <p:cNvPicPr preferRelativeResize="0"/>
          <p:nvPr/>
        </p:nvPicPr>
        <p:blipFill rotWithShape="1">
          <a:blip r:embed="rId3">
            <a:alphaModFix/>
          </a:blip>
          <a:srcRect b="17519" l="0" r="2" t="17517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"/>
          <p:cNvSpPr/>
          <p:nvPr/>
        </p:nvSpPr>
        <p:spPr>
          <a:xfrm>
            <a:off x="579263" y="3630934"/>
            <a:ext cx="6288261" cy="2546028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FAFAFA"/>
              </a:gs>
              <a:gs pos="100000">
                <a:srgbClr val="BCFFD8"/>
              </a:gs>
            </a:gsLst>
            <a:lin ang="5400000" scaled="0"/>
          </a:gradFill>
          <a:ln cap="flat" cmpd="sng" w="12700">
            <a:solidFill>
              <a:srgbClr val="DEDED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BBBBBB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7"/>
          <p:cNvSpPr txBox="1"/>
          <p:nvPr>
            <p:ph type="title"/>
          </p:nvPr>
        </p:nvSpPr>
        <p:spPr>
          <a:xfrm>
            <a:off x="841248" y="3849689"/>
            <a:ext cx="2165746" cy="21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sz="3600"/>
              <a:t>Student Outreach</a:t>
            </a:r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7"/>
          <p:cNvSpPr/>
          <p:nvPr/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in a room&#10;&#10;Description automatically generated" id="383" name="Google Shape;383;p7"/>
          <p:cNvPicPr preferRelativeResize="0"/>
          <p:nvPr/>
        </p:nvPicPr>
        <p:blipFill rotWithShape="1">
          <a:blip r:embed="rId4">
            <a:alphaModFix/>
          </a:blip>
          <a:srcRect b="1" l="10827" r="29541" t="0"/>
          <a:stretch/>
        </p:blipFill>
        <p:spPr>
          <a:xfrm>
            <a:off x="8131342" y="365109"/>
            <a:ext cx="2655848" cy="326515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7"/>
          <p:cNvSpPr txBox="1"/>
          <p:nvPr/>
        </p:nvSpPr>
        <p:spPr>
          <a:xfrm>
            <a:off x="3007000" y="3849700"/>
            <a:ext cx="3758700" cy="21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Georgia State Law </a:t>
            </a:r>
            <a:endParaRPr sz="20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	(Oct. 2024)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Georgia Tech Sustainability Problem Solving Night 	(Nov. 2024)</a:t>
            </a:r>
            <a:endParaRPr/>
          </a:p>
        </p:txBody>
      </p:sp>
      <p:pic>
        <p:nvPicPr>
          <p:cNvPr descr="No alternative text description for this image" id="385" name="Google Shape;38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1637" y="3723774"/>
            <a:ext cx="3956384" cy="299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BCFFD8"/>
            </a:gs>
          </a:gsLst>
          <a:lin ang="5400000" scaled="0"/>
        </a:gra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FAFAFA"/>
              </a:gs>
              <a:gs pos="100000">
                <a:srgbClr val="BCFFD8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8"/>
          <p:cNvSpPr txBox="1"/>
          <p:nvPr>
            <p:ph type="title"/>
          </p:nvPr>
        </p:nvSpPr>
        <p:spPr>
          <a:xfrm>
            <a:off x="630936" y="4440365"/>
            <a:ext cx="4245864" cy="1722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en-US" sz="5400"/>
              <a:t>Volunteering Events</a:t>
            </a:r>
            <a:endParaRPr/>
          </a:p>
        </p:txBody>
      </p:sp>
      <p:pic>
        <p:nvPicPr>
          <p:cNvPr descr="A group of people posing for a photo&#10;&#10;Description automatically generated" id="392" name="Google Shape;392;p8"/>
          <p:cNvPicPr preferRelativeResize="0"/>
          <p:nvPr/>
        </p:nvPicPr>
        <p:blipFill rotWithShape="1">
          <a:blip r:embed="rId3">
            <a:alphaModFix/>
          </a:blip>
          <a:srcRect b="9350" l="0" r="-1" t="15875"/>
          <a:stretch/>
        </p:blipFill>
        <p:spPr>
          <a:xfrm>
            <a:off x="1229407" y="320040"/>
            <a:ext cx="3938938" cy="3927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tree&#10;&#10;AI-generated content may be incorrect." id="393" name="Google Shape;39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2055" y="320040"/>
            <a:ext cx="5236041" cy="3927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8"/>
          <p:cNvSpPr/>
          <p:nvPr/>
        </p:nvSpPr>
        <p:spPr>
          <a:xfrm rot="5400000">
            <a:off x="4337304" y="5292566"/>
            <a:ext cx="1554480" cy="18288"/>
          </a:xfrm>
          <a:custGeom>
            <a:rect b="b" l="l" r="r" t="t"/>
            <a:pathLst>
              <a:path extrusionOk="0" fill="none" h="18288" w="155448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extrusionOk="0" h="18288" w="155448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8"/>
          <p:cNvSpPr txBox="1"/>
          <p:nvPr>
            <p:ph idx="1" type="body"/>
          </p:nvPr>
        </p:nvSpPr>
        <p:spPr>
          <a:xfrm>
            <a:off x="5333999" y="4440365"/>
            <a:ext cx="6214871" cy="1722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Chattahoochee River Clean Up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Rivers Alive, Nov. 2024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Frazer Forest Restoration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Trees Atlanta, April 2025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9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lay"/>
              <a:buNone/>
            </a:pPr>
            <a:r>
              <a:rPr lang="en-US" sz="5400"/>
              <a:t>2025 Preview</a:t>
            </a:r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9"/>
          <p:cNvSpPr txBox="1"/>
          <p:nvPr>
            <p:ph idx="1" type="body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Virtual Lunch &amp; Learns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Speed Networking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Activity (e.g., Top Golf)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Potential Field Trip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Holiday Happy Hour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Student Outreach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Volunteering Opportunities </a:t>
            </a:r>
            <a:endParaRPr/>
          </a:p>
        </p:txBody>
      </p:sp>
      <p:pic>
        <p:nvPicPr>
          <p:cNvPr descr="A glass roof with a tree in it&#10;&#10;AI-generated content may be incorrect." id="404" name="Google Shape;404;p9"/>
          <p:cNvPicPr preferRelativeResize="0"/>
          <p:nvPr/>
        </p:nvPicPr>
        <p:blipFill rotWithShape="1">
          <a:blip r:embed="rId3">
            <a:alphaModFix/>
          </a:blip>
          <a:srcRect b="0" l="12386" r="12386" t="0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Custom 1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00B05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00B05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2025-04-08T02:28:56Z</dcterms:created>
  <dc:creator>Greg Horstmeier</dc:creator>
</cp:coreProperties>
</file>