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648" r:id="rId2"/>
  </p:sldMasterIdLst>
  <p:notesMasterIdLst>
    <p:notesMasterId r:id="rId20"/>
  </p:notesMasterIdLst>
  <p:sldIdLst>
    <p:sldId id="573" r:id="rId3"/>
    <p:sldId id="574" r:id="rId4"/>
    <p:sldId id="613" r:id="rId5"/>
    <p:sldId id="614" r:id="rId6"/>
    <p:sldId id="615" r:id="rId7"/>
    <p:sldId id="616" r:id="rId8"/>
    <p:sldId id="617" r:id="rId9"/>
    <p:sldId id="618" r:id="rId10"/>
    <p:sldId id="619" r:id="rId11"/>
    <p:sldId id="620" r:id="rId12"/>
    <p:sldId id="621" r:id="rId13"/>
    <p:sldId id="622" r:id="rId14"/>
    <p:sldId id="623" r:id="rId15"/>
    <p:sldId id="624" r:id="rId16"/>
    <p:sldId id="625" r:id="rId17"/>
    <p:sldId id="626" r:id="rId18"/>
    <p:sldId id="62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6" autoAdjust="0"/>
    <p:restoredTop sz="83777" autoAdjust="0"/>
  </p:normalViewPr>
  <p:slideViewPr>
    <p:cSldViewPr snapToGrid="0">
      <p:cViewPr varScale="1">
        <p:scale>
          <a:sx n="54" d="100"/>
          <a:sy n="54" d="100"/>
        </p:scale>
        <p:origin x="1036"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8" d="100"/>
          <a:sy n="108" d="100"/>
        </p:scale>
        <p:origin x="3168"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oso-Giachetti, Lucas A" userId="4becd551-7a9c-4780-9584-462be783571a" providerId="ADAL" clId="{3AEC0D9B-086E-48AD-BE10-338817EAEA49}"/>
    <pc:docChg chg="custSel modSld">
      <pc:chgData name="Barroso-Giachetti, Lucas A" userId="4becd551-7a9c-4780-9584-462be783571a" providerId="ADAL" clId="{3AEC0D9B-086E-48AD-BE10-338817EAEA49}" dt="2025-04-10T12:52:34.709" v="4" actId="2"/>
      <pc:docMkLst>
        <pc:docMk/>
      </pc:docMkLst>
      <pc:sldChg chg="delSp mod">
        <pc:chgData name="Barroso-Giachetti, Lucas A" userId="4becd551-7a9c-4780-9584-462be783571a" providerId="ADAL" clId="{3AEC0D9B-086E-48AD-BE10-338817EAEA49}" dt="2025-04-10T12:50:44.967" v="0" actId="478"/>
        <pc:sldMkLst>
          <pc:docMk/>
          <pc:sldMk cId="4212693671" sldId="619"/>
        </pc:sldMkLst>
        <pc:picChg chg="del">
          <ac:chgData name="Barroso-Giachetti, Lucas A" userId="4becd551-7a9c-4780-9584-462be783571a" providerId="ADAL" clId="{3AEC0D9B-086E-48AD-BE10-338817EAEA49}" dt="2025-04-10T12:50:44.967" v="0" actId="478"/>
          <ac:picMkLst>
            <pc:docMk/>
            <pc:sldMk cId="4212693671" sldId="619"/>
            <ac:picMk id="5" creationId="{6A2AABC5-410B-A417-4AA4-03CF97443010}"/>
          </ac:picMkLst>
        </pc:picChg>
      </pc:sldChg>
      <pc:sldChg chg="modSp mod">
        <pc:chgData name="Barroso-Giachetti, Lucas A" userId="4becd551-7a9c-4780-9584-462be783571a" providerId="ADAL" clId="{3AEC0D9B-086E-48AD-BE10-338817EAEA49}" dt="2025-04-10T12:52:29.750" v="1" actId="2"/>
        <pc:sldMkLst>
          <pc:docMk/>
          <pc:sldMk cId="3731140201" sldId="621"/>
        </pc:sldMkLst>
        <pc:spChg chg="mod">
          <ac:chgData name="Barroso-Giachetti, Lucas A" userId="4becd551-7a9c-4780-9584-462be783571a" providerId="ADAL" clId="{3AEC0D9B-086E-48AD-BE10-338817EAEA49}" dt="2025-04-10T12:52:29.750" v="1" actId="2"/>
          <ac:spMkLst>
            <pc:docMk/>
            <pc:sldMk cId="3731140201" sldId="621"/>
            <ac:spMk id="3" creationId="{694FBD91-744E-8B7E-A9A5-03B942744B32}"/>
          </ac:spMkLst>
        </pc:spChg>
      </pc:sldChg>
      <pc:sldChg chg="modSp mod">
        <pc:chgData name="Barroso-Giachetti, Lucas A" userId="4becd551-7a9c-4780-9584-462be783571a" providerId="ADAL" clId="{3AEC0D9B-086E-48AD-BE10-338817EAEA49}" dt="2025-04-10T12:52:34.709" v="4" actId="2"/>
        <pc:sldMkLst>
          <pc:docMk/>
          <pc:sldMk cId="1010738504" sldId="622"/>
        </pc:sldMkLst>
        <pc:spChg chg="mod">
          <ac:chgData name="Barroso-Giachetti, Lucas A" userId="4becd551-7a9c-4780-9584-462be783571a" providerId="ADAL" clId="{3AEC0D9B-086E-48AD-BE10-338817EAEA49}" dt="2025-04-10T12:52:34.709" v="4" actId="2"/>
          <ac:spMkLst>
            <pc:docMk/>
            <pc:sldMk cId="1010738504" sldId="622"/>
            <ac:spMk id="6" creationId="{5B91E518-EDE1-B065-9085-26717ABE5C6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A4759-A4CC-416A-9676-53638430D94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5EA8A89-3C40-4D1E-B996-B5DF61E7BC5D}">
      <dgm:prSet phldrT="[Text]"/>
      <dgm:spPr>
        <a:solidFill>
          <a:schemeClr val="accent2">
            <a:lumMod val="50000"/>
          </a:schemeClr>
        </a:solidFill>
      </dgm:spPr>
      <dgm:t>
        <a:bodyPr/>
        <a:lstStyle/>
        <a:p>
          <a:r>
            <a:rPr lang="en-US" dirty="0"/>
            <a:t>2. “Regular” PFAS</a:t>
          </a:r>
        </a:p>
      </dgm:t>
    </dgm:pt>
    <dgm:pt modelId="{50A92057-DE1F-41F1-A45A-CA6008D7FA2F}" type="parTrans" cxnId="{7E76FE35-B250-49C1-B142-410B03BE8921}">
      <dgm:prSet/>
      <dgm:spPr/>
      <dgm:t>
        <a:bodyPr/>
        <a:lstStyle/>
        <a:p>
          <a:endParaRPr lang="en-US"/>
        </a:p>
      </dgm:t>
    </dgm:pt>
    <dgm:pt modelId="{30F82352-029A-4A94-877B-2BA33A0044EA}" type="sibTrans" cxnId="{7E76FE35-B250-49C1-B142-410B03BE8921}">
      <dgm:prSet/>
      <dgm:spPr/>
      <dgm:t>
        <a:bodyPr/>
        <a:lstStyle/>
        <a:p>
          <a:endParaRPr lang="en-US" dirty="0"/>
        </a:p>
      </dgm:t>
    </dgm:pt>
    <dgm:pt modelId="{B37DD4B0-2779-48C4-9C9F-09261A5893B6}">
      <dgm:prSet phldrT="[Text]"/>
      <dgm:spPr>
        <a:solidFill>
          <a:schemeClr val="accent2">
            <a:lumMod val="75000"/>
          </a:schemeClr>
        </a:solidFill>
      </dgm:spPr>
      <dgm:t>
        <a:bodyPr/>
        <a:lstStyle/>
        <a:p>
          <a:r>
            <a:rPr lang="en-US" dirty="0"/>
            <a:t>3. New Volatile PFAS</a:t>
          </a:r>
        </a:p>
      </dgm:t>
    </dgm:pt>
    <dgm:pt modelId="{03D8C986-3F9E-47A2-9915-4A2A440BA9F1}" type="parTrans" cxnId="{E49DBD9C-09F3-48DD-9B78-AB9404F8AEFD}">
      <dgm:prSet/>
      <dgm:spPr/>
      <dgm:t>
        <a:bodyPr/>
        <a:lstStyle/>
        <a:p>
          <a:endParaRPr lang="en-US"/>
        </a:p>
      </dgm:t>
    </dgm:pt>
    <dgm:pt modelId="{04A638C6-1181-4348-B064-AD90448D89EF}" type="sibTrans" cxnId="{E49DBD9C-09F3-48DD-9B78-AB9404F8AEFD}">
      <dgm:prSet/>
      <dgm:spPr/>
      <dgm:t>
        <a:bodyPr/>
        <a:lstStyle/>
        <a:p>
          <a:endParaRPr lang="en-US" dirty="0"/>
        </a:p>
      </dgm:t>
    </dgm:pt>
    <dgm:pt modelId="{F2A15CA6-7D13-4DC4-A908-EE111E6C75E4}">
      <dgm:prSet phldrT="[Text]"/>
      <dgm:spPr>
        <a:solidFill>
          <a:schemeClr val="accent2">
            <a:lumMod val="60000"/>
            <a:lumOff val="40000"/>
          </a:schemeClr>
        </a:solidFill>
      </dgm:spPr>
      <dgm:t>
        <a:bodyPr/>
        <a:lstStyle/>
        <a:p>
          <a:r>
            <a:rPr lang="en-US" dirty="0"/>
            <a:t>4. Potential Impacts </a:t>
          </a:r>
        </a:p>
      </dgm:t>
    </dgm:pt>
    <dgm:pt modelId="{C33CEEA0-96B3-4DAF-9918-F30BA26BCA87}" type="parTrans" cxnId="{7C126F72-7DD0-4064-B109-AFAA57DD1FD3}">
      <dgm:prSet/>
      <dgm:spPr/>
      <dgm:t>
        <a:bodyPr/>
        <a:lstStyle/>
        <a:p>
          <a:endParaRPr lang="en-US"/>
        </a:p>
      </dgm:t>
    </dgm:pt>
    <dgm:pt modelId="{8E5F0806-87FF-4ACB-BB1E-BF44F3310B33}" type="sibTrans" cxnId="{7C126F72-7DD0-4064-B109-AFAA57DD1FD3}">
      <dgm:prSet/>
      <dgm:spPr/>
      <dgm:t>
        <a:bodyPr/>
        <a:lstStyle/>
        <a:p>
          <a:endParaRPr lang="en-US" dirty="0"/>
        </a:p>
      </dgm:t>
    </dgm:pt>
    <dgm:pt modelId="{7C7AB4EB-4ECB-46C2-8D55-3F9B0B4EAB42}">
      <dgm:prSet phldrT="[Text]"/>
      <dgm:spPr>
        <a:solidFill>
          <a:schemeClr val="accent2">
            <a:lumMod val="50000"/>
          </a:schemeClr>
        </a:solidFill>
      </dgm:spPr>
      <dgm:t>
        <a:bodyPr/>
        <a:lstStyle/>
        <a:p>
          <a:r>
            <a:rPr lang="en-US" dirty="0"/>
            <a:t>1. Brief PFAS History </a:t>
          </a:r>
        </a:p>
      </dgm:t>
    </dgm:pt>
    <dgm:pt modelId="{C2837B08-2410-4D4E-9055-C0741D1F40F0}" type="parTrans" cxnId="{C94D9BE1-05F1-4E32-82A0-0E6AAAE5D827}">
      <dgm:prSet/>
      <dgm:spPr/>
      <dgm:t>
        <a:bodyPr/>
        <a:lstStyle/>
        <a:p>
          <a:endParaRPr lang="en-US"/>
        </a:p>
      </dgm:t>
    </dgm:pt>
    <dgm:pt modelId="{D77C72F9-0C0F-4A61-8680-885B6B7302D4}" type="sibTrans" cxnId="{C94D9BE1-05F1-4E32-82A0-0E6AAAE5D827}">
      <dgm:prSet/>
      <dgm:spPr/>
      <dgm:t>
        <a:bodyPr/>
        <a:lstStyle/>
        <a:p>
          <a:endParaRPr lang="en-US" dirty="0"/>
        </a:p>
      </dgm:t>
    </dgm:pt>
    <dgm:pt modelId="{5970242B-2548-4E13-A189-234616832F46}">
      <dgm:prSet phldrT="[Text]"/>
      <dgm:spPr>
        <a:solidFill>
          <a:schemeClr val="accent2">
            <a:lumMod val="60000"/>
            <a:lumOff val="40000"/>
          </a:schemeClr>
        </a:solidFill>
      </dgm:spPr>
      <dgm:t>
        <a:bodyPr/>
        <a:lstStyle/>
        <a:p>
          <a:r>
            <a:rPr lang="en-US" dirty="0"/>
            <a:t>5. Q and A by Panel</a:t>
          </a:r>
        </a:p>
      </dgm:t>
    </dgm:pt>
    <dgm:pt modelId="{A7F48428-1DF5-41C2-84E2-3E18A27BA502}" type="parTrans" cxnId="{68E0172A-3FA3-4FE3-B2A7-833799D80C85}">
      <dgm:prSet/>
      <dgm:spPr/>
      <dgm:t>
        <a:bodyPr/>
        <a:lstStyle/>
        <a:p>
          <a:endParaRPr lang="en-US"/>
        </a:p>
      </dgm:t>
    </dgm:pt>
    <dgm:pt modelId="{CA495297-72F3-48C8-AD7F-47A4793F476E}" type="sibTrans" cxnId="{68E0172A-3FA3-4FE3-B2A7-833799D80C85}">
      <dgm:prSet/>
      <dgm:spPr/>
      <dgm:t>
        <a:bodyPr/>
        <a:lstStyle/>
        <a:p>
          <a:endParaRPr lang="en-US"/>
        </a:p>
      </dgm:t>
    </dgm:pt>
    <dgm:pt modelId="{31920742-6FE7-456B-98E7-57DD094513EE}" type="pres">
      <dgm:prSet presAssocID="{62DA4759-A4CC-416A-9676-53638430D94E}" presName="outerComposite" presStyleCnt="0">
        <dgm:presLayoutVars>
          <dgm:chMax val="5"/>
          <dgm:dir/>
          <dgm:resizeHandles val="exact"/>
        </dgm:presLayoutVars>
      </dgm:prSet>
      <dgm:spPr/>
    </dgm:pt>
    <dgm:pt modelId="{25B7F041-941F-4206-941A-C7B03265F7F9}" type="pres">
      <dgm:prSet presAssocID="{62DA4759-A4CC-416A-9676-53638430D94E}" presName="dummyMaxCanvas" presStyleCnt="0">
        <dgm:presLayoutVars/>
      </dgm:prSet>
      <dgm:spPr/>
    </dgm:pt>
    <dgm:pt modelId="{D0F4276E-536F-4AA6-AEE1-B3AD5EF90F61}" type="pres">
      <dgm:prSet presAssocID="{62DA4759-A4CC-416A-9676-53638430D94E}" presName="FiveNodes_1" presStyleLbl="node1" presStyleIdx="0" presStyleCnt="5">
        <dgm:presLayoutVars>
          <dgm:bulletEnabled val="1"/>
        </dgm:presLayoutVars>
      </dgm:prSet>
      <dgm:spPr/>
    </dgm:pt>
    <dgm:pt modelId="{711B4629-059D-4F16-9B63-FDB69AE49EFE}" type="pres">
      <dgm:prSet presAssocID="{62DA4759-A4CC-416A-9676-53638430D94E}" presName="FiveNodes_2" presStyleLbl="node1" presStyleIdx="1" presStyleCnt="5" custLinFactNeighborX="-426" custLinFactNeighborY="-4903">
        <dgm:presLayoutVars>
          <dgm:bulletEnabled val="1"/>
        </dgm:presLayoutVars>
      </dgm:prSet>
      <dgm:spPr/>
    </dgm:pt>
    <dgm:pt modelId="{404ED271-EF79-4893-AAF0-F5230943C5F3}" type="pres">
      <dgm:prSet presAssocID="{62DA4759-A4CC-416A-9676-53638430D94E}" presName="FiveNodes_3" presStyleLbl="node1" presStyleIdx="2" presStyleCnt="5">
        <dgm:presLayoutVars>
          <dgm:bulletEnabled val="1"/>
        </dgm:presLayoutVars>
      </dgm:prSet>
      <dgm:spPr/>
    </dgm:pt>
    <dgm:pt modelId="{83555AEB-ED30-48AA-8329-DCD4C719570C}" type="pres">
      <dgm:prSet presAssocID="{62DA4759-A4CC-416A-9676-53638430D94E}" presName="FiveNodes_4" presStyleLbl="node1" presStyleIdx="3" presStyleCnt="5">
        <dgm:presLayoutVars>
          <dgm:bulletEnabled val="1"/>
        </dgm:presLayoutVars>
      </dgm:prSet>
      <dgm:spPr/>
    </dgm:pt>
    <dgm:pt modelId="{361A47A8-23BE-4FB8-B0DB-DFFD87D3F9E7}" type="pres">
      <dgm:prSet presAssocID="{62DA4759-A4CC-416A-9676-53638430D94E}" presName="FiveNodes_5" presStyleLbl="node1" presStyleIdx="4" presStyleCnt="5">
        <dgm:presLayoutVars>
          <dgm:bulletEnabled val="1"/>
        </dgm:presLayoutVars>
      </dgm:prSet>
      <dgm:spPr/>
    </dgm:pt>
    <dgm:pt modelId="{3680D6F5-6BA0-41B9-8BED-4A1513458033}" type="pres">
      <dgm:prSet presAssocID="{62DA4759-A4CC-416A-9676-53638430D94E}" presName="FiveConn_1-2" presStyleLbl="fgAccFollowNode1" presStyleIdx="0" presStyleCnt="4">
        <dgm:presLayoutVars>
          <dgm:bulletEnabled val="1"/>
        </dgm:presLayoutVars>
      </dgm:prSet>
      <dgm:spPr/>
    </dgm:pt>
    <dgm:pt modelId="{8F753A24-1A51-49E6-A813-9EA8AAFA07D5}" type="pres">
      <dgm:prSet presAssocID="{62DA4759-A4CC-416A-9676-53638430D94E}" presName="FiveConn_2-3" presStyleLbl="fgAccFollowNode1" presStyleIdx="1" presStyleCnt="4">
        <dgm:presLayoutVars>
          <dgm:bulletEnabled val="1"/>
        </dgm:presLayoutVars>
      </dgm:prSet>
      <dgm:spPr/>
    </dgm:pt>
    <dgm:pt modelId="{60A678A5-3E2F-4E92-925E-5F1106A53301}" type="pres">
      <dgm:prSet presAssocID="{62DA4759-A4CC-416A-9676-53638430D94E}" presName="FiveConn_3-4" presStyleLbl="fgAccFollowNode1" presStyleIdx="2" presStyleCnt="4">
        <dgm:presLayoutVars>
          <dgm:bulletEnabled val="1"/>
        </dgm:presLayoutVars>
      </dgm:prSet>
      <dgm:spPr/>
    </dgm:pt>
    <dgm:pt modelId="{DA01573F-AD87-43E1-B4D9-08D97163B12A}" type="pres">
      <dgm:prSet presAssocID="{62DA4759-A4CC-416A-9676-53638430D94E}" presName="FiveConn_4-5" presStyleLbl="fgAccFollowNode1" presStyleIdx="3" presStyleCnt="4">
        <dgm:presLayoutVars>
          <dgm:bulletEnabled val="1"/>
        </dgm:presLayoutVars>
      </dgm:prSet>
      <dgm:spPr/>
    </dgm:pt>
    <dgm:pt modelId="{8C69335B-51AC-4110-9D8E-998BF6384E2B}" type="pres">
      <dgm:prSet presAssocID="{62DA4759-A4CC-416A-9676-53638430D94E}" presName="FiveNodes_1_text" presStyleLbl="node1" presStyleIdx="4" presStyleCnt="5">
        <dgm:presLayoutVars>
          <dgm:bulletEnabled val="1"/>
        </dgm:presLayoutVars>
      </dgm:prSet>
      <dgm:spPr/>
    </dgm:pt>
    <dgm:pt modelId="{288170A1-5E48-415B-977E-AA161955DC0C}" type="pres">
      <dgm:prSet presAssocID="{62DA4759-A4CC-416A-9676-53638430D94E}" presName="FiveNodes_2_text" presStyleLbl="node1" presStyleIdx="4" presStyleCnt="5">
        <dgm:presLayoutVars>
          <dgm:bulletEnabled val="1"/>
        </dgm:presLayoutVars>
      </dgm:prSet>
      <dgm:spPr/>
    </dgm:pt>
    <dgm:pt modelId="{56A7B34E-8D6F-4016-A1D5-D1B53503B68C}" type="pres">
      <dgm:prSet presAssocID="{62DA4759-A4CC-416A-9676-53638430D94E}" presName="FiveNodes_3_text" presStyleLbl="node1" presStyleIdx="4" presStyleCnt="5">
        <dgm:presLayoutVars>
          <dgm:bulletEnabled val="1"/>
        </dgm:presLayoutVars>
      </dgm:prSet>
      <dgm:spPr/>
    </dgm:pt>
    <dgm:pt modelId="{B1C474EF-4DDA-4FED-8642-28581D75A5C6}" type="pres">
      <dgm:prSet presAssocID="{62DA4759-A4CC-416A-9676-53638430D94E}" presName="FiveNodes_4_text" presStyleLbl="node1" presStyleIdx="4" presStyleCnt="5">
        <dgm:presLayoutVars>
          <dgm:bulletEnabled val="1"/>
        </dgm:presLayoutVars>
      </dgm:prSet>
      <dgm:spPr/>
    </dgm:pt>
    <dgm:pt modelId="{D5C44A73-2674-4292-B6C4-9B8B2BDB4BD9}" type="pres">
      <dgm:prSet presAssocID="{62DA4759-A4CC-416A-9676-53638430D94E}" presName="FiveNodes_5_text" presStyleLbl="node1" presStyleIdx="4" presStyleCnt="5">
        <dgm:presLayoutVars>
          <dgm:bulletEnabled val="1"/>
        </dgm:presLayoutVars>
      </dgm:prSet>
      <dgm:spPr/>
    </dgm:pt>
  </dgm:ptLst>
  <dgm:cxnLst>
    <dgm:cxn modelId="{554EDF00-7DE3-4A7C-9961-38F4603C85BB}" type="presOf" srcId="{62DA4759-A4CC-416A-9676-53638430D94E}" destId="{31920742-6FE7-456B-98E7-57DD094513EE}" srcOrd="0" destOrd="0" presId="urn:microsoft.com/office/officeart/2005/8/layout/vProcess5"/>
    <dgm:cxn modelId="{4FE6D107-E8CC-41AC-B093-5CAC57FC3140}" type="presOf" srcId="{45EA8A89-3C40-4D1E-B996-B5DF61E7BC5D}" destId="{288170A1-5E48-415B-977E-AA161955DC0C}" srcOrd="1" destOrd="0" presId="urn:microsoft.com/office/officeart/2005/8/layout/vProcess5"/>
    <dgm:cxn modelId="{EF749228-E8F2-47C1-88AC-59F359B7FB71}" type="presOf" srcId="{5970242B-2548-4E13-A189-234616832F46}" destId="{361A47A8-23BE-4FB8-B0DB-DFFD87D3F9E7}" srcOrd="0" destOrd="0" presId="urn:microsoft.com/office/officeart/2005/8/layout/vProcess5"/>
    <dgm:cxn modelId="{68E0172A-3FA3-4FE3-B2A7-833799D80C85}" srcId="{62DA4759-A4CC-416A-9676-53638430D94E}" destId="{5970242B-2548-4E13-A189-234616832F46}" srcOrd="4" destOrd="0" parTransId="{A7F48428-1DF5-41C2-84E2-3E18A27BA502}" sibTransId="{CA495297-72F3-48C8-AD7F-47A4793F476E}"/>
    <dgm:cxn modelId="{7D026E31-A165-4247-AEEB-7F38BD0B2923}" type="presOf" srcId="{D77C72F9-0C0F-4A61-8680-885B6B7302D4}" destId="{3680D6F5-6BA0-41B9-8BED-4A1513458033}" srcOrd="0" destOrd="0" presId="urn:microsoft.com/office/officeart/2005/8/layout/vProcess5"/>
    <dgm:cxn modelId="{7E76FE35-B250-49C1-B142-410B03BE8921}" srcId="{62DA4759-A4CC-416A-9676-53638430D94E}" destId="{45EA8A89-3C40-4D1E-B996-B5DF61E7BC5D}" srcOrd="1" destOrd="0" parTransId="{50A92057-DE1F-41F1-A45A-CA6008D7FA2F}" sibTransId="{30F82352-029A-4A94-877B-2BA33A0044EA}"/>
    <dgm:cxn modelId="{34A1B641-853C-48F9-A50D-3679491FD0C6}" type="presOf" srcId="{7C7AB4EB-4ECB-46C2-8D55-3F9B0B4EAB42}" destId="{8C69335B-51AC-4110-9D8E-998BF6384E2B}" srcOrd="1" destOrd="0" presId="urn:microsoft.com/office/officeart/2005/8/layout/vProcess5"/>
    <dgm:cxn modelId="{C8AEB463-62E0-430E-B5F5-A184A3B49D5B}" type="presOf" srcId="{F2A15CA6-7D13-4DC4-A908-EE111E6C75E4}" destId="{B1C474EF-4DDA-4FED-8642-28581D75A5C6}" srcOrd="1" destOrd="0" presId="urn:microsoft.com/office/officeart/2005/8/layout/vProcess5"/>
    <dgm:cxn modelId="{B1BF946C-F95B-42A7-8097-9106444CC095}" type="presOf" srcId="{45EA8A89-3C40-4D1E-B996-B5DF61E7BC5D}" destId="{711B4629-059D-4F16-9B63-FDB69AE49EFE}" srcOrd="0" destOrd="0" presId="urn:microsoft.com/office/officeart/2005/8/layout/vProcess5"/>
    <dgm:cxn modelId="{7C126F72-7DD0-4064-B109-AFAA57DD1FD3}" srcId="{62DA4759-A4CC-416A-9676-53638430D94E}" destId="{F2A15CA6-7D13-4DC4-A908-EE111E6C75E4}" srcOrd="3" destOrd="0" parTransId="{C33CEEA0-96B3-4DAF-9918-F30BA26BCA87}" sibTransId="{8E5F0806-87FF-4ACB-BB1E-BF44F3310B33}"/>
    <dgm:cxn modelId="{315F6A81-649B-45F7-889A-91097A849B58}" type="presOf" srcId="{B37DD4B0-2779-48C4-9C9F-09261A5893B6}" destId="{404ED271-EF79-4893-AAF0-F5230943C5F3}" srcOrd="0" destOrd="0" presId="urn:microsoft.com/office/officeart/2005/8/layout/vProcess5"/>
    <dgm:cxn modelId="{74761D87-7D16-4895-A23D-CA13A9B03FAA}" type="presOf" srcId="{7C7AB4EB-4ECB-46C2-8D55-3F9B0B4EAB42}" destId="{D0F4276E-536F-4AA6-AEE1-B3AD5EF90F61}" srcOrd="0" destOrd="0" presId="urn:microsoft.com/office/officeart/2005/8/layout/vProcess5"/>
    <dgm:cxn modelId="{E49DBD9C-09F3-48DD-9B78-AB9404F8AEFD}" srcId="{62DA4759-A4CC-416A-9676-53638430D94E}" destId="{B37DD4B0-2779-48C4-9C9F-09261A5893B6}" srcOrd="2" destOrd="0" parTransId="{03D8C986-3F9E-47A2-9915-4A2A440BA9F1}" sibTransId="{04A638C6-1181-4348-B064-AD90448D89EF}"/>
    <dgm:cxn modelId="{6651E4AC-7900-47BC-AE64-E01A9FE4048F}" type="presOf" srcId="{30F82352-029A-4A94-877B-2BA33A0044EA}" destId="{8F753A24-1A51-49E6-A813-9EA8AAFA07D5}" srcOrd="0" destOrd="0" presId="urn:microsoft.com/office/officeart/2005/8/layout/vProcess5"/>
    <dgm:cxn modelId="{FBA9BDC4-1565-4268-82DE-3BD5767BDC1C}" type="presOf" srcId="{B37DD4B0-2779-48C4-9C9F-09261A5893B6}" destId="{56A7B34E-8D6F-4016-A1D5-D1B53503B68C}" srcOrd="1" destOrd="0" presId="urn:microsoft.com/office/officeart/2005/8/layout/vProcess5"/>
    <dgm:cxn modelId="{BB87C9D7-E23C-40A7-9F7C-9ABC1718DDE4}" type="presOf" srcId="{8E5F0806-87FF-4ACB-BB1E-BF44F3310B33}" destId="{DA01573F-AD87-43E1-B4D9-08D97163B12A}" srcOrd="0" destOrd="0" presId="urn:microsoft.com/office/officeart/2005/8/layout/vProcess5"/>
    <dgm:cxn modelId="{C94D9BE1-05F1-4E32-82A0-0E6AAAE5D827}" srcId="{62DA4759-A4CC-416A-9676-53638430D94E}" destId="{7C7AB4EB-4ECB-46C2-8D55-3F9B0B4EAB42}" srcOrd="0" destOrd="0" parTransId="{C2837B08-2410-4D4E-9055-C0741D1F40F0}" sibTransId="{D77C72F9-0C0F-4A61-8680-885B6B7302D4}"/>
    <dgm:cxn modelId="{285C9CE7-11B0-4B1B-A76A-659C467E02DB}" type="presOf" srcId="{5970242B-2548-4E13-A189-234616832F46}" destId="{D5C44A73-2674-4292-B6C4-9B8B2BDB4BD9}" srcOrd="1" destOrd="0" presId="urn:microsoft.com/office/officeart/2005/8/layout/vProcess5"/>
    <dgm:cxn modelId="{0EBA45EE-329E-46B6-95F6-95DCF094059A}" type="presOf" srcId="{04A638C6-1181-4348-B064-AD90448D89EF}" destId="{60A678A5-3E2F-4E92-925E-5F1106A53301}" srcOrd="0" destOrd="0" presId="urn:microsoft.com/office/officeart/2005/8/layout/vProcess5"/>
    <dgm:cxn modelId="{61C0FEF2-5D4B-44F1-89DB-27E7DB90C527}" type="presOf" srcId="{F2A15CA6-7D13-4DC4-A908-EE111E6C75E4}" destId="{83555AEB-ED30-48AA-8329-DCD4C719570C}" srcOrd="0" destOrd="0" presId="urn:microsoft.com/office/officeart/2005/8/layout/vProcess5"/>
    <dgm:cxn modelId="{5EE491A8-9BDF-4BC3-9877-0EA7B313D60A}" type="presParOf" srcId="{31920742-6FE7-456B-98E7-57DD094513EE}" destId="{25B7F041-941F-4206-941A-C7B03265F7F9}" srcOrd="0" destOrd="0" presId="urn:microsoft.com/office/officeart/2005/8/layout/vProcess5"/>
    <dgm:cxn modelId="{2D8FDB32-E3CE-434A-866E-7662949EFBF0}" type="presParOf" srcId="{31920742-6FE7-456B-98E7-57DD094513EE}" destId="{D0F4276E-536F-4AA6-AEE1-B3AD5EF90F61}" srcOrd="1" destOrd="0" presId="urn:microsoft.com/office/officeart/2005/8/layout/vProcess5"/>
    <dgm:cxn modelId="{689B2805-3109-406C-AF15-CFB4D72C039F}" type="presParOf" srcId="{31920742-6FE7-456B-98E7-57DD094513EE}" destId="{711B4629-059D-4F16-9B63-FDB69AE49EFE}" srcOrd="2" destOrd="0" presId="urn:microsoft.com/office/officeart/2005/8/layout/vProcess5"/>
    <dgm:cxn modelId="{93432A0C-C76D-4C17-902E-A3B3EABAD5B8}" type="presParOf" srcId="{31920742-6FE7-456B-98E7-57DD094513EE}" destId="{404ED271-EF79-4893-AAF0-F5230943C5F3}" srcOrd="3" destOrd="0" presId="urn:microsoft.com/office/officeart/2005/8/layout/vProcess5"/>
    <dgm:cxn modelId="{505780B1-A817-4F74-AEB9-062E03ED0238}" type="presParOf" srcId="{31920742-6FE7-456B-98E7-57DD094513EE}" destId="{83555AEB-ED30-48AA-8329-DCD4C719570C}" srcOrd="4" destOrd="0" presId="urn:microsoft.com/office/officeart/2005/8/layout/vProcess5"/>
    <dgm:cxn modelId="{7F672160-F0E3-4035-A44D-54810183B43C}" type="presParOf" srcId="{31920742-6FE7-456B-98E7-57DD094513EE}" destId="{361A47A8-23BE-4FB8-B0DB-DFFD87D3F9E7}" srcOrd="5" destOrd="0" presId="urn:microsoft.com/office/officeart/2005/8/layout/vProcess5"/>
    <dgm:cxn modelId="{2488BA2F-EF0D-4AA6-BD05-9597A64DE15A}" type="presParOf" srcId="{31920742-6FE7-456B-98E7-57DD094513EE}" destId="{3680D6F5-6BA0-41B9-8BED-4A1513458033}" srcOrd="6" destOrd="0" presId="urn:microsoft.com/office/officeart/2005/8/layout/vProcess5"/>
    <dgm:cxn modelId="{8F9EA41D-FDB5-4366-9BFE-D14CFE3FDD91}" type="presParOf" srcId="{31920742-6FE7-456B-98E7-57DD094513EE}" destId="{8F753A24-1A51-49E6-A813-9EA8AAFA07D5}" srcOrd="7" destOrd="0" presId="urn:microsoft.com/office/officeart/2005/8/layout/vProcess5"/>
    <dgm:cxn modelId="{AE0978B9-1408-4CC0-89B3-66B38D0996D4}" type="presParOf" srcId="{31920742-6FE7-456B-98E7-57DD094513EE}" destId="{60A678A5-3E2F-4E92-925E-5F1106A53301}" srcOrd="8" destOrd="0" presId="urn:microsoft.com/office/officeart/2005/8/layout/vProcess5"/>
    <dgm:cxn modelId="{28F423D0-1C4A-4E6F-99A7-C5EF1A0FBB9C}" type="presParOf" srcId="{31920742-6FE7-456B-98E7-57DD094513EE}" destId="{DA01573F-AD87-43E1-B4D9-08D97163B12A}" srcOrd="9" destOrd="0" presId="urn:microsoft.com/office/officeart/2005/8/layout/vProcess5"/>
    <dgm:cxn modelId="{1B778D0D-DA4D-4253-8715-594B7E0A57F4}" type="presParOf" srcId="{31920742-6FE7-456B-98E7-57DD094513EE}" destId="{8C69335B-51AC-4110-9D8E-998BF6384E2B}" srcOrd="10" destOrd="0" presId="urn:microsoft.com/office/officeart/2005/8/layout/vProcess5"/>
    <dgm:cxn modelId="{10909B60-909A-4F77-BDDC-F98B26B10262}" type="presParOf" srcId="{31920742-6FE7-456B-98E7-57DD094513EE}" destId="{288170A1-5E48-415B-977E-AA161955DC0C}" srcOrd="11" destOrd="0" presId="urn:microsoft.com/office/officeart/2005/8/layout/vProcess5"/>
    <dgm:cxn modelId="{5D95CB54-DD38-463A-8B9D-8511635CB6A5}" type="presParOf" srcId="{31920742-6FE7-456B-98E7-57DD094513EE}" destId="{56A7B34E-8D6F-4016-A1D5-D1B53503B68C}" srcOrd="12" destOrd="0" presId="urn:microsoft.com/office/officeart/2005/8/layout/vProcess5"/>
    <dgm:cxn modelId="{359DF5A9-FE8D-482F-A44E-DCDDE62748F2}" type="presParOf" srcId="{31920742-6FE7-456B-98E7-57DD094513EE}" destId="{B1C474EF-4DDA-4FED-8642-28581D75A5C6}" srcOrd="13" destOrd="0" presId="urn:microsoft.com/office/officeart/2005/8/layout/vProcess5"/>
    <dgm:cxn modelId="{11480550-37A7-4169-9176-77A5D230E72C}" type="presParOf" srcId="{31920742-6FE7-456B-98E7-57DD094513EE}" destId="{D5C44A73-2674-4292-B6C4-9B8B2BDB4BD9}"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4276E-536F-4AA6-AEE1-B3AD5EF90F61}">
      <dsp:nvSpPr>
        <dsp:cNvPr id="0" name=""/>
        <dsp:cNvSpPr/>
      </dsp:nvSpPr>
      <dsp:spPr>
        <a:xfrm>
          <a:off x="0" y="0"/>
          <a:ext cx="6405245" cy="835044"/>
        </a:xfrm>
        <a:prstGeom prst="roundRect">
          <a:avLst>
            <a:gd name="adj" fmla="val 10000"/>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1. Brief PFAS History </a:t>
          </a:r>
        </a:p>
      </dsp:txBody>
      <dsp:txXfrm>
        <a:off x="24458" y="24458"/>
        <a:ext cx="5406466" cy="786128"/>
      </dsp:txXfrm>
    </dsp:sp>
    <dsp:sp modelId="{711B4629-059D-4F16-9B63-FDB69AE49EFE}">
      <dsp:nvSpPr>
        <dsp:cNvPr id="0" name=""/>
        <dsp:cNvSpPr/>
      </dsp:nvSpPr>
      <dsp:spPr>
        <a:xfrm>
          <a:off x="451027" y="910080"/>
          <a:ext cx="6405245" cy="835044"/>
        </a:xfrm>
        <a:prstGeom prst="roundRect">
          <a:avLst>
            <a:gd name="adj" fmla="val 10000"/>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2. “Regular” PFAS</a:t>
          </a:r>
        </a:p>
      </dsp:txBody>
      <dsp:txXfrm>
        <a:off x="475485" y="934538"/>
        <a:ext cx="5335236" cy="786128"/>
      </dsp:txXfrm>
    </dsp:sp>
    <dsp:sp modelId="{404ED271-EF79-4893-AAF0-F5230943C5F3}">
      <dsp:nvSpPr>
        <dsp:cNvPr id="0" name=""/>
        <dsp:cNvSpPr/>
      </dsp:nvSpPr>
      <dsp:spPr>
        <a:xfrm>
          <a:off x="956627" y="1902045"/>
          <a:ext cx="6405245" cy="835044"/>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3. New Volatile PFAS</a:t>
          </a:r>
        </a:p>
      </dsp:txBody>
      <dsp:txXfrm>
        <a:off x="981085" y="1926503"/>
        <a:ext cx="5335236" cy="786128"/>
      </dsp:txXfrm>
    </dsp:sp>
    <dsp:sp modelId="{83555AEB-ED30-48AA-8329-DCD4C719570C}">
      <dsp:nvSpPr>
        <dsp:cNvPr id="0" name=""/>
        <dsp:cNvSpPr/>
      </dsp:nvSpPr>
      <dsp:spPr>
        <a:xfrm>
          <a:off x="1434941" y="2853068"/>
          <a:ext cx="6405245" cy="835044"/>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4. Potential Impacts </a:t>
          </a:r>
        </a:p>
      </dsp:txBody>
      <dsp:txXfrm>
        <a:off x="1459399" y="2877526"/>
        <a:ext cx="5335236" cy="786128"/>
      </dsp:txXfrm>
    </dsp:sp>
    <dsp:sp modelId="{361A47A8-23BE-4FB8-B0DB-DFFD87D3F9E7}">
      <dsp:nvSpPr>
        <dsp:cNvPr id="0" name=""/>
        <dsp:cNvSpPr/>
      </dsp:nvSpPr>
      <dsp:spPr>
        <a:xfrm>
          <a:off x="1913254" y="3804090"/>
          <a:ext cx="6405245" cy="835044"/>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5. Q and A by Panel</a:t>
          </a:r>
        </a:p>
      </dsp:txBody>
      <dsp:txXfrm>
        <a:off x="1937712" y="3828548"/>
        <a:ext cx="5335236" cy="786128"/>
      </dsp:txXfrm>
    </dsp:sp>
    <dsp:sp modelId="{3680D6F5-6BA0-41B9-8BED-4A1513458033}">
      <dsp:nvSpPr>
        <dsp:cNvPr id="0" name=""/>
        <dsp:cNvSpPr/>
      </dsp:nvSpPr>
      <dsp:spPr>
        <a:xfrm>
          <a:off x="5862466" y="610046"/>
          <a:ext cx="542778" cy="54277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5984591" y="610046"/>
        <a:ext cx="298528" cy="408440"/>
      </dsp:txXfrm>
    </dsp:sp>
    <dsp:sp modelId="{8F753A24-1A51-49E6-A813-9EA8AAFA07D5}">
      <dsp:nvSpPr>
        <dsp:cNvPr id="0" name=""/>
        <dsp:cNvSpPr/>
      </dsp:nvSpPr>
      <dsp:spPr>
        <a:xfrm>
          <a:off x="6340779" y="1561068"/>
          <a:ext cx="542778" cy="54277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6462904" y="1561068"/>
        <a:ext cx="298528" cy="408440"/>
      </dsp:txXfrm>
    </dsp:sp>
    <dsp:sp modelId="{60A678A5-3E2F-4E92-925E-5F1106A53301}">
      <dsp:nvSpPr>
        <dsp:cNvPr id="0" name=""/>
        <dsp:cNvSpPr/>
      </dsp:nvSpPr>
      <dsp:spPr>
        <a:xfrm>
          <a:off x="6819093" y="2498174"/>
          <a:ext cx="542778" cy="54277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6941218" y="2498174"/>
        <a:ext cx="298528" cy="408440"/>
      </dsp:txXfrm>
    </dsp:sp>
    <dsp:sp modelId="{DA01573F-AD87-43E1-B4D9-08D97163B12A}">
      <dsp:nvSpPr>
        <dsp:cNvPr id="0" name=""/>
        <dsp:cNvSpPr/>
      </dsp:nvSpPr>
      <dsp:spPr>
        <a:xfrm>
          <a:off x="7297407" y="3458475"/>
          <a:ext cx="542778" cy="54277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7419532" y="3458475"/>
        <a:ext cx="298528" cy="40844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38E36-DD13-4160-BFD8-D50E9FAED9CD}" type="datetimeFigureOut">
              <a:rPr lang="en-US" smtClean="0"/>
              <a:t>4/10/2025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DE501-F23D-49C4-90F5-66B9EFC292FD}" type="slidenum">
              <a:rPr lang="en-US" smtClean="0"/>
              <a:t>‹#›</a:t>
            </a:fld>
            <a:endParaRPr lang="en-US" dirty="0"/>
          </a:p>
        </p:txBody>
      </p:sp>
    </p:spTree>
    <p:extLst>
      <p:ext uri="{BB962C8B-B14F-4D97-AF65-F5344CB8AC3E}">
        <p14:creationId xmlns:p14="http://schemas.microsoft.com/office/powerpoint/2010/main" val="4177613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5810"/>
          </a:xfrm>
        </p:spPr>
        <p:txBody>
          <a:bodyPr>
            <a:noAutofit/>
          </a:bodyPr>
          <a:lstStyle/>
          <a:p>
            <a:pPr marL="228600" indent="-228600" algn="just">
              <a:buFont typeface="Wingdings" pitchFamily="2" charset="2"/>
              <a:buNone/>
            </a:pPr>
            <a:endParaRPr lang="en-US" dirty="0">
              <a:latin typeface="Garamond"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DE501-F23D-49C4-90F5-66B9EFC292FD}" type="slidenum">
              <a:rPr lang="en-US" smtClean="0"/>
              <a:t>7</a:t>
            </a:fld>
            <a:endParaRPr lang="en-US" dirty="0"/>
          </a:p>
        </p:txBody>
      </p:sp>
    </p:spTree>
    <p:extLst>
      <p:ext uri="{BB962C8B-B14F-4D97-AF65-F5344CB8AC3E}">
        <p14:creationId xmlns:p14="http://schemas.microsoft.com/office/powerpoint/2010/main" val="1658403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E5701-9AC0-1B05-090B-EDFAD77522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58F2D-B5AD-BCFA-1CA7-7C3F5929FC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754959-9A55-09FD-613F-56D84ED092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EEDEAA-914C-BE17-6D08-38F46AA1F463}"/>
              </a:ext>
            </a:extLst>
          </p:cNvPr>
          <p:cNvSpPr>
            <a:spLocks noGrp="1"/>
          </p:cNvSpPr>
          <p:nvPr>
            <p:ph type="sldNum" sz="quarter" idx="5"/>
          </p:nvPr>
        </p:nvSpPr>
        <p:spPr/>
        <p:txBody>
          <a:bodyPr/>
          <a:lstStyle/>
          <a:p>
            <a:fld id="{B62DE501-F23D-49C4-90F5-66B9EFC292FD}" type="slidenum">
              <a:rPr lang="en-US" smtClean="0"/>
              <a:t>8</a:t>
            </a:fld>
            <a:endParaRPr lang="en-US" dirty="0"/>
          </a:p>
        </p:txBody>
      </p:sp>
    </p:spTree>
    <p:extLst>
      <p:ext uri="{BB962C8B-B14F-4D97-AF65-F5344CB8AC3E}">
        <p14:creationId xmlns:p14="http://schemas.microsoft.com/office/powerpoint/2010/main" val="2381611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D300F-6ED8-489C-A211-CF4DEE1D8F97}" type="slidenum">
              <a:rPr lang="en-US" smtClean="0"/>
              <a:t>9</a:t>
            </a:fld>
            <a:endParaRPr lang="en-US" dirty="0"/>
          </a:p>
        </p:txBody>
      </p:sp>
    </p:spTree>
    <p:extLst>
      <p:ext uri="{BB962C8B-B14F-4D97-AF65-F5344CB8AC3E}">
        <p14:creationId xmlns:p14="http://schemas.microsoft.com/office/powerpoint/2010/main" val="3720274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D300F-6ED8-489C-A211-CF4DEE1D8F97}" type="slidenum">
              <a:rPr lang="en-US" smtClean="0"/>
              <a:t>10</a:t>
            </a:fld>
            <a:endParaRPr lang="en-US" dirty="0"/>
          </a:p>
        </p:txBody>
      </p:sp>
    </p:spTree>
    <p:extLst>
      <p:ext uri="{BB962C8B-B14F-4D97-AF65-F5344CB8AC3E}">
        <p14:creationId xmlns:p14="http://schemas.microsoft.com/office/powerpoint/2010/main" val="1368653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D300F-6ED8-489C-A211-CF4DEE1D8F97}" type="slidenum">
              <a:rPr lang="en-US" smtClean="0"/>
              <a:t>11</a:t>
            </a:fld>
            <a:endParaRPr lang="en-US" dirty="0"/>
          </a:p>
        </p:txBody>
      </p:sp>
    </p:spTree>
    <p:extLst>
      <p:ext uri="{BB962C8B-B14F-4D97-AF65-F5344CB8AC3E}">
        <p14:creationId xmlns:p14="http://schemas.microsoft.com/office/powerpoint/2010/main" val="2138490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D300F-6ED8-489C-A211-CF4DEE1D8F97}" type="slidenum">
              <a:rPr lang="en-US" smtClean="0"/>
              <a:t>13</a:t>
            </a:fld>
            <a:endParaRPr lang="en-US" dirty="0"/>
          </a:p>
        </p:txBody>
      </p:sp>
    </p:spTree>
    <p:extLst>
      <p:ext uri="{BB962C8B-B14F-4D97-AF65-F5344CB8AC3E}">
        <p14:creationId xmlns:p14="http://schemas.microsoft.com/office/powerpoint/2010/main" val="3951224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D300F-6ED8-489C-A211-CF4DEE1D8F97}" type="slidenum">
              <a:rPr lang="en-US" smtClean="0"/>
              <a:t>15</a:t>
            </a:fld>
            <a:endParaRPr lang="en-US" dirty="0"/>
          </a:p>
        </p:txBody>
      </p:sp>
    </p:spTree>
    <p:extLst>
      <p:ext uri="{BB962C8B-B14F-4D97-AF65-F5344CB8AC3E}">
        <p14:creationId xmlns:p14="http://schemas.microsoft.com/office/powerpoint/2010/main" val="924780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D300F-6ED8-489C-A211-CF4DEE1D8F97}" type="slidenum">
              <a:rPr lang="en-US" smtClean="0"/>
              <a:t>17</a:t>
            </a:fld>
            <a:endParaRPr lang="en-US" dirty="0"/>
          </a:p>
        </p:txBody>
      </p:sp>
    </p:spTree>
    <p:extLst>
      <p:ext uri="{BB962C8B-B14F-4D97-AF65-F5344CB8AC3E}">
        <p14:creationId xmlns:p14="http://schemas.microsoft.com/office/powerpoint/2010/main" val="3853724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7362-9FC0-1B8A-AB44-46321572AD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EB270D-D892-EAF8-9928-9A3C4FD2CF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74ACDD-0725-F7DF-C077-9521AD547474}"/>
              </a:ext>
            </a:extLst>
          </p:cNvPr>
          <p:cNvSpPr>
            <a:spLocks noGrp="1"/>
          </p:cNvSpPr>
          <p:nvPr>
            <p:ph type="dt" sz="half" idx="10"/>
          </p:nvPr>
        </p:nvSpPr>
        <p:spPr/>
        <p:txBody>
          <a:bodyPr/>
          <a:lstStyle/>
          <a:p>
            <a:fld id="{F2A88ABF-6A8C-4613-ADF6-CFBBA5F2740A}" type="datetime1">
              <a:rPr lang="en-US" smtClean="0"/>
              <a:t>4/10/2025</a:t>
            </a:fld>
            <a:endParaRPr lang="en-US" dirty="0"/>
          </a:p>
        </p:txBody>
      </p:sp>
      <p:sp>
        <p:nvSpPr>
          <p:cNvPr id="6" name="Slide Number Placeholder 5">
            <a:extLst>
              <a:ext uri="{FF2B5EF4-FFF2-40B4-BE49-F238E27FC236}">
                <a16:creationId xmlns:a16="http://schemas.microsoft.com/office/drawing/2014/main" id="{54A21A0F-C300-47B8-31FF-2BE30174F364}"/>
              </a:ext>
            </a:extLst>
          </p:cNvPr>
          <p:cNvSpPr>
            <a:spLocks noGrp="1"/>
          </p:cNvSpPr>
          <p:nvPr>
            <p:ph type="sldNum" sz="quarter" idx="12"/>
          </p:nvPr>
        </p:nvSpPr>
        <p:spPr/>
        <p:txBody>
          <a:bodyPr/>
          <a:lstStyle/>
          <a:p>
            <a:fld id="{26959F48-B3E7-4F8A-A0F5-F50213820AA3}" type="slidenum">
              <a:rPr lang="en-US" smtClean="0"/>
              <a:t>‹#›</a:t>
            </a:fld>
            <a:endParaRPr lang="en-US" dirty="0"/>
          </a:p>
        </p:txBody>
      </p:sp>
    </p:spTree>
    <p:extLst>
      <p:ext uri="{BB962C8B-B14F-4D97-AF65-F5344CB8AC3E}">
        <p14:creationId xmlns:p14="http://schemas.microsoft.com/office/powerpoint/2010/main" val="1347438553"/>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2415B-7320-4069-2E9B-68DDC3D7B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BCCA0F-58E4-69D7-8F50-81F338991C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33F49E-562E-9B27-6FA8-C306575F7A5D}"/>
              </a:ext>
            </a:extLst>
          </p:cNvPr>
          <p:cNvSpPr>
            <a:spLocks noGrp="1"/>
          </p:cNvSpPr>
          <p:nvPr>
            <p:ph type="dt" sz="half" idx="10"/>
          </p:nvPr>
        </p:nvSpPr>
        <p:spPr/>
        <p:txBody>
          <a:bodyPr/>
          <a:lstStyle/>
          <a:p>
            <a:fld id="{6C1BD75F-0FC8-43C5-A624-864BF4E66B44}" type="datetime1">
              <a:rPr lang="en-US" smtClean="0"/>
              <a:t>4/10/2025</a:t>
            </a:fld>
            <a:endParaRPr lang="en-US" dirty="0"/>
          </a:p>
        </p:txBody>
      </p:sp>
      <p:sp>
        <p:nvSpPr>
          <p:cNvPr id="5" name="Footer Placeholder 4">
            <a:extLst>
              <a:ext uri="{FF2B5EF4-FFF2-40B4-BE49-F238E27FC236}">
                <a16:creationId xmlns:a16="http://schemas.microsoft.com/office/drawing/2014/main" id="{A67AA6B7-3A99-D3F4-6C13-3D9987B23CE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14A30E4-02B3-5692-809F-F01C5EA6EB5C}"/>
              </a:ext>
            </a:extLst>
          </p:cNvPr>
          <p:cNvSpPr>
            <a:spLocks noGrp="1"/>
          </p:cNvSpPr>
          <p:nvPr>
            <p:ph type="sldNum" sz="quarter" idx="12"/>
          </p:nvPr>
        </p:nvSpPr>
        <p:spPr/>
        <p:txBody>
          <a:bodyPr/>
          <a:lstStyle/>
          <a:p>
            <a:fld id="{26959F48-B3E7-4F8A-A0F5-F50213820AA3}" type="slidenum">
              <a:rPr lang="en-US" smtClean="0"/>
              <a:t>‹#›</a:t>
            </a:fld>
            <a:endParaRPr lang="en-US" dirty="0"/>
          </a:p>
        </p:txBody>
      </p:sp>
    </p:spTree>
    <p:extLst>
      <p:ext uri="{BB962C8B-B14F-4D97-AF65-F5344CB8AC3E}">
        <p14:creationId xmlns:p14="http://schemas.microsoft.com/office/powerpoint/2010/main" val="218609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4F7308-BE06-232B-FB5B-DD1649B397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D7AF36-BDC6-E6CA-6FA5-5A69C18BE1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FD250-102F-19E8-CF94-96B4A58E320C}"/>
              </a:ext>
            </a:extLst>
          </p:cNvPr>
          <p:cNvSpPr>
            <a:spLocks noGrp="1"/>
          </p:cNvSpPr>
          <p:nvPr>
            <p:ph type="dt" sz="half" idx="10"/>
          </p:nvPr>
        </p:nvSpPr>
        <p:spPr/>
        <p:txBody>
          <a:bodyPr/>
          <a:lstStyle/>
          <a:p>
            <a:fld id="{2CE6BD7F-D9FA-413B-A097-60EE86FFD8C2}" type="datetime1">
              <a:rPr lang="en-US" smtClean="0"/>
              <a:t>4/10/2025</a:t>
            </a:fld>
            <a:endParaRPr lang="en-US" dirty="0"/>
          </a:p>
        </p:txBody>
      </p:sp>
      <p:sp>
        <p:nvSpPr>
          <p:cNvPr id="5" name="Footer Placeholder 4">
            <a:extLst>
              <a:ext uri="{FF2B5EF4-FFF2-40B4-BE49-F238E27FC236}">
                <a16:creationId xmlns:a16="http://schemas.microsoft.com/office/drawing/2014/main" id="{7FDC726E-EE0A-D146-CD4E-7008A00A95C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B30E34B-5D3C-A87E-8FBF-5F6C4BB56B31}"/>
              </a:ext>
            </a:extLst>
          </p:cNvPr>
          <p:cNvSpPr>
            <a:spLocks noGrp="1"/>
          </p:cNvSpPr>
          <p:nvPr>
            <p:ph type="sldNum" sz="quarter" idx="12"/>
          </p:nvPr>
        </p:nvSpPr>
        <p:spPr/>
        <p:txBody>
          <a:bodyPr/>
          <a:lstStyle/>
          <a:p>
            <a:fld id="{26959F48-B3E7-4F8A-A0F5-F50213820AA3}" type="slidenum">
              <a:rPr lang="en-US" smtClean="0"/>
              <a:t>‹#›</a:t>
            </a:fld>
            <a:endParaRPr lang="en-US" dirty="0"/>
          </a:p>
        </p:txBody>
      </p:sp>
    </p:spTree>
    <p:extLst>
      <p:ext uri="{BB962C8B-B14F-4D97-AF65-F5344CB8AC3E}">
        <p14:creationId xmlns:p14="http://schemas.microsoft.com/office/powerpoint/2010/main" val="1739172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rgbClr val="00244A"/>
        </a:solidFill>
        <a:effectLst/>
      </p:bgPr>
    </p:bg>
    <p:spTree>
      <p:nvGrpSpPr>
        <p:cNvPr id="1" name=""/>
        <p:cNvGrpSpPr/>
        <p:nvPr/>
      </p:nvGrpSpPr>
      <p:grpSpPr>
        <a:xfrm>
          <a:off x="0" y="0"/>
          <a:ext cx="0" cy="0"/>
          <a:chOff x="0" y="0"/>
          <a:chExt cx="0" cy="0"/>
        </a:xfrm>
      </p:grpSpPr>
      <p:sp>
        <p:nvSpPr>
          <p:cNvPr id="7" name="Rectangle 6"/>
          <p:cNvSpPr/>
          <p:nvPr/>
        </p:nvSpPr>
        <p:spPr>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dirty="0"/>
              <a:t>Click to edit Master title style</a:t>
            </a:r>
          </a:p>
        </p:txBody>
      </p:sp>
      <p:sp>
        <p:nvSpPr>
          <p:cNvPr id="17" name="Footer Placeholder 16"/>
          <p:cNvSpPr>
            <a:spLocks noGrp="1"/>
          </p:cNvSpPr>
          <p:nvPr>
            <p:ph type="ftr" sz="quarter" idx="11"/>
          </p:nvPr>
        </p:nvSpPr>
        <p:spPr>
          <a:xfrm>
            <a:off x="2780524" y="236539"/>
            <a:ext cx="7823200"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26959F48-B3E7-4F8A-A0F5-F50213820AA3}" type="slidenum">
              <a:rPr lang="en-US" smtClean="0"/>
              <a:t>‹#›</a:t>
            </a:fld>
            <a:endParaRPr lang="en-US" dirty="0"/>
          </a:p>
        </p:txBody>
      </p:sp>
      <p:pic>
        <p:nvPicPr>
          <p:cNvPr id="5" name="Picture 4">
            <a:extLst>
              <a:ext uri="{FF2B5EF4-FFF2-40B4-BE49-F238E27FC236}">
                <a16:creationId xmlns:a16="http://schemas.microsoft.com/office/drawing/2014/main" id="{09C3B5B5-BF1F-9B1A-3026-75C7F0F94D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864" y="6224696"/>
            <a:ext cx="3823045" cy="379640"/>
          </a:xfrm>
          <a:prstGeom prst="rect">
            <a:avLst/>
          </a:prstGeom>
        </p:spPr>
      </p:pic>
      <p:pic>
        <p:nvPicPr>
          <p:cNvPr id="15" name="Picture 14" descr="A black background with grey text&#10;&#10;AI-generated content may be incorrect.">
            <a:extLst>
              <a:ext uri="{FF2B5EF4-FFF2-40B4-BE49-F238E27FC236}">
                <a16:creationId xmlns:a16="http://schemas.microsoft.com/office/drawing/2014/main" id="{19CBD71D-3454-E010-339A-E39896535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8539" y="6105054"/>
            <a:ext cx="2133204" cy="581233"/>
          </a:xfrm>
          <a:prstGeom prst="rect">
            <a:avLst/>
          </a:prstGeom>
        </p:spPr>
      </p:pic>
      <p:pic>
        <p:nvPicPr>
          <p:cNvPr id="18" name="Picture 17" descr="A logo of a department of natural resources&#10;&#10;AI-generated content may be incorrect.">
            <a:extLst>
              <a:ext uri="{FF2B5EF4-FFF2-40B4-BE49-F238E27FC236}">
                <a16:creationId xmlns:a16="http://schemas.microsoft.com/office/drawing/2014/main" id="{86184197-2FFD-228E-F0A6-6CA582EA88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16773" y="6038087"/>
            <a:ext cx="1794902" cy="775617"/>
          </a:xfrm>
          <a:prstGeom prst="rect">
            <a:avLst/>
          </a:prstGeom>
        </p:spPr>
      </p:pic>
    </p:spTree>
    <p:extLst>
      <p:ext uri="{BB962C8B-B14F-4D97-AF65-F5344CB8AC3E}">
        <p14:creationId xmlns:p14="http://schemas.microsoft.com/office/powerpoint/2010/main" val="2172933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rgbClr val="458293"/>
            </a:gs>
            <a:gs pos="100000">
              <a:srgbClr val="123758"/>
            </a:gs>
          </a:gsLst>
          <a:lin ang="7516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4046E-E5A2-40CE-B2F7-6D1BEAA5C52A}"/>
              </a:ext>
            </a:extLst>
          </p:cNvPr>
          <p:cNvSpPr>
            <a:spLocks noGrp="1"/>
          </p:cNvSpPr>
          <p:nvPr>
            <p:ph type="ctrTitle"/>
          </p:nvPr>
        </p:nvSpPr>
        <p:spPr>
          <a:xfrm>
            <a:off x="1524000" y="3424021"/>
            <a:ext cx="9144000" cy="983222"/>
          </a:xfrm>
        </p:spPr>
        <p:txBody>
          <a:bodyPr anchor="b">
            <a:normAutofit/>
          </a:bodyPr>
          <a:lstStyle>
            <a:lvl1pPr algn="ctr">
              <a:defRPr sz="2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C08B43C-A88B-4D35-A99E-6CE8612DFABE}"/>
              </a:ext>
            </a:extLst>
          </p:cNvPr>
          <p:cNvSpPr>
            <a:spLocks noGrp="1"/>
          </p:cNvSpPr>
          <p:nvPr>
            <p:ph type="subTitle" idx="1"/>
          </p:nvPr>
        </p:nvSpPr>
        <p:spPr>
          <a:xfrm>
            <a:off x="1524000" y="4522572"/>
            <a:ext cx="9144000" cy="735227"/>
          </a:xfrm>
        </p:spPr>
        <p:txBody>
          <a:bodyPr/>
          <a:lstStyle>
            <a:lvl1pPr marL="0" indent="0" algn="ctr">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sw-logo-white.png" descr="sw-logo-white.png">
            <a:extLst>
              <a:ext uri="{FF2B5EF4-FFF2-40B4-BE49-F238E27FC236}">
                <a16:creationId xmlns:a16="http://schemas.microsoft.com/office/drawing/2014/main" id="{5F37317A-FF5D-4839-9385-AC7416036A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00375" y="2220483"/>
            <a:ext cx="6191250" cy="571500"/>
          </a:xfrm>
          <a:prstGeom prst="rect">
            <a:avLst/>
          </a:prstGeom>
          <a:ln w="12700">
            <a:miter lim="400000"/>
          </a:ln>
        </p:spPr>
      </p:pic>
    </p:spTree>
    <p:extLst>
      <p:ext uri="{BB962C8B-B14F-4D97-AF65-F5344CB8AC3E}">
        <p14:creationId xmlns:p14="http://schemas.microsoft.com/office/powerpoint/2010/main" val="3750046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649CF-19DC-4AAB-A717-838BB57C69FB}"/>
              </a:ext>
            </a:extLst>
          </p:cNvPr>
          <p:cNvSpPr>
            <a:spLocks noGrp="1"/>
          </p:cNvSpPr>
          <p:nvPr>
            <p:ph type="title"/>
          </p:nvPr>
        </p:nvSpPr>
        <p:spPr>
          <a:xfrm>
            <a:off x="838200" y="1466086"/>
            <a:ext cx="10515600" cy="117826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9823B33-760E-43D3-A154-CF2B0F648067}"/>
              </a:ext>
            </a:extLst>
          </p:cNvPr>
          <p:cNvSpPr>
            <a:spLocks noGrp="1"/>
          </p:cNvSpPr>
          <p:nvPr>
            <p:ph idx="1"/>
          </p:nvPr>
        </p:nvSpPr>
        <p:spPr>
          <a:xfrm>
            <a:off x="838200" y="2809103"/>
            <a:ext cx="10515600" cy="336786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D51A0A-D94D-4DCD-8AC1-2D82B60895B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C56E040-AB7C-4563-B0FA-32639AFEB0A0}"/>
              </a:ext>
            </a:extLst>
          </p:cNvPr>
          <p:cNvSpPr>
            <a:spLocks noGrp="1"/>
          </p:cNvSpPr>
          <p:nvPr>
            <p:ph type="ftr" sz="quarter" idx="11"/>
          </p:nvPr>
        </p:nvSpPr>
        <p:spPr/>
        <p:txBody>
          <a:bodyPr/>
          <a:lstStyle/>
          <a:p>
            <a:endParaRPr lang="en-US" dirty="0"/>
          </a:p>
        </p:txBody>
      </p:sp>
      <p:sp>
        <p:nvSpPr>
          <p:cNvPr id="7" name="Rectangle">
            <a:extLst>
              <a:ext uri="{FF2B5EF4-FFF2-40B4-BE49-F238E27FC236}">
                <a16:creationId xmlns:a16="http://schemas.microsoft.com/office/drawing/2014/main" id="{086988A6-DBE7-4F9D-888D-2E47BFC932AC}"/>
              </a:ext>
            </a:extLst>
          </p:cNvPr>
          <p:cNvSpPr/>
          <p:nvPr userDrawn="1"/>
        </p:nvSpPr>
        <p:spPr>
          <a:xfrm>
            <a:off x="-3176" y="-3175"/>
            <a:ext cx="12195176" cy="1074094"/>
          </a:xfrm>
          <a:prstGeom prst="rect">
            <a:avLst/>
          </a:prstGeom>
          <a:gradFill>
            <a:gsLst>
              <a:gs pos="0">
                <a:srgbClr val="458293"/>
              </a:gs>
              <a:gs pos="100000">
                <a:srgbClr val="123758"/>
              </a:gs>
            </a:gsLst>
            <a:lin ang="75160"/>
          </a:gradFill>
          <a:ln w="66675">
            <a:noFill/>
            <a:miter lim="400000"/>
          </a:ln>
        </p:spPr>
        <p:txBody>
          <a:bodyPr lIns="0" tIns="0" rIns="0" bIns="0" anchor="ctr"/>
          <a:lstStyle/>
          <a:p>
            <a:pPr>
              <a:defRPr sz="3200">
                <a:solidFill>
                  <a:srgbClr val="458293"/>
                </a:solidFill>
              </a:defRPr>
            </a:pPr>
            <a:endParaRPr sz="1200" dirty="0"/>
          </a:p>
        </p:txBody>
      </p:sp>
      <p:pic>
        <p:nvPicPr>
          <p:cNvPr id="8" name="sw-logo-white.png" descr="sw-logo-white.png">
            <a:extLst>
              <a:ext uri="{FF2B5EF4-FFF2-40B4-BE49-F238E27FC236}">
                <a16:creationId xmlns:a16="http://schemas.microsoft.com/office/drawing/2014/main" id="{30154276-2F25-4241-8249-0586073570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57388" y="391992"/>
            <a:ext cx="3074048" cy="283759"/>
          </a:xfrm>
          <a:prstGeom prst="rect">
            <a:avLst/>
          </a:prstGeom>
          <a:ln w="12700">
            <a:miter lim="400000"/>
          </a:ln>
        </p:spPr>
      </p:pic>
    </p:spTree>
    <p:extLst>
      <p:ext uri="{BB962C8B-B14F-4D97-AF65-F5344CB8AC3E}">
        <p14:creationId xmlns:p14="http://schemas.microsoft.com/office/powerpoint/2010/main" val="984628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649CF-19DC-4AAB-A717-838BB57C69FB}"/>
              </a:ext>
            </a:extLst>
          </p:cNvPr>
          <p:cNvSpPr>
            <a:spLocks noGrp="1"/>
          </p:cNvSpPr>
          <p:nvPr>
            <p:ph type="title"/>
          </p:nvPr>
        </p:nvSpPr>
        <p:spPr>
          <a:xfrm>
            <a:off x="838200" y="1466086"/>
            <a:ext cx="10515602" cy="1178260"/>
          </a:xfrm>
        </p:spPr>
        <p:txBody>
          <a:bodyPr>
            <a:normAutofit/>
          </a:bodyPr>
          <a:lstStyle>
            <a:lvl1pPr>
              <a:defRPr sz="2800" b="1">
                <a:solidFill>
                  <a:schemeClr val="accent2"/>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6DD51A0A-D94D-4DCD-8AC1-2D82B60895B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C56E040-AB7C-4563-B0FA-32639AFEB0A0}"/>
              </a:ext>
            </a:extLst>
          </p:cNvPr>
          <p:cNvSpPr>
            <a:spLocks noGrp="1"/>
          </p:cNvSpPr>
          <p:nvPr>
            <p:ph type="ftr" sz="quarter" idx="11"/>
          </p:nvPr>
        </p:nvSpPr>
        <p:spPr/>
        <p:txBody>
          <a:bodyPr/>
          <a:lstStyle/>
          <a:p>
            <a:endParaRPr lang="en-US" dirty="0"/>
          </a:p>
        </p:txBody>
      </p:sp>
      <p:sp>
        <p:nvSpPr>
          <p:cNvPr id="7" name="Rectangle">
            <a:extLst>
              <a:ext uri="{FF2B5EF4-FFF2-40B4-BE49-F238E27FC236}">
                <a16:creationId xmlns:a16="http://schemas.microsoft.com/office/drawing/2014/main" id="{086988A6-DBE7-4F9D-888D-2E47BFC932AC}"/>
              </a:ext>
            </a:extLst>
          </p:cNvPr>
          <p:cNvSpPr/>
          <p:nvPr userDrawn="1"/>
        </p:nvSpPr>
        <p:spPr>
          <a:xfrm>
            <a:off x="-3176" y="-3175"/>
            <a:ext cx="12195176" cy="1074094"/>
          </a:xfrm>
          <a:prstGeom prst="rect">
            <a:avLst/>
          </a:prstGeom>
          <a:gradFill>
            <a:gsLst>
              <a:gs pos="0">
                <a:srgbClr val="458293"/>
              </a:gs>
              <a:gs pos="100000">
                <a:srgbClr val="123758"/>
              </a:gs>
            </a:gsLst>
            <a:lin ang="75160"/>
          </a:gradFill>
          <a:ln w="66675">
            <a:noFill/>
            <a:miter lim="400000"/>
          </a:ln>
        </p:spPr>
        <p:txBody>
          <a:bodyPr lIns="0" tIns="0" rIns="0" bIns="0" anchor="ctr"/>
          <a:lstStyle/>
          <a:p>
            <a:pPr>
              <a:defRPr sz="3200">
                <a:solidFill>
                  <a:srgbClr val="458293"/>
                </a:solidFill>
              </a:defRPr>
            </a:pPr>
            <a:endParaRPr sz="1200" dirty="0"/>
          </a:p>
        </p:txBody>
      </p:sp>
      <p:pic>
        <p:nvPicPr>
          <p:cNvPr id="8" name="sw-logo-white.png" descr="sw-logo-white.png">
            <a:extLst>
              <a:ext uri="{FF2B5EF4-FFF2-40B4-BE49-F238E27FC236}">
                <a16:creationId xmlns:a16="http://schemas.microsoft.com/office/drawing/2014/main" id="{30154276-2F25-4241-8249-0586073570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57388" y="391992"/>
            <a:ext cx="3074048" cy="283759"/>
          </a:xfrm>
          <a:prstGeom prst="rect">
            <a:avLst/>
          </a:prstGeom>
          <a:ln w="12700">
            <a:miter lim="400000"/>
          </a:ln>
        </p:spPr>
      </p:pic>
      <p:sp>
        <p:nvSpPr>
          <p:cNvPr id="11" name="Content Placeholder 2">
            <a:extLst>
              <a:ext uri="{FF2B5EF4-FFF2-40B4-BE49-F238E27FC236}">
                <a16:creationId xmlns:a16="http://schemas.microsoft.com/office/drawing/2014/main" id="{E0B67C70-D244-45D8-8354-A4E44021527B}"/>
              </a:ext>
            </a:extLst>
          </p:cNvPr>
          <p:cNvSpPr>
            <a:spLocks noGrp="1"/>
          </p:cNvSpPr>
          <p:nvPr>
            <p:ph sz="half" idx="12"/>
          </p:nvPr>
        </p:nvSpPr>
        <p:spPr>
          <a:xfrm>
            <a:off x="838200" y="2823733"/>
            <a:ext cx="5181600" cy="3353230"/>
          </a:xfrm>
        </p:spPr>
        <p:txBody>
          <a:bodyPr>
            <a:normAutofit/>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5E7799C1-4D83-4058-B4B9-D29A42BA96F9}"/>
              </a:ext>
            </a:extLst>
          </p:cNvPr>
          <p:cNvSpPr>
            <a:spLocks noGrp="1"/>
          </p:cNvSpPr>
          <p:nvPr>
            <p:ph sz="half" idx="13"/>
          </p:nvPr>
        </p:nvSpPr>
        <p:spPr>
          <a:xfrm>
            <a:off x="6172202" y="2823733"/>
            <a:ext cx="5181600" cy="3353230"/>
          </a:xfrm>
        </p:spPr>
        <p:txBody>
          <a:bodyPr>
            <a:normAutofit/>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6529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8175-1571-4D38-A97E-DE5AC6F28188}"/>
              </a:ext>
            </a:extLst>
          </p:cNvPr>
          <p:cNvSpPr>
            <a:spLocks noGrp="1"/>
          </p:cNvSpPr>
          <p:nvPr>
            <p:ph type="title"/>
          </p:nvPr>
        </p:nvSpPr>
        <p:spPr>
          <a:xfrm>
            <a:off x="1046714" y="2314832"/>
            <a:ext cx="4948237" cy="1548714"/>
          </a:xfrm>
        </p:spPr>
        <p:txBody>
          <a:bodyPr anchor="b">
            <a:normAutofit/>
          </a:bodyPr>
          <a:lstStyle>
            <a:lvl1pPr>
              <a:defRPr sz="2800" b="1">
                <a:solidFill>
                  <a:schemeClr val="accent2"/>
                </a:solidFill>
              </a:defRPr>
            </a:lvl1pPr>
          </a:lstStyle>
          <a:p>
            <a:r>
              <a:rPr lang="en-US" dirty="0"/>
              <a:t>Click to edit Master title style</a:t>
            </a:r>
          </a:p>
        </p:txBody>
      </p:sp>
      <p:sp>
        <p:nvSpPr>
          <p:cNvPr id="5" name="Date Placeholder 4">
            <a:extLst>
              <a:ext uri="{FF2B5EF4-FFF2-40B4-BE49-F238E27FC236}">
                <a16:creationId xmlns:a16="http://schemas.microsoft.com/office/drawing/2014/main" id="{3FB87E3A-9A4C-4512-9BF0-6178A551BA67}"/>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D081AE9-82EB-4653-A95B-A3E343DAF15E}"/>
              </a:ext>
            </a:extLst>
          </p:cNvPr>
          <p:cNvSpPr>
            <a:spLocks noGrp="1"/>
          </p:cNvSpPr>
          <p:nvPr>
            <p:ph type="ftr" sz="quarter" idx="11"/>
          </p:nvPr>
        </p:nvSpPr>
        <p:spPr/>
        <p:txBody>
          <a:bodyPr/>
          <a:lstStyle/>
          <a:p>
            <a:endParaRPr lang="en-US" dirty="0"/>
          </a:p>
        </p:txBody>
      </p:sp>
      <p:sp>
        <p:nvSpPr>
          <p:cNvPr id="8" name="Square">
            <a:extLst>
              <a:ext uri="{FF2B5EF4-FFF2-40B4-BE49-F238E27FC236}">
                <a16:creationId xmlns:a16="http://schemas.microsoft.com/office/drawing/2014/main" id="{0CABB0A2-ED57-4818-84E9-944EF8EAEBAD}"/>
              </a:ext>
            </a:extLst>
          </p:cNvPr>
          <p:cNvSpPr/>
          <p:nvPr userDrawn="1"/>
        </p:nvSpPr>
        <p:spPr>
          <a:xfrm>
            <a:off x="7902341" y="1284170"/>
            <a:ext cx="4289659" cy="4289659"/>
          </a:xfrm>
          <a:prstGeom prst="rect">
            <a:avLst/>
          </a:prstGeom>
          <a:gradFill>
            <a:gsLst>
              <a:gs pos="0">
                <a:srgbClr val="458293"/>
              </a:gs>
              <a:gs pos="100000">
                <a:srgbClr val="123758"/>
              </a:gs>
            </a:gsLst>
            <a:lin ang="75160"/>
          </a:gradFill>
          <a:ln w="12700">
            <a:miter lim="400000"/>
          </a:ln>
        </p:spPr>
        <p:txBody>
          <a:bodyPr lIns="0" tIns="0" rIns="0" bIns="0" anchor="ctr"/>
          <a:lstStyle/>
          <a:p>
            <a:pPr>
              <a:defRPr sz="3200">
                <a:solidFill>
                  <a:srgbClr val="FFFFFF"/>
                </a:solidFill>
              </a:defRPr>
            </a:pPr>
            <a:endParaRPr sz="1200" dirty="0"/>
          </a:p>
        </p:txBody>
      </p:sp>
      <p:sp>
        <p:nvSpPr>
          <p:cNvPr id="10" name="Picture Placeholder 9">
            <a:extLst>
              <a:ext uri="{FF2B5EF4-FFF2-40B4-BE49-F238E27FC236}">
                <a16:creationId xmlns:a16="http://schemas.microsoft.com/office/drawing/2014/main" id="{A3771942-8C32-404A-9B81-A1335E9DD4B4}"/>
              </a:ext>
            </a:extLst>
          </p:cNvPr>
          <p:cNvSpPr>
            <a:spLocks noGrp="1"/>
          </p:cNvSpPr>
          <p:nvPr>
            <p:ph type="pic" sz="quarter" idx="12"/>
          </p:nvPr>
        </p:nvSpPr>
        <p:spPr>
          <a:xfrm>
            <a:off x="6323012" y="2012950"/>
            <a:ext cx="4948237" cy="2832100"/>
          </a:xfrm>
        </p:spPr>
        <p:txBody>
          <a:bodyPr/>
          <a:lstStyle/>
          <a:p>
            <a:endParaRPr lang="en-US" dirty="0"/>
          </a:p>
        </p:txBody>
      </p:sp>
      <p:sp>
        <p:nvSpPr>
          <p:cNvPr id="9" name="Subtitle 2">
            <a:extLst>
              <a:ext uri="{FF2B5EF4-FFF2-40B4-BE49-F238E27FC236}">
                <a16:creationId xmlns:a16="http://schemas.microsoft.com/office/drawing/2014/main" id="{C0DC470D-A801-4E11-831B-22EE6D258303}"/>
              </a:ext>
            </a:extLst>
          </p:cNvPr>
          <p:cNvSpPr>
            <a:spLocks noGrp="1"/>
          </p:cNvSpPr>
          <p:nvPr>
            <p:ph type="subTitle" idx="1"/>
          </p:nvPr>
        </p:nvSpPr>
        <p:spPr>
          <a:xfrm>
            <a:off x="1046713" y="3978877"/>
            <a:ext cx="4948237" cy="866174"/>
          </a:xfrm>
        </p:spPr>
        <p:txBody>
          <a:bodyPr/>
          <a:lstStyle>
            <a:lvl1pPr marL="0" indent="0" algn="l">
              <a:buNone/>
              <a:defRPr sz="1500">
                <a:solidFill>
                  <a:srgbClr val="59595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9746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050A8C-8AE3-43B4-925C-8AA073EBFB03}"/>
              </a:ext>
            </a:extLst>
          </p:cNvPr>
          <p:cNvSpPr>
            <a:spLocks noGrp="1"/>
          </p:cNvSpPr>
          <p:nvPr>
            <p:ph sz="half" idx="1"/>
          </p:nvPr>
        </p:nvSpPr>
        <p:spPr>
          <a:xfrm>
            <a:off x="838200" y="1568918"/>
            <a:ext cx="5181600" cy="4608045"/>
          </a:xfrm>
        </p:spPr>
        <p:txBody>
          <a:bodyPr>
            <a:normAutofit/>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EEB8FA-2E1A-40A2-8F71-5C39CCDF5EDF}"/>
              </a:ext>
            </a:extLst>
          </p:cNvPr>
          <p:cNvSpPr>
            <a:spLocks noGrp="1"/>
          </p:cNvSpPr>
          <p:nvPr>
            <p:ph sz="half" idx="2"/>
          </p:nvPr>
        </p:nvSpPr>
        <p:spPr>
          <a:xfrm>
            <a:off x="6172200" y="1568918"/>
            <a:ext cx="5181600" cy="4608045"/>
          </a:xfrm>
        </p:spPr>
        <p:txBody>
          <a:bodyPr>
            <a:normAutofit/>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521F0CED-5F8B-4DF4-88D9-89DA5A1F390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2649BF3-6BD3-4964-B2EF-D4BA8D4513E4}"/>
              </a:ext>
            </a:extLst>
          </p:cNvPr>
          <p:cNvSpPr>
            <a:spLocks noGrp="1"/>
          </p:cNvSpPr>
          <p:nvPr>
            <p:ph type="ftr" sz="quarter" idx="11"/>
          </p:nvPr>
        </p:nvSpPr>
        <p:spPr/>
        <p:txBody>
          <a:bodyPr/>
          <a:lstStyle/>
          <a:p>
            <a:endParaRPr lang="en-US" dirty="0"/>
          </a:p>
        </p:txBody>
      </p:sp>
      <p:sp>
        <p:nvSpPr>
          <p:cNvPr id="8" name="Rectangle">
            <a:extLst>
              <a:ext uri="{FF2B5EF4-FFF2-40B4-BE49-F238E27FC236}">
                <a16:creationId xmlns:a16="http://schemas.microsoft.com/office/drawing/2014/main" id="{A2AB1EC5-AB02-4814-AAAD-D9D2921B87BA}"/>
              </a:ext>
            </a:extLst>
          </p:cNvPr>
          <p:cNvSpPr/>
          <p:nvPr userDrawn="1"/>
        </p:nvSpPr>
        <p:spPr>
          <a:xfrm>
            <a:off x="-3176" y="-3175"/>
            <a:ext cx="12195176" cy="1074094"/>
          </a:xfrm>
          <a:prstGeom prst="rect">
            <a:avLst/>
          </a:prstGeom>
          <a:gradFill>
            <a:gsLst>
              <a:gs pos="0">
                <a:srgbClr val="458293"/>
              </a:gs>
              <a:gs pos="100000">
                <a:srgbClr val="123758"/>
              </a:gs>
            </a:gsLst>
            <a:lin ang="75160"/>
          </a:gradFill>
          <a:ln w="66675">
            <a:noFill/>
            <a:miter lim="400000"/>
          </a:ln>
        </p:spPr>
        <p:txBody>
          <a:bodyPr lIns="0" tIns="0" rIns="0" bIns="0" anchor="ctr"/>
          <a:lstStyle/>
          <a:p>
            <a:pPr>
              <a:defRPr sz="3200">
                <a:solidFill>
                  <a:srgbClr val="458293"/>
                </a:solidFill>
              </a:defRPr>
            </a:pPr>
            <a:endParaRPr sz="1200" dirty="0"/>
          </a:p>
        </p:txBody>
      </p:sp>
      <p:sp>
        <p:nvSpPr>
          <p:cNvPr id="12" name="Title 1">
            <a:extLst>
              <a:ext uri="{FF2B5EF4-FFF2-40B4-BE49-F238E27FC236}">
                <a16:creationId xmlns:a16="http://schemas.microsoft.com/office/drawing/2014/main" id="{B73B0627-2300-4E5B-913F-B19F778928E5}"/>
              </a:ext>
            </a:extLst>
          </p:cNvPr>
          <p:cNvSpPr>
            <a:spLocks noGrp="1"/>
          </p:cNvSpPr>
          <p:nvPr>
            <p:ph type="ctrTitle"/>
          </p:nvPr>
        </p:nvSpPr>
        <p:spPr>
          <a:xfrm>
            <a:off x="1524000" y="-3175"/>
            <a:ext cx="9144000" cy="1074094"/>
          </a:xfrm>
        </p:spPr>
        <p:txBody>
          <a:bodyPr anchor="ctr" anchorCtr="0">
            <a:normAutofit/>
          </a:bodyPr>
          <a:lstStyle>
            <a:lvl1pPr algn="ctr">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30382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21F0CED-5F8B-4DF4-88D9-89DA5A1F390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2649BF3-6BD3-4964-B2EF-D4BA8D4513E4}"/>
              </a:ext>
            </a:extLst>
          </p:cNvPr>
          <p:cNvSpPr>
            <a:spLocks noGrp="1"/>
          </p:cNvSpPr>
          <p:nvPr>
            <p:ph type="ftr" sz="quarter" idx="11"/>
          </p:nvPr>
        </p:nvSpPr>
        <p:spPr/>
        <p:txBody>
          <a:bodyPr/>
          <a:lstStyle/>
          <a:p>
            <a:endParaRPr lang="en-US" dirty="0"/>
          </a:p>
        </p:txBody>
      </p:sp>
      <p:sp>
        <p:nvSpPr>
          <p:cNvPr id="8" name="Rectangle">
            <a:extLst>
              <a:ext uri="{FF2B5EF4-FFF2-40B4-BE49-F238E27FC236}">
                <a16:creationId xmlns:a16="http://schemas.microsoft.com/office/drawing/2014/main" id="{A2AB1EC5-AB02-4814-AAAD-D9D2921B87BA}"/>
              </a:ext>
            </a:extLst>
          </p:cNvPr>
          <p:cNvSpPr/>
          <p:nvPr userDrawn="1"/>
        </p:nvSpPr>
        <p:spPr>
          <a:xfrm>
            <a:off x="-3176" y="-3175"/>
            <a:ext cx="12195176" cy="1074094"/>
          </a:xfrm>
          <a:prstGeom prst="rect">
            <a:avLst/>
          </a:prstGeom>
          <a:gradFill>
            <a:gsLst>
              <a:gs pos="0">
                <a:srgbClr val="458293"/>
              </a:gs>
              <a:gs pos="100000">
                <a:srgbClr val="123758"/>
              </a:gs>
            </a:gsLst>
            <a:lin ang="75160"/>
          </a:gradFill>
          <a:ln w="66675">
            <a:noFill/>
            <a:miter lim="400000"/>
          </a:ln>
        </p:spPr>
        <p:txBody>
          <a:bodyPr lIns="0" tIns="0" rIns="0" bIns="0" anchor="ctr"/>
          <a:lstStyle/>
          <a:p>
            <a:pPr>
              <a:defRPr sz="3200">
                <a:solidFill>
                  <a:srgbClr val="458293"/>
                </a:solidFill>
              </a:defRPr>
            </a:pPr>
            <a:endParaRPr sz="1200" dirty="0"/>
          </a:p>
        </p:txBody>
      </p:sp>
      <p:sp>
        <p:nvSpPr>
          <p:cNvPr id="10" name="Text Placeholder 2">
            <a:extLst>
              <a:ext uri="{FF2B5EF4-FFF2-40B4-BE49-F238E27FC236}">
                <a16:creationId xmlns:a16="http://schemas.microsoft.com/office/drawing/2014/main" id="{2C47EB83-E6AA-4B4C-956C-896CD2E874A6}"/>
              </a:ext>
            </a:extLst>
          </p:cNvPr>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a:extLst>
              <a:ext uri="{FF2B5EF4-FFF2-40B4-BE49-F238E27FC236}">
                <a16:creationId xmlns:a16="http://schemas.microsoft.com/office/drawing/2014/main" id="{375543F4-763D-4A44-A8BA-AE654E24AE90}"/>
              </a:ext>
            </a:extLst>
          </p:cNvPr>
          <p:cNvSpPr>
            <a:spLocks noGrp="1"/>
          </p:cNvSpPr>
          <p:nvPr>
            <p:ph sz="half" idx="2"/>
          </p:nvPr>
        </p:nvSpPr>
        <p:spPr>
          <a:xfrm>
            <a:off x="839788" y="2505075"/>
            <a:ext cx="5157787" cy="3684588"/>
          </a:xfrm>
        </p:spPr>
        <p:txBody>
          <a:bodyPr>
            <a:normAutofit/>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17DCAA61-A14B-44EE-9CD3-1100AAECA18C}"/>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a:extLst>
              <a:ext uri="{FF2B5EF4-FFF2-40B4-BE49-F238E27FC236}">
                <a16:creationId xmlns:a16="http://schemas.microsoft.com/office/drawing/2014/main" id="{C9F4740B-F7B7-4FE2-B133-944176B856E5}"/>
              </a:ext>
            </a:extLst>
          </p:cNvPr>
          <p:cNvSpPr>
            <a:spLocks noGrp="1"/>
          </p:cNvSpPr>
          <p:nvPr>
            <p:ph sz="quarter" idx="4"/>
          </p:nvPr>
        </p:nvSpPr>
        <p:spPr>
          <a:xfrm>
            <a:off x="6172200" y="2505075"/>
            <a:ext cx="5183188" cy="3684588"/>
          </a:xfrm>
        </p:spPr>
        <p:txBody>
          <a:bodyPr>
            <a:normAutofit/>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967C4969-0C69-41CD-8B87-1B217DB1CD1F}"/>
              </a:ext>
            </a:extLst>
          </p:cNvPr>
          <p:cNvSpPr>
            <a:spLocks noGrp="1"/>
          </p:cNvSpPr>
          <p:nvPr>
            <p:ph type="ctrTitle"/>
          </p:nvPr>
        </p:nvSpPr>
        <p:spPr>
          <a:xfrm>
            <a:off x="1524000" y="-3175"/>
            <a:ext cx="9144000" cy="1074094"/>
          </a:xfrm>
        </p:spPr>
        <p:txBody>
          <a:bodyPr anchor="ctr" anchorCtr="0">
            <a:normAutofit/>
          </a:bodyPr>
          <a:lstStyle>
            <a:lvl1pPr algn="ctr">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03076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Person Highligh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777E8D0-B424-49E2-B26F-513FB0BA7BF9}"/>
              </a:ext>
            </a:extLst>
          </p:cNvPr>
          <p:cNvSpPr>
            <a:spLocks noGrp="1"/>
          </p:cNvSpPr>
          <p:nvPr>
            <p:ph type="body" sz="quarter" idx="3"/>
          </p:nvPr>
        </p:nvSpPr>
        <p:spPr>
          <a:xfrm>
            <a:off x="4774131" y="1681163"/>
            <a:ext cx="6581257" cy="823912"/>
          </a:xfrm>
        </p:spPr>
        <p:txBody>
          <a:bodyPr anchor="b">
            <a:norm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91B2B62-B865-4C1A-8975-17667D80ECB2}"/>
              </a:ext>
            </a:extLst>
          </p:cNvPr>
          <p:cNvSpPr>
            <a:spLocks noGrp="1"/>
          </p:cNvSpPr>
          <p:nvPr>
            <p:ph sz="quarter" idx="4"/>
          </p:nvPr>
        </p:nvSpPr>
        <p:spPr>
          <a:xfrm>
            <a:off x="4774131" y="3080080"/>
            <a:ext cx="6581257" cy="2701265"/>
          </a:xfrm>
        </p:spPr>
        <p:txBody>
          <a:bodyPr>
            <a:normAutofit/>
          </a:bodyPr>
          <a:lstStyle>
            <a:lvl1pPr>
              <a:defRPr sz="1800">
                <a:solidFill>
                  <a:srgbClr val="595959"/>
                </a:solidFill>
              </a:defRPr>
            </a:lvl1pPr>
            <a:lvl2pPr>
              <a:defRPr sz="1600">
                <a:solidFill>
                  <a:srgbClr val="595959"/>
                </a:solidFill>
              </a:defRPr>
            </a:lvl2pPr>
            <a:lvl3pPr>
              <a:defRPr sz="1400">
                <a:solidFill>
                  <a:srgbClr val="595959"/>
                </a:solidFill>
              </a:defRPr>
            </a:lvl3pPr>
            <a:lvl4pPr>
              <a:defRPr sz="1200">
                <a:solidFill>
                  <a:srgbClr val="595959"/>
                </a:solidFill>
              </a:defRPr>
            </a:lvl4pPr>
            <a:lvl5pPr>
              <a:defRPr sz="12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30DF2DA3-3911-4B92-96C3-849E7CB87477}"/>
              </a:ext>
            </a:extLst>
          </p:cNvPr>
          <p:cNvSpPr>
            <a:spLocks noGrp="1"/>
          </p:cNvSpPr>
          <p:nvPr>
            <p:ph type="ftr" sz="quarter" idx="11"/>
          </p:nvPr>
        </p:nvSpPr>
        <p:spPr/>
        <p:txBody>
          <a:bodyPr/>
          <a:lstStyle/>
          <a:p>
            <a:endParaRPr lang="en-US" dirty="0"/>
          </a:p>
        </p:txBody>
      </p:sp>
      <p:sp>
        <p:nvSpPr>
          <p:cNvPr id="10" name="Rectangle">
            <a:extLst>
              <a:ext uri="{FF2B5EF4-FFF2-40B4-BE49-F238E27FC236}">
                <a16:creationId xmlns:a16="http://schemas.microsoft.com/office/drawing/2014/main" id="{E9E10998-2A27-4243-94FE-882D1325EBE4}"/>
              </a:ext>
            </a:extLst>
          </p:cNvPr>
          <p:cNvSpPr/>
          <p:nvPr userDrawn="1"/>
        </p:nvSpPr>
        <p:spPr>
          <a:xfrm>
            <a:off x="-3176" y="-3175"/>
            <a:ext cx="12195176" cy="1074094"/>
          </a:xfrm>
          <a:prstGeom prst="rect">
            <a:avLst/>
          </a:prstGeom>
          <a:gradFill>
            <a:gsLst>
              <a:gs pos="0">
                <a:srgbClr val="458293"/>
              </a:gs>
              <a:gs pos="100000">
                <a:srgbClr val="123758"/>
              </a:gs>
            </a:gsLst>
            <a:lin ang="75160"/>
          </a:gradFill>
          <a:ln w="66675">
            <a:noFill/>
            <a:miter lim="400000"/>
          </a:ln>
        </p:spPr>
        <p:txBody>
          <a:bodyPr lIns="0" tIns="0" rIns="0" bIns="0" anchor="ctr"/>
          <a:lstStyle/>
          <a:p>
            <a:pPr>
              <a:defRPr sz="3200">
                <a:solidFill>
                  <a:srgbClr val="458293"/>
                </a:solidFill>
              </a:defRPr>
            </a:pPr>
            <a:endParaRPr sz="1200" dirty="0"/>
          </a:p>
        </p:txBody>
      </p:sp>
      <p:sp>
        <p:nvSpPr>
          <p:cNvPr id="15" name="Square">
            <a:extLst>
              <a:ext uri="{FF2B5EF4-FFF2-40B4-BE49-F238E27FC236}">
                <a16:creationId xmlns:a16="http://schemas.microsoft.com/office/drawing/2014/main" id="{61DBFD1D-22E5-4A6E-B1CD-EDA508381761}"/>
              </a:ext>
            </a:extLst>
          </p:cNvPr>
          <p:cNvSpPr/>
          <p:nvPr userDrawn="1"/>
        </p:nvSpPr>
        <p:spPr>
          <a:xfrm>
            <a:off x="-3176" y="2674269"/>
            <a:ext cx="3359317" cy="4183731"/>
          </a:xfrm>
          <a:prstGeom prst="rect">
            <a:avLst/>
          </a:prstGeom>
          <a:gradFill>
            <a:gsLst>
              <a:gs pos="0">
                <a:srgbClr val="458293"/>
              </a:gs>
              <a:gs pos="100000">
                <a:srgbClr val="123758"/>
              </a:gs>
            </a:gsLst>
            <a:lin ang="75160"/>
          </a:gradFill>
          <a:ln w="12700">
            <a:miter lim="400000"/>
          </a:ln>
        </p:spPr>
        <p:txBody>
          <a:bodyPr lIns="0" tIns="0" rIns="0" bIns="0" anchor="ctr"/>
          <a:lstStyle/>
          <a:p>
            <a:pPr>
              <a:defRPr sz="3200">
                <a:solidFill>
                  <a:srgbClr val="FFFFFF"/>
                </a:solidFill>
              </a:defRPr>
            </a:pPr>
            <a:endParaRPr sz="1200" dirty="0"/>
          </a:p>
        </p:txBody>
      </p:sp>
      <p:sp>
        <p:nvSpPr>
          <p:cNvPr id="13" name="Picture Placeholder 12">
            <a:extLst>
              <a:ext uri="{FF2B5EF4-FFF2-40B4-BE49-F238E27FC236}">
                <a16:creationId xmlns:a16="http://schemas.microsoft.com/office/drawing/2014/main" id="{58B1FAA0-983D-487D-ABC2-38489D802BC8}"/>
              </a:ext>
            </a:extLst>
          </p:cNvPr>
          <p:cNvSpPr>
            <a:spLocks noGrp="1"/>
          </p:cNvSpPr>
          <p:nvPr>
            <p:ph type="pic" sz="quarter" idx="12"/>
          </p:nvPr>
        </p:nvSpPr>
        <p:spPr>
          <a:xfrm>
            <a:off x="1074019" y="1645924"/>
            <a:ext cx="3359318" cy="4135421"/>
          </a:xfrm>
        </p:spPr>
        <p:txBody>
          <a:bodyPr/>
          <a:lstStyle/>
          <a:p>
            <a:endParaRPr lang="en-US" dirty="0"/>
          </a:p>
        </p:txBody>
      </p:sp>
      <p:sp>
        <p:nvSpPr>
          <p:cNvPr id="17" name="Title 1">
            <a:extLst>
              <a:ext uri="{FF2B5EF4-FFF2-40B4-BE49-F238E27FC236}">
                <a16:creationId xmlns:a16="http://schemas.microsoft.com/office/drawing/2014/main" id="{741CB07E-19AA-47B6-8815-3FFBC987DC26}"/>
              </a:ext>
            </a:extLst>
          </p:cNvPr>
          <p:cNvSpPr>
            <a:spLocks noGrp="1"/>
          </p:cNvSpPr>
          <p:nvPr>
            <p:ph type="ctrTitle"/>
          </p:nvPr>
        </p:nvSpPr>
        <p:spPr>
          <a:xfrm>
            <a:off x="1524000" y="-3175"/>
            <a:ext cx="9144000" cy="1074094"/>
          </a:xfrm>
        </p:spPr>
        <p:txBody>
          <a:bodyPr anchor="ctr" anchorCtr="0">
            <a:normAutofit/>
          </a:bodyPr>
          <a:lstStyle>
            <a:lvl1pPr algn="ctr">
              <a:defRPr sz="2400">
                <a:solidFill>
                  <a:schemeClr val="bg1"/>
                </a:solidFill>
              </a:defRPr>
            </a:lvl1pPr>
          </a:lstStyle>
          <a:p>
            <a:r>
              <a:rPr lang="en-US" dirty="0"/>
              <a:t>Click to edit Master title style</a:t>
            </a:r>
          </a:p>
        </p:txBody>
      </p:sp>
      <p:sp>
        <p:nvSpPr>
          <p:cNvPr id="18" name="Text Placeholder 4">
            <a:extLst>
              <a:ext uri="{FF2B5EF4-FFF2-40B4-BE49-F238E27FC236}">
                <a16:creationId xmlns:a16="http://schemas.microsoft.com/office/drawing/2014/main" id="{7F36AB07-6F34-4CB3-AF6C-8D9D75FD77C2}"/>
              </a:ext>
            </a:extLst>
          </p:cNvPr>
          <p:cNvSpPr>
            <a:spLocks noGrp="1"/>
          </p:cNvSpPr>
          <p:nvPr>
            <p:ph type="body" sz="quarter" idx="13"/>
          </p:nvPr>
        </p:nvSpPr>
        <p:spPr>
          <a:xfrm>
            <a:off x="4774130" y="2505075"/>
            <a:ext cx="6581257" cy="36512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26114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B25FA-47C2-E1B3-3488-F7C86A837D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0BCD1-C04A-C561-0705-3521911B99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D49ECE-54B2-521D-781E-189C592B2FEA}"/>
              </a:ext>
            </a:extLst>
          </p:cNvPr>
          <p:cNvSpPr>
            <a:spLocks noGrp="1"/>
          </p:cNvSpPr>
          <p:nvPr>
            <p:ph type="sldNum" sz="quarter" idx="12"/>
          </p:nvPr>
        </p:nvSpPr>
        <p:spPr/>
        <p:txBody>
          <a:bodyPr/>
          <a:lstStyle/>
          <a:p>
            <a:fld id="{7DE1D044-EA09-4452-ABA3-107414F4533F}" type="slidenum">
              <a:rPr lang="en-US" smtClean="0"/>
              <a:t>‹#›</a:t>
            </a:fld>
            <a:endParaRPr lang="en-US" dirty="0"/>
          </a:p>
        </p:txBody>
      </p:sp>
      <p:sp>
        <p:nvSpPr>
          <p:cNvPr id="11" name="Rectangle 10">
            <a:extLst>
              <a:ext uri="{FF2B5EF4-FFF2-40B4-BE49-F238E27FC236}">
                <a16:creationId xmlns:a16="http://schemas.microsoft.com/office/drawing/2014/main" id="{DF7D7137-86FD-D8EF-0FAB-A7821101EBF4}"/>
              </a:ext>
            </a:extLst>
          </p:cNvPr>
          <p:cNvSpPr/>
          <p:nvPr userDrawn="1"/>
        </p:nvSpPr>
        <p:spPr>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pic>
        <p:nvPicPr>
          <p:cNvPr id="12" name="Picture 11">
            <a:extLst>
              <a:ext uri="{FF2B5EF4-FFF2-40B4-BE49-F238E27FC236}">
                <a16:creationId xmlns:a16="http://schemas.microsoft.com/office/drawing/2014/main" id="{0B200972-37C1-E416-BCA5-B6F8B332F8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864" y="6224696"/>
            <a:ext cx="3823045" cy="379640"/>
          </a:xfrm>
          <a:prstGeom prst="rect">
            <a:avLst/>
          </a:prstGeom>
        </p:spPr>
      </p:pic>
      <p:pic>
        <p:nvPicPr>
          <p:cNvPr id="13" name="Picture 12" descr="A black background with grey text&#10;&#10;AI-generated content may be incorrect.">
            <a:extLst>
              <a:ext uri="{FF2B5EF4-FFF2-40B4-BE49-F238E27FC236}">
                <a16:creationId xmlns:a16="http://schemas.microsoft.com/office/drawing/2014/main" id="{AEC8284F-EFF8-E953-4E8B-0F288B112E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8539" y="6105054"/>
            <a:ext cx="2133204" cy="581233"/>
          </a:xfrm>
          <a:prstGeom prst="rect">
            <a:avLst/>
          </a:prstGeom>
        </p:spPr>
      </p:pic>
      <p:pic>
        <p:nvPicPr>
          <p:cNvPr id="14" name="Picture 13" descr="A logo of a department of natural resources&#10;&#10;AI-generated content may be incorrect.">
            <a:extLst>
              <a:ext uri="{FF2B5EF4-FFF2-40B4-BE49-F238E27FC236}">
                <a16:creationId xmlns:a16="http://schemas.microsoft.com/office/drawing/2014/main" id="{AF1BF067-E33F-3154-C7AC-5F03BAFCB9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16773" y="6038087"/>
            <a:ext cx="1794902" cy="775617"/>
          </a:xfrm>
          <a:prstGeom prst="rect">
            <a:avLst/>
          </a:prstGeom>
        </p:spPr>
      </p:pic>
    </p:spTree>
    <p:extLst>
      <p:ext uri="{BB962C8B-B14F-4D97-AF65-F5344CB8AC3E}">
        <p14:creationId xmlns:p14="http://schemas.microsoft.com/office/powerpoint/2010/main" val="1737336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ulti Person Highligh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0F3BBA2-F0DC-469A-A1C9-DA850832E0A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F60D8F54-D548-4C05-8477-B3AC8045196F}"/>
              </a:ext>
            </a:extLst>
          </p:cNvPr>
          <p:cNvSpPr>
            <a:spLocks noGrp="1"/>
          </p:cNvSpPr>
          <p:nvPr>
            <p:ph type="ftr" sz="quarter" idx="11"/>
          </p:nvPr>
        </p:nvSpPr>
        <p:spPr/>
        <p:txBody>
          <a:bodyPr/>
          <a:lstStyle/>
          <a:p>
            <a:endParaRPr lang="en-US" dirty="0"/>
          </a:p>
        </p:txBody>
      </p:sp>
      <p:sp>
        <p:nvSpPr>
          <p:cNvPr id="5" name="Rectangle">
            <a:extLst>
              <a:ext uri="{FF2B5EF4-FFF2-40B4-BE49-F238E27FC236}">
                <a16:creationId xmlns:a16="http://schemas.microsoft.com/office/drawing/2014/main" id="{1E2CBE9A-E0A8-4945-BFFC-800EBC38EDAE}"/>
              </a:ext>
            </a:extLst>
          </p:cNvPr>
          <p:cNvSpPr/>
          <p:nvPr userDrawn="1"/>
        </p:nvSpPr>
        <p:spPr>
          <a:xfrm>
            <a:off x="-3176" y="-3175"/>
            <a:ext cx="12195176" cy="1074094"/>
          </a:xfrm>
          <a:prstGeom prst="rect">
            <a:avLst/>
          </a:prstGeom>
          <a:gradFill>
            <a:gsLst>
              <a:gs pos="0">
                <a:srgbClr val="458293"/>
              </a:gs>
              <a:gs pos="100000">
                <a:srgbClr val="123758"/>
              </a:gs>
            </a:gsLst>
            <a:lin ang="75160"/>
          </a:gradFill>
          <a:ln w="66675">
            <a:noFill/>
            <a:miter lim="400000"/>
          </a:ln>
        </p:spPr>
        <p:txBody>
          <a:bodyPr lIns="0" tIns="0" rIns="0" bIns="0" anchor="ctr"/>
          <a:lstStyle/>
          <a:p>
            <a:pPr>
              <a:defRPr sz="3200">
                <a:solidFill>
                  <a:srgbClr val="458293"/>
                </a:solidFill>
              </a:defRPr>
            </a:pPr>
            <a:endParaRPr sz="1200" dirty="0"/>
          </a:p>
        </p:txBody>
      </p:sp>
      <p:sp>
        <p:nvSpPr>
          <p:cNvPr id="8" name="Picture Placeholder 7">
            <a:extLst>
              <a:ext uri="{FF2B5EF4-FFF2-40B4-BE49-F238E27FC236}">
                <a16:creationId xmlns:a16="http://schemas.microsoft.com/office/drawing/2014/main" id="{8313E80B-508C-4435-9BEE-DCA57F2DDB3B}"/>
              </a:ext>
            </a:extLst>
          </p:cNvPr>
          <p:cNvSpPr>
            <a:spLocks noGrp="1"/>
          </p:cNvSpPr>
          <p:nvPr>
            <p:ph type="pic" sz="quarter" idx="12"/>
          </p:nvPr>
        </p:nvSpPr>
        <p:spPr>
          <a:xfrm>
            <a:off x="1081537" y="1994618"/>
            <a:ext cx="1425575" cy="1427162"/>
          </a:xfrm>
        </p:spPr>
        <p:txBody>
          <a:bodyPr/>
          <a:lstStyle/>
          <a:p>
            <a:endParaRPr lang="en-US" dirty="0"/>
          </a:p>
        </p:txBody>
      </p:sp>
      <p:sp>
        <p:nvSpPr>
          <p:cNvPr id="9" name="Picture Placeholder 7">
            <a:extLst>
              <a:ext uri="{FF2B5EF4-FFF2-40B4-BE49-F238E27FC236}">
                <a16:creationId xmlns:a16="http://schemas.microsoft.com/office/drawing/2014/main" id="{BE56855F-F4A9-4B12-A682-01C97A9F277A}"/>
              </a:ext>
            </a:extLst>
          </p:cNvPr>
          <p:cNvSpPr>
            <a:spLocks noGrp="1"/>
          </p:cNvSpPr>
          <p:nvPr>
            <p:ph type="pic" sz="quarter" idx="13"/>
          </p:nvPr>
        </p:nvSpPr>
        <p:spPr>
          <a:xfrm>
            <a:off x="1081537" y="3966176"/>
            <a:ext cx="1425575" cy="1427162"/>
          </a:xfrm>
        </p:spPr>
        <p:txBody>
          <a:bodyPr/>
          <a:lstStyle/>
          <a:p>
            <a:endParaRPr lang="en-US" dirty="0"/>
          </a:p>
        </p:txBody>
      </p:sp>
      <p:sp>
        <p:nvSpPr>
          <p:cNvPr id="12" name="Title 1">
            <a:extLst>
              <a:ext uri="{FF2B5EF4-FFF2-40B4-BE49-F238E27FC236}">
                <a16:creationId xmlns:a16="http://schemas.microsoft.com/office/drawing/2014/main" id="{F04B86E9-A6D8-497A-BE8E-1E4B2F6E6682}"/>
              </a:ext>
            </a:extLst>
          </p:cNvPr>
          <p:cNvSpPr>
            <a:spLocks noGrp="1"/>
          </p:cNvSpPr>
          <p:nvPr>
            <p:ph type="ctrTitle"/>
          </p:nvPr>
        </p:nvSpPr>
        <p:spPr>
          <a:xfrm>
            <a:off x="1524000" y="0"/>
            <a:ext cx="9144000" cy="1070919"/>
          </a:xfrm>
        </p:spPr>
        <p:txBody>
          <a:bodyPr anchor="ctr" anchorCtr="0">
            <a:normAutofit/>
          </a:bodyPr>
          <a:lstStyle>
            <a:lvl1pPr algn="ctr">
              <a:defRPr sz="2400">
                <a:solidFill>
                  <a:schemeClr val="bg1"/>
                </a:solidFill>
              </a:defRPr>
            </a:lvl1pPr>
          </a:lstStyle>
          <a:p>
            <a:r>
              <a:rPr lang="en-US" dirty="0"/>
              <a:t>Click to edit Master title style</a:t>
            </a:r>
          </a:p>
        </p:txBody>
      </p:sp>
      <p:sp>
        <p:nvSpPr>
          <p:cNvPr id="15" name="Text Placeholder 3">
            <a:extLst>
              <a:ext uri="{FF2B5EF4-FFF2-40B4-BE49-F238E27FC236}">
                <a16:creationId xmlns:a16="http://schemas.microsoft.com/office/drawing/2014/main" id="{75671526-7F6B-48F7-ADC3-D759C3B42552}"/>
              </a:ext>
            </a:extLst>
          </p:cNvPr>
          <p:cNvSpPr>
            <a:spLocks noGrp="1"/>
          </p:cNvSpPr>
          <p:nvPr>
            <p:ph type="body" sz="half" idx="2"/>
          </p:nvPr>
        </p:nvSpPr>
        <p:spPr>
          <a:xfrm>
            <a:off x="2640243" y="2313902"/>
            <a:ext cx="3169542" cy="1107877"/>
          </a:xfrm>
        </p:spPr>
        <p:txBody>
          <a:bodyPr>
            <a:normAutofit/>
          </a:bodyPr>
          <a:lstStyle>
            <a:lvl1pPr marL="0" indent="0">
              <a:buNone/>
              <a:defRPr sz="1400">
                <a:solidFill>
                  <a:srgbClr val="59595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0" name="Text Placeholder 4">
            <a:extLst>
              <a:ext uri="{FF2B5EF4-FFF2-40B4-BE49-F238E27FC236}">
                <a16:creationId xmlns:a16="http://schemas.microsoft.com/office/drawing/2014/main" id="{20131937-4586-4B55-A5F3-5CCB271E9C00}"/>
              </a:ext>
            </a:extLst>
          </p:cNvPr>
          <p:cNvSpPr>
            <a:spLocks noGrp="1"/>
          </p:cNvSpPr>
          <p:nvPr>
            <p:ph type="body" sz="quarter" idx="3"/>
          </p:nvPr>
        </p:nvSpPr>
        <p:spPr>
          <a:xfrm>
            <a:off x="2640244" y="1983052"/>
            <a:ext cx="3169542" cy="33085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2" name="Text Placeholder 3">
            <a:extLst>
              <a:ext uri="{FF2B5EF4-FFF2-40B4-BE49-F238E27FC236}">
                <a16:creationId xmlns:a16="http://schemas.microsoft.com/office/drawing/2014/main" id="{4E71E7DB-49F2-49D1-BAA4-F15459A4FCF9}"/>
              </a:ext>
            </a:extLst>
          </p:cNvPr>
          <p:cNvSpPr>
            <a:spLocks noGrp="1"/>
          </p:cNvSpPr>
          <p:nvPr>
            <p:ph type="body" sz="half" idx="22"/>
          </p:nvPr>
        </p:nvSpPr>
        <p:spPr>
          <a:xfrm>
            <a:off x="2640243" y="4279684"/>
            <a:ext cx="3169542" cy="1107877"/>
          </a:xfrm>
        </p:spPr>
        <p:txBody>
          <a:bodyPr>
            <a:normAutofit/>
          </a:bodyPr>
          <a:lstStyle>
            <a:lvl1pPr marL="0" indent="0">
              <a:buNone/>
              <a:defRPr sz="1400">
                <a:solidFill>
                  <a:srgbClr val="59595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3" name="Text Placeholder 4">
            <a:extLst>
              <a:ext uri="{FF2B5EF4-FFF2-40B4-BE49-F238E27FC236}">
                <a16:creationId xmlns:a16="http://schemas.microsoft.com/office/drawing/2014/main" id="{00F3FEFB-BF08-47B3-8D73-85481F6C19F6}"/>
              </a:ext>
            </a:extLst>
          </p:cNvPr>
          <p:cNvSpPr>
            <a:spLocks noGrp="1"/>
          </p:cNvSpPr>
          <p:nvPr>
            <p:ph type="body" sz="quarter" idx="23"/>
          </p:nvPr>
        </p:nvSpPr>
        <p:spPr>
          <a:xfrm>
            <a:off x="2640244" y="3948834"/>
            <a:ext cx="3169542" cy="33085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4" name="Picture Placeholder 7">
            <a:extLst>
              <a:ext uri="{FF2B5EF4-FFF2-40B4-BE49-F238E27FC236}">
                <a16:creationId xmlns:a16="http://schemas.microsoft.com/office/drawing/2014/main" id="{B32EE2B4-3B8C-45AF-828C-7ABEEE4BE928}"/>
              </a:ext>
            </a:extLst>
          </p:cNvPr>
          <p:cNvSpPr>
            <a:spLocks noGrp="1"/>
          </p:cNvSpPr>
          <p:nvPr>
            <p:ph type="pic" sz="quarter" idx="24"/>
          </p:nvPr>
        </p:nvSpPr>
        <p:spPr>
          <a:xfrm>
            <a:off x="6263137" y="1994618"/>
            <a:ext cx="1425575" cy="1427162"/>
          </a:xfrm>
        </p:spPr>
        <p:txBody>
          <a:bodyPr/>
          <a:lstStyle/>
          <a:p>
            <a:endParaRPr lang="en-US" dirty="0"/>
          </a:p>
        </p:txBody>
      </p:sp>
      <p:sp>
        <p:nvSpPr>
          <p:cNvPr id="45" name="Picture Placeholder 7">
            <a:extLst>
              <a:ext uri="{FF2B5EF4-FFF2-40B4-BE49-F238E27FC236}">
                <a16:creationId xmlns:a16="http://schemas.microsoft.com/office/drawing/2014/main" id="{79071542-F985-4D4D-BC4A-0CA31F7059A5}"/>
              </a:ext>
            </a:extLst>
          </p:cNvPr>
          <p:cNvSpPr>
            <a:spLocks noGrp="1"/>
          </p:cNvSpPr>
          <p:nvPr>
            <p:ph type="pic" sz="quarter" idx="25"/>
          </p:nvPr>
        </p:nvSpPr>
        <p:spPr>
          <a:xfrm>
            <a:off x="6263137" y="3966176"/>
            <a:ext cx="1425575" cy="1427162"/>
          </a:xfrm>
        </p:spPr>
        <p:txBody>
          <a:bodyPr/>
          <a:lstStyle/>
          <a:p>
            <a:endParaRPr lang="en-US" dirty="0"/>
          </a:p>
        </p:txBody>
      </p:sp>
      <p:sp>
        <p:nvSpPr>
          <p:cNvPr id="46" name="Text Placeholder 3">
            <a:extLst>
              <a:ext uri="{FF2B5EF4-FFF2-40B4-BE49-F238E27FC236}">
                <a16:creationId xmlns:a16="http://schemas.microsoft.com/office/drawing/2014/main" id="{262C8057-3180-4A55-AD6A-3F82EDAD19E9}"/>
              </a:ext>
            </a:extLst>
          </p:cNvPr>
          <p:cNvSpPr>
            <a:spLocks noGrp="1"/>
          </p:cNvSpPr>
          <p:nvPr>
            <p:ph type="body" sz="half" idx="26"/>
          </p:nvPr>
        </p:nvSpPr>
        <p:spPr>
          <a:xfrm>
            <a:off x="7821843" y="2313902"/>
            <a:ext cx="3169542" cy="1107877"/>
          </a:xfrm>
        </p:spPr>
        <p:txBody>
          <a:bodyPr>
            <a:normAutofit/>
          </a:bodyPr>
          <a:lstStyle>
            <a:lvl1pPr marL="0" indent="0">
              <a:buNone/>
              <a:defRPr sz="1400">
                <a:solidFill>
                  <a:srgbClr val="59595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7" name="Text Placeholder 4">
            <a:extLst>
              <a:ext uri="{FF2B5EF4-FFF2-40B4-BE49-F238E27FC236}">
                <a16:creationId xmlns:a16="http://schemas.microsoft.com/office/drawing/2014/main" id="{59A7DF45-EB1D-4E14-B1B6-B26691387EA1}"/>
              </a:ext>
            </a:extLst>
          </p:cNvPr>
          <p:cNvSpPr>
            <a:spLocks noGrp="1"/>
          </p:cNvSpPr>
          <p:nvPr>
            <p:ph type="body" sz="quarter" idx="27"/>
          </p:nvPr>
        </p:nvSpPr>
        <p:spPr>
          <a:xfrm>
            <a:off x="7821844" y="1983052"/>
            <a:ext cx="3169542" cy="33085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8" name="Text Placeholder 3">
            <a:extLst>
              <a:ext uri="{FF2B5EF4-FFF2-40B4-BE49-F238E27FC236}">
                <a16:creationId xmlns:a16="http://schemas.microsoft.com/office/drawing/2014/main" id="{5060B084-B3D1-4EE4-AF63-37D90E6524B2}"/>
              </a:ext>
            </a:extLst>
          </p:cNvPr>
          <p:cNvSpPr>
            <a:spLocks noGrp="1"/>
          </p:cNvSpPr>
          <p:nvPr>
            <p:ph type="body" sz="half" idx="28"/>
          </p:nvPr>
        </p:nvSpPr>
        <p:spPr>
          <a:xfrm>
            <a:off x="7821843" y="4279684"/>
            <a:ext cx="3169542" cy="1107877"/>
          </a:xfrm>
        </p:spPr>
        <p:txBody>
          <a:bodyPr>
            <a:normAutofit/>
          </a:bodyPr>
          <a:lstStyle>
            <a:lvl1pPr marL="0" indent="0">
              <a:buNone/>
              <a:defRPr sz="1400">
                <a:solidFill>
                  <a:srgbClr val="59595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9" name="Text Placeholder 4">
            <a:extLst>
              <a:ext uri="{FF2B5EF4-FFF2-40B4-BE49-F238E27FC236}">
                <a16:creationId xmlns:a16="http://schemas.microsoft.com/office/drawing/2014/main" id="{BDF61697-DD20-4AED-A3AF-550F0AD5B3A9}"/>
              </a:ext>
            </a:extLst>
          </p:cNvPr>
          <p:cNvSpPr>
            <a:spLocks noGrp="1"/>
          </p:cNvSpPr>
          <p:nvPr>
            <p:ph type="body" sz="quarter" idx="29"/>
          </p:nvPr>
        </p:nvSpPr>
        <p:spPr>
          <a:xfrm>
            <a:off x="7821844" y="3948834"/>
            <a:ext cx="3169542" cy="33085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812456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x Multi Person Highligh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0F3BBA2-F0DC-469A-A1C9-DA850832E0A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F60D8F54-D548-4C05-8477-B3AC8045196F}"/>
              </a:ext>
            </a:extLst>
          </p:cNvPr>
          <p:cNvSpPr>
            <a:spLocks noGrp="1"/>
          </p:cNvSpPr>
          <p:nvPr>
            <p:ph type="ftr" sz="quarter" idx="11"/>
          </p:nvPr>
        </p:nvSpPr>
        <p:spPr/>
        <p:txBody>
          <a:bodyPr/>
          <a:lstStyle/>
          <a:p>
            <a:endParaRPr lang="en-US" dirty="0"/>
          </a:p>
        </p:txBody>
      </p:sp>
      <p:sp>
        <p:nvSpPr>
          <p:cNvPr id="5" name="Rectangle">
            <a:extLst>
              <a:ext uri="{FF2B5EF4-FFF2-40B4-BE49-F238E27FC236}">
                <a16:creationId xmlns:a16="http://schemas.microsoft.com/office/drawing/2014/main" id="{1E2CBE9A-E0A8-4945-BFFC-800EBC38EDAE}"/>
              </a:ext>
            </a:extLst>
          </p:cNvPr>
          <p:cNvSpPr/>
          <p:nvPr userDrawn="1"/>
        </p:nvSpPr>
        <p:spPr>
          <a:xfrm>
            <a:off x="-3176" y="-3175"/>
            <a:ext cx="12195176" cy="1074094"/>
          </a:xfrm>
          <a:prstGeom prst="rect">
            <a:avLst/>
          </a:prstGeom>
          <a:gradFill>
            <a:gsLst>
              <a:gs pos="0">
                <a:srgbClr val="458293"/>
              </a:gs>
              <a:gs pos="100000">
                <a:srgbClr val="123758"/>
              </a:gs>
            </a:gsLst>
            <a:lin ang="75160"/>
          </a:gradFill>
          <a:ln w="66675">
            <a:noFill/>
            <a:miter lim="400000"/>
          </a:ln>
        </p:spPr>
        <p:txBody>
          <a:bodyPr lIns="0" tIns="0" rIns="0" bIns="0" anchor="ctr"/>
          <a:lstStyle/>
          <a:p>
            <a:pPr>
              <a:defRPr sz="3200">
                <a:solidFill>
                  <a:srgbClr val="458293"/>
                </a:solidFill>
              </a:defRPr>
            </a:pPr>
            <a:endParaRPr sz="1200" dirty="0"/>
          </a:p>
        </p:txBody>
      </p:sp>
      <p:sp>
        <p:nvSpPr>
          <p:cNvPr id="8" name="Picture Placeholder 7">
            <a:extLst>
              <a:ext uri="{FF2B5EF4-FFF2-40B4-BE49-F238E27FC236}">
                <a16:creationId xmlns:a16="http://schemas.microsoft.com/office/drawing/2014/main" id="{8313E80B-508C-4435-9BEE-DCA57F2DDB3B}"/>
              </a:ext>
            </a:extLst>
          </p:cNvPr>
          <p:cNvSpPr>
            <a:spLocks noGrp="1"/>
          </p:cNvSpPr>
          <p:nvPr>
            <p:ph type="pic" sz="quarter" idx="12"/>
          </p:nvPr>
        </p:nvSpPr>
        <p:spPr>
          <a:xfrm>
            <a:off x="1081537" y="1268477"/>
            <a:ext cx="1425575" cy="1427162"/>
          </a:xfrm>
        </p:spPr>
        <p:txBody>
          <a:bodyPr/>
          <a:lstStyle/>
          <a:p>
            <a:endParaRPr lang="en-US" dirty="0"/>
          </a:p>
        </p:txBody>
      </p:sp>
      <p:sp>
        <p:nvSpPr>
          <p:cNvPr id="9" name="Picture Placeholder 7">
            <a:extLst>
              <a:ext uri="{FF2B5EF4-FFF2-40B4-BE49-F238E27FC236}">
                <a16:creationId xmlns:a16="http://schemas.microsoft.com/office/drawing/2014/main" id="{BE56855F-F4A9-4B12-A682-01C97A9F277A}"/>
              </a:ext>
            </a:extLst>
          </p:cNvPr>
          <p:cNvSpPr>
            <a:spLocks noGrp="1"/>
          </p:cNvSpPr>
          <p:nvPr>
            <p:ph type="pic" sz="quarter" idx="13"/>
          </p:nvPr>
        </p:nvSpPr>
        <p:spPr>
          <a:xfrm>
            <a:off x="1081537" y="3026488"/>
            <a:ext cx="1425575" cy="1427162"/>
          </a:xfrm>
        </p:spPr>
        <p:txBody>
          <a:bodyPr/>
          <a:lstStyle/>
          <a:p>
            <a:endParaRPr lang="en-US" dirty="0"/>
          </a:p>
        </p:txBody>
      </p:sp>
      <p:sp>
        <p:nvSpPr>
          <p:cNvPr id="12" name="Title 1">
            <a:extLst>
              <a:ext uri="{FF2B5EF4-FFF2-40B4-BE49-F238E27FC236}">
                <a16:creationId xmlns:a16="http://schemas.microsoft.com/office/drawing/2014/main" id="{F04B86E9-A6D8-497A-BE8E-1E4B2F6E6682}"/>
              </a:ext>
            </a:extLst>
          </p:cNvPr>
          <p:cNvSpPr>
            <a:spLocks noGrp="1"/>
          </p:cNvSpPr>
          <p:nvPr>
            <p:ph type="ctrTitle"/>
          </p:nvPr>
        </p:nvSpPr>
        <p:spPr>
          <a:xfrm>
            <a:off x="1524000" y="0"/>
            <a:ext cx="9144000" cy="1070919"/>
          </a:xfrm>
        </p:spPr>
        <p:txBody>
          <a:bodyPr anchor="ctr" anchorCtr="0">
            <a:normAutofit/>
          </a:bodyPr>
          <a:lstStyle>
            <a:lvl1pPr algn="ctr">
              <a:defRPr sz="2400">
                <a:solidFill>
                  <a:schemeClr val="bg1"/>
                </a:solidFill>
              </a:defRPr>
            </a:lvl1pPr>
          </a:lstStyle>
          <a:p>
            <a:r>
              <a:rPr lang="en-US" dirty="0"/>
              <a:t>Click to edit Master title style</a:t>
            </a:r>
          </a:p>
        </p:txBody>
      </p:sp>
      <p:sp>
        <p:nvSpPr>
          <p:cNvPr id="15" name="Text Placeholder 3">
            <a:extLst>
              <a:ext uri="{FF2B5EF4-FFF2-40B4-BE49-F238E27FC236}">
                <a16:creationId xmlns:a16="http://schemas.microsoft.com/office/drawing/2014/main" id="{75671526-7F6B-48F7-ADC3-D759C3B42552}"/>
              </a:ext>
            </a:extLst>
          </p:cNvPr>
          <p:cNvSpPr>
            <a:spLocks noGrp="1"/>
          </p:cNvSpPr>
          <p:nvPr>
            <p:ph type="body" sz="half" idx="2"/>
          </p:nvPr>
        </p:nvSpPr>
        <p:spPr>
          <a:xfrm>
            <a:off x="2640243" y="1587761"/>
            <a:ext cx="3169542" cy="1107877"/>
          </a:xfrm>
        </p:spPr>
        <p:txBody>
          <a:bodyPr>
            <a:normAutofit/>
          </a:bodyPr>
          <a:lstStyle>
            <a:lvl1pPr marL="0" indent="0">
              <a:buNone/>
              <a:defRPr sz="1400">
                <a:solidFill>
                  <a:srgbClr val="59595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0" name="Text Placeholder 4">
            <a:extLst>
              <a:ext uri="{FF2B5EF4-FFF2-40B4-BE49-F238E27FC236}">
                <a16:creationId xmlns:a16="http://schemas.microsoft.com/office/drawing/2014/main" id="{20131937-4586-4B55-A5F3-5CCB271E9C00}"/>
              </a:ext>
            </a:extLst>
          </p:cNvPr>
          <p:cNvSpPr>
            <a:spLocks noGrp="1"/>
          </p:cNvSpPr>
          <p:nvPr>
            <p:ph type="body" sz="quarter" idx="3"/>
          </p:nvPr>
        </p:nvSpPr>
        <p:spPr>
          <a:xfrm>
            <a:off x="2640244" y="1256911"/>
            <a:ext cx="3169542" cy="33085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2" name="Text Placeholder 3">
            <a:extLst>
              <a:ext uri="{FF2B5EF4-FFF2-40B4-BE49-F238E27FC236}">
                <a16:creationId xmlns:a16="http://schemas.microsoft.com/office/drawing/2014/main" id="{4E71E7DB-49F2-49D1-BAA4-F15459A4FCF9}"/>
              </a:ext>
            </a:extLst>
          </p:cNvPr>
          <p:cNvSpPr>
            <a:spLocks noGrp="1"/>
          </p:cNvSpPr>
          <p:nvPr>
            <p:ph type="body" sz="half" idx="22"/>
          </p:nvPr>
        </p:nvSpPr>
        <p:spPr>
          <a:xfrm>
            <a:off x="2640243" y="3339996"/>
            <a:ext cx="3169542" cy="1107877"/>
          </a:xfrm>
        </p:spPr>
        <p:txBody>
          <a:bodyPr>
            <a:normAutofit/>
          </a:bodyPr>
          <a:lstStyle>
            <a:lvl1pPr marL="0" indent="0">
              <a:buNone/>
              <a:defRPr sz="1400">
                <a:solidFill>
                  <a:srgbClr val="59595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3" name="Text Placeholder 4">
            <a:extLst>
              <a:ext uri="{FF2B5EF4-FFF2-40B4-BE49-F238E27FC236}">
                <a16:creationId xmlns:a16="http://schemas.microsoft.com/office/drawing/2014/main" id="{00F3FEFB-BF08-47B3-8D73-85481F6C19F6}"/>
              </a:ext>
            </a:extLst>
          </p:cNvPr>
          <p:cNvSpPr>
            <a:spLocks noGrp="1"/>
          </p:cNvSpPr>
          <p:nvPr>
            <p:ph type="body" sz="quarter" idx="23"/>
          </p:nvPr>
        </p:nvSpPr>
        <p:spPr>
          <a:xfrm>
            <a:off x="2640244" y="3009146"/>
            <a:ext cx="3169542" cy="33085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4" name="Picture Placeholder 7">
            <a:extLst>
              <a:ext uri="{FF2B5EF4-FFF2-40B4-BE49-F238E27FC236}">
                <a16:creationId xmlns:a16="http://schemas.microsoft.com/office/drawing/2014/main" id="{B32EE2B4-3B8C-45AF-828C-7ABEEE4BE928}"/>
              </a:ext>
            </a:extLst>
          </p:cNvPr>
          <p:cNvSpPr>
            <a:spLocks noGrp="1"/>
          </p:cNvSpPr>
          <p:nvPr>
            <p:ph type="pic" sz="quarter" idx="24"/>
          </p:nvPr>
        </p:nvSpPr>
        <p:spPr>
          <a:xfrm>
            <a:off x="6263137" y="1268477"/>
            <a:ext cx="1425575" cy="1427162"/>
          </a:xfrm>
        </p:spPr>
        <p:txBody>
          <a:bodyPr/>
          <a:lstStyle/>
          <a:p>
            <a:endParaRPr lang="en-US" dirty="0"/>
          </a:p>
        </p:txBody>
      </p:sp>
      <p:sp>
        <p:nvSpPr>
          <p:cNvPr id="45" name="Picture Placeholder 7">
            <a:extLst>
              <a:ext uri="{FF2B5EF4-FFF2-40B4-BE49-F238E27FC236}">
                <a16:creationId xmlns:a16="http://schemas.microsoft.com/office/drawing/2014/main" id="{79071542-F985-4D4D-BC4A-0CA31F7059A5}"/>
              </a:ext>
            </a:extLst>
          </p:cNvPr>
          <p:cNvSpPr>
            <a:spLocks noGrp="1"/>
          </p:cNvSpPr>
          <p:nvPr>
            <p:ph type="pic" sz="quarter" idx="25"/>
          </p:nvPr>
        </p:nvSpPr>
        <p:spPr>
          <a:xfrm>
            <a:off x="6263137" y="3026488"/>
            <a:ext cx="1425575" cy="1427162"/>
          </a:xfrm>
        </p:spPr>
        <p:txBody>
          <a:bodyPr/>
          <a:lstStyle/>
          <a:p>
            <a:endParaRPr lang="en-US" dirty="0"/>
          </a:p>
        </p:txBody>
      </p:sp>
      <p:sp>
        <p:nvSpPr>
          <p:cNvPr id="46" name="Text Placeholder 3">
            <a:extLst>
              <a:ext uri="{FF2B5EF4-FFF2-40B4-BE49-F238E27FC236}">
                <a16:creationId xmlns:a16="http://schemas.microsoft.com/office/drawing/2014/main" id="{262C8057-3180-4A55-AD6A-3F82EDAD19E9}"/>
              </a:ext>
            </a:extLst>
          </p:cNvPr>
          <p:cNvSpPr>
            <a:spLocks noGrp="1"/>
          </p:cNvSpPr>
          <p:nvPr>
            <p:ph type="body" sz="half" idx="26"/>
          </p:nvPr>
        </p:nvSpPr>
        <p:spPr>
          <a:xfrm>
            <a:off x="7821843" y="1587761"/>
            <a:ext cx="3169542" cy="1107877"/>
          </a:xfrm>
        </p:spPr>
        <p:txBody>
          <a:bodyPr>
            <a:normAutofit/>
          </a:bodyPr>
          <a:lstStyle>
            <a:lvl1pPr marL="0" indent="0">
              <a:buNone/>
              <a:defRPr sz="1400">
                <a:solidFill>
                  <a:srgbClr val="59595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7" name="Text Placeholder 4">
            <a:extLst>
              <a:ext uri="{FF2B5EF4-FFF2-40B4-BE49-F238E27FC236}">
                <a16:creationId xmlns:a16="http://schemas.microsoft.com/office/drawing/2014/main" id="{59A7DF45-EB1D-4E14-B1B6-B26691387EA1}"/>
              </a:ext>
            </a:extLst>
          </p:cNvPr>
          <p:cNvSpPr>
            <a:spLocks noGrp="1"/>
          </p:cNvSpPr>
          <p:nvPr>
            <p:ph type="body" sz="quarter" idx="27"/>
          </p:nvPr>
        </p:nvSpPr>
        <p:spPr>
          <a:xfrm>
            <a:off x="7821844" y="1256911"/>
            <a:ext cx="3169542" cy="33085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8" name="Text Placeholder 3">
            <a:extLst>
              <a:ext uri="{FF2B5EF4-FFF2-40B4-BE49-F238E27FC236}">
                <a16:creationId xmlns:a16="http://schemas.microsoft.com/office/drawing/2014/main" id="{5060B084-B3D1-4EE4-AF63-37D90E6524B2}"/>
              </a:ext>
            </a:extLst>
          </p:cNvPr>
          <p:cNvSpPr>
            <a:spLocks noGrp="1"/>
          </p:cNvSpPr>
          <p:nvPr>
            <p:ph type="body" sz="half" idx="28"/>
          </p:nvPr>
        </p:nvSpPr>
        <p:spPr>
          <a:xfrm>
            <a:off x="7821843" y="3339996"/>
            <a:ext cx="3169542" cy="1107877"/>
          </a:xfrm>
        </p:spPr>
        <p:txBody>
          <a:bodyPr>
            <a:normAutofit/>
          </a:bodyPr>
          <a:lstStyle>
            <a:lvl1pPr marL="0" indent="0">
              <a:buNone/>
              <a:defRPr sz="1400">
                <a:solidFill>
                  <a:srgbClr val="59595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9" name="Text Placeholder 4">
            <a:extLst>
              <a:ext uri="{FF2B5EF4-FFF2-40B4-BE49-F238E27FC236}">
                <a16:creationId xmlns:a16="http://schemas.microsoft.com/office/drawing/2014/main" id="{BDF61697-DD20-4AED-A3AF-550F0AD5B3A9}"/>
              </a:ext>
            </a:extLst>
          </p:cNvPr>
          <p:cNvSpPr>
            <a:spLocks noGrp="1"/>
          </p:cNvSpPr>
          <p:nvPr>
            <p:ph type="body" sz="quarter" idx="29"/>
          </p:nvPr>
        </p:nvSpPr>
        <p:spPr>
          <a:xfrm>
            <a:off x="7821844" y="3009146"/>
            <a:ext cx="3169542" cy="33085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9" name="Picture Placeholder 7">
            <a:extLst>
              <a:ext uri="{FF2B5EF4-FFF2-40B4-BE49-F238E27FC236}">
                <a16:creationId xmlns:a16="http://schemas.microsoft.com/office/drawing/2014/main" id="{EE0C3FB4-85D1-4B04-85A7-DC6D2FC00B91}"/>
              </a:ext>
            </a:extLst>
          </p:cNvPr>
          <p:cNvSpPr>
            <a:spLocks noGrp="1"/>
          </p:cNvSpPr>
          <p:nvPr>
            <p:ph type="pic" sz="quarter" idx="30"/>
          </p:nvPr>
        </p:nvSpPr>
        <p:spPr>
          <a:xfrm>
            <a:off x="1081537" y="4796096"/>
            <a:ext cx="1425575" cy="1427162"/>
          </a:xfrm>
        </p:spPr>
        <p:txBody>
          <a:bodyPr/>
          <a:lstStyle/>
          <a:p>
            <a:endParaRPr lang="en-US" dirty="0"/>
          </a:p>
        </p:txBody>
      </p:sp>
      <p:sp>
        <p:nvSpPr>
          <p:cNvPr id="40" name="Text Placeholder 3">
            <a:extLst>
              <a:ext uri="{FF2B5EF4-FFF2-40B4-BE49-F238E27FC236}">
                <a16:creationId xmlns:a16="http://schemas.microsoft.com/office/drawing/2014/main" id="{86819655-CC33-4C42-90AA-EF9ED5D7F174}"/>
              </a:ext>
            </a:extLst>
          </p:cNvPr>
          <p:cNvSpPr>
            <a:spLocks noGrp="1"/>
          </p:cNvSpPr>
          <p:nvPr>
            <p:ph type="body" sz="half" idx="31"/>
          </p:nvPr>
        </p:nvSpPr>
        <p:spPr>
          <a:xfrm>
            <a:off x="2640243" y="5109604"/>
            <a:ext cx="3169542" cy="1107877"/>
          </a:xfrm>
        </p:spPr>
        <p:txBody>
          <a:bodyPr>
            <a:normAutofit/>
          </a:bodyPr>
          <a:lstStyle>
            <a:lvl1pPr marL="0" indent="0">
              <a:buNone/>
              <a:defRPr sz="1400">
                <a:solidFill>
                  <a:srgbClr val="59595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1" name="Text Placeholder 4">
            <a:extLst>
              <a:ext uri="{FF2B5EF4-FFF2-40B4-BE49-F238E27FC236}">
                <a16:creationId xmlns:a16="http://schemas.microsoft.com/office/drawing/2014/main" id="{96DD1E20-1EB4-4ED9-B081-9C7249D7A179}"/>
              </a:ext>
            </a:extLst>
          </p:cNvPr>
          <p:cNvSpPr>
            <a:spLocks noGrp="1"/>
          </p:cNvSpPr>
          <p:nvPr>
            <p:ph type="body" sz="quarter" idx="32"/>
          </p:nvPr>
        </p:nvSpPr>
        <p:spPr>
          <a:xfrm>
            <a:off x="2640244" y="4778754"/>
            <a:ext cx="3169542" cy="33085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2" name="Picture Placeholder 7">
            <a:extLst>
              <a:ext uri="{FF2B5EF4-FFF2-40B4-BE49-F238E27FC236}">
                <a16:creationId xmlns:a16="http://schemas.microsoft.com/office/drawing/2014/main" id="{7A7675D5-5DEF-42B6-ACC4-DBBBF58BAA41}"/>
              </a:ext>
            </a:extLst>
          </p:cNvPr>
          <p:cNvSpPr>
            <a:spLocks noGrp="1"/>
          </p:cNvSpPr>
          <p:nvPr>
            <p:ph type="pic" sz="quarter" idx="33"/>
          </p:nvPr>
        </p:nvSpPr>
        <p:spPr>
          <a:xfrm>
            <a:off x="6263137" y="4796096"/>
            <a:ext cx="1425575" cy="1427162"/>
          </a:xfrm>
        </p:spPr>
        <p:txBody>
          <a:bodyPr/>
          <a:lstStyle/>
          <a:p>
            <a:endParaRPr lang="en-US" dirty="0"/>
          </a:p>
        </p:txBody>
      </p:sp>
      <p:sp>
        <p:nvSpPr>
          <p:cNvPr id="43" name="Text Placeholder 3">
            <a:extLst>
              <a:ext uri="{FF2B5EF4-FFF2-40B4-BE49-F238E27FC236}">
                <a16:creationId xmlns:a16="http://schemas.microsoft.com/office/drawing/2014/main" id="{3BF499CE-040B-4D9E-BAED-9E9BA7D2E2AF}"/>
              </a:ext>
            </a:extLst>
          </p:cNvPr>
          <p:cNvSpPr>
            <a:spLocks noGrp="1"/>
          </p:cNvSpPr>
          <p:nvPr>
            <p:ph type="body" sz="half" idx="34"/>
          </p:nvPr>
        </p:nvSpPr>
        <p:spPr>
          <a:xfrm>
            <a:off x="7821843" y="5109604"/>
            <a:ext cx="3169542" cy="1107877"/>
          </a:xfrm>
        </p:spPr>
        <p:txBody>
          <a:bodyPr>
            <a:normAutofit/>
          </a:bodyPr>
          <a:lstStyle>
            <a:lvl1pPr marL="0" indent="0">
              <a:buNone/>
              <a:defRPr sz="1400">
                <a:solidFill>
                  <a:srgbClr val="59595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0" name="Text Placeholder 4">
            <a:extLst>
              <a:ext uri="{FF2B5EF4-FFF2-40B4-BE49-F238E27FC236}">
                <a16:creationId xmlns:a16="http://schemas.microsoft.com/office/drawing/2014/main" id="{C002DC53-6B14-482F-9B06-32B86A2F6AC6}"/>
              </a:ext>
            </a:extLst>
          </p:cNvPr>
          <p:cNvSpPr>
            <a:spLocks noGrp="1"/>
          </p:cNvSpPr>
          <p:nvPr>
            <p:ph type="body" sz="quarter" idx="35"/>
          </p:nvPr>
        </p:nvSpPr>
        <p:spPr>
          <a:xfrm>
            <a:off x="7821844" y="4778754"/>
            <a:ext cx="3169542" cy="33085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040961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Size Photo">
    <p:spTree>
      <p:nvGrpSpPr>
        <p:cNvPr id="1" name=""/>
        <p:cNvGrpSpPr/>
        <p:nvPr/>
      </p:nvGrpSpPr>
      <p:grpSpPr>
        <a:xfrm>
          <a:off x="0" y="0"/>
          <a:ext cx="0" cy="0"/>
          <a:chOff x="0" y="0"/>
          <a:chExt cx="0" cy="0"/>
        </a:xfrm>
      </p:grpSpPr>
      <p:pic>
        <p:nvPicPr>
          <p:cNvPr id="29" name="sw-label-long.png" descr="sw-label-long.png">
            <a:extLst>
              <a:ext uri="{FF2B5EF4-FFF2-40B4-BE49-F238E27FC236}">
                <a16:creationId xmlns:a16="http://schemas.microsoft.com/office/drawing/2014/main" id="{90605AB8-4370-4FEE-8BFA-2F3E74B20D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0077"/>
          <a:stretch/>
        </p:blipFill>
        <p:spPr>
          <a:xfrm>
            <a:off x="3671047" y="5823283"/>
            <a:ext cx="8520953" cy="1034716"/>
          </a:xfrm>
          <a:prstGeom prst="round1Rect">
            <a:avLst>
              <a:gd name="adj" fmla="val 0"/>
            </a:avLst>
          </a:prstGeom>
          <a:ln w="12700">
            <a:miter lim="400000"/>
          </a:ln>
        </p:spPr>
      </p:pic>
      <p:sp>
        <p:nvSpPr>
          <p:cNvPr id="28" name="Picture Placeholder 27">
            <a:extLst>
              <a:ext uri="{FF2B5EF4-FFF2-40B4-BE49-F238E27FC236}">
                <a16:creationId xmlns:a16="http://schemas.microsoft.com/office/drawing/2014/main" id="{649021A2-7907-4BC0-8161-1EC19535735C}"/>
              </a:ext>
            </a:extLst>
          </p:cNvPr>
          <p:cNvSpPr>
            <a:spLocks noGrp="1"/>
          </p:cNvSpPr>
          <p:nvPr>
            <p:ph type="pic" sz="quarter" idx="10"/>
          </p:nvPr>
        </p:nvSpPr>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5959562 h 6857999"/>
              <a:gd name="connsiteX3" fmla="*/ 12190451 w 12192000"/>
              <a:gd name="connsiteY3" fmla="*/ 5834099 h 6857999"/>
              <a:gd name="connsiteX4" fmla="*/ 6646901 w 12192000"/>
              <a:gd name="connsiteY4" fmla="*/ 5834099 h 6857999"/>
              <a:gd name="connsiteX5" fmla="*/ 6500851 w 12192000"/>
              <a:gd name="connsiteY5" fmla="*/ 5840449 h 6857999"/>
              <a:gd name="connsiteX6" fmla="*/ 6373851 w 12192000"/>
              <a:gd name="connsiteY6" fmla="*/ 5846799 h 6857999"/>
              <a:gd name="connsiteX7" fmla="*/ 6170651 w 12192000"/>
              <a:gd name="connsiteY7" fmla="*/ 5859499 h 6857999"/>
              <a:gd name="connsiteX8" fmla="*/ 6024601 w 12192000"/>
              <a:gd name="connsiteY8" fmla="*/ 5872199 h 6857999"/>
              <a:gd name="connsiteX9" fmla="*/ 5872201 w 12192000"/>
              <a:gd name="connsiteY9" fmla="*/ 5884899 h 6857999"/>
              <a:gd name="connsiteX10" fmla="*/ 5618202 w 12192000"/>
              <a:gd name="connsiteY10" fmla="*/ 5916649 h 6857999"/>
              <a:gd name="connsiteX11" fmla="*/ 5491201 w 12192000"/>
              <a:gd name="connsiteY11" fmla="*/ 5935699 h 6857999"/>
              <a:gd name="connsiteX12" fmla="*/ 5345151 w 12192000"/>
              <a:gd name="connsiteY12" fmla="*/ 5961099 h 6857999"/>
              <a:gd name="connsiteX13" fmla="*/ 5205451 w 12192000"/>
              <a:gd name="connsiteY13" fmla="*/ 5988086 h 6857999"/>
              <a:gd name="connsiteX14" fmla="*/ 5021301 w 12192000"/>
              <a:gd name="connsiteY14" fmla="*/ 6030949 h 6857999"/>
              <a:gd name="connsiteX15" fmla="*/ 4862551 w 12192000"/>
              <a:gd name="connsiteY15" fmla="*/ 6069843 h 6857999"/>
              <a:gd name="connsiteX16" fmla="*/ 4734758 w 12192000"/>
              <a:gd name="connsiteY16" fmla="*/ 6103974 h 6857999"/>
              <a:gd name="connsiteX17" fmla="*/ 4632364 w 12192000"/>
              <a:gd name="connsiteY17" fmla="*/ 6137311 h 6857999"/>
              <a:gd name="connsiteX18" fmla="*/ 4531558 w 12192000"/>
              <a:gd name="connsiteY18" fmla="*/ 6178587 h 6857999"/>
              <a:gd name="connsiteX19" fmla="*/ 4443451 w 12192000"/>
              <a:gd name="connsiteY19" fmla="*/ 6215099 h 6857999"/>
              <a:gd name="connsiteX20" fmla="*/ 4365664 w 12192000"/>
              <a:gd name="connsiteY20" fmla="*/ 6252406 h 6857999"/>
              <a:gd name="connsiteX21" fmla="*/ 4273590 w 12192000"/>
              <a:gd name="connsiteY21" fmla="*/ 6294473 h 6857999"/>
              <a:gd name="connsiteX22" fmla="*/ 4198976 w 12192000"/>
              <a:gd name="connsiteY22" fmla="*/ 6339717 h 6857999"/>
              <a:gd name="connsiteX23" fmla="*/ 4119600 w 12192000"/>
              <a:gd name="connsiteY23" fmla="*/ 6388930 h 6857999"/>
              <a:gd name="connsiteX24" fmla="*/ 4037051 w 12192000"/>
              <a:gd name="connsiteY24" fmla="*/ 6446873 h 6857999"/>
              <a:gd name="connsiteX25" fmla="*/ 3979901 w 12192000"/>
              <a:gd name="connsiteY25" fmla="*/ 6494499 h 6857999"/>
              <a:gd name="connsiteX26" fmla="*/ 3924339 w 12192000"/>
              <a:gd name="connsiteY26" fmla="*/ 6539743 h 6857999"/>
              <a:gd name="connsiteX27" fmla="*/ 3865601 w 12192000"/>
              <a:gd name="connsiteY27" fmla="*/ 6602449 h 6857999"/>
              <a:gd name="connsiteX28" fmla="*/ 3789401 w 12192000"/>
              <a:gd name="connsiteY28" fmla="*/ 6697699 h 6857999"/>
              <a:gd name="connsiteX29" fmla="*/ 3757651 w 12192000"/>
              <a:gd name="connsiteY29" fmla="*/ 6748499 h 6857999"/>
              <a:gd name="connsiteX30" fmla="*/ 3719551 w 12192000"/>
              <a:gd name="connsiteY30" fmla="*/ 6811999 h 6857999"/>
              <a:gd name="connsiteX31" fmla="*/ 3706851 w 12192000"/>
              <a:gd name="connsiteY31" fmla="*/ 6856449 h 6857999"/>
              <a:gd name="connsiteX32" fmla="*/ 3706076 w 12192000"/>
              <a:gd name="connsiteY32" fmla="*/ 6857999 h 6857999"/>
              <a:gd name="connsiteX33" fmla="*/ 0 w 12192000"/>
              <a:gd name="connsiteY33"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92000" h="6857999">
                <a:moveTo>
                  <a:pt x="0" y="0"/>
                </a:moveTo>
                <a:lnTo>
                  <a:pt x="12192000" y="0"/>
                </a:lnTo>
                <a:lnTo>
                  <a:pt x="12192000" y="5959562"/>
                </a:lnTo>
                <a:lnTo>
                  <a:pt x="12190451" y="5834099"/>
                </a:lnTo>
                <a:lnTo>
                  <a:pt x="6646901" y="5834099"/>
                </a:lnTo>
                <a:lnTo>
                  <a:pt x="6500851" y="5840449"/>
                </a:lnTo>
                <a:lnTo>
                  <a:pt x="6373851" y="5846799"/>
                </a:lnTo>
                <a:lnTo>
                  <a:pt x="6170651" y="5859499"/>
                </a:lnTo>
                <a:lnTo>
                  <a:pt x="6024601" y="5872199"/>
                </a:lnTo>
                <a:lnTo>
                  <a:pt x="5872201" y="5884899"/>
                </a:lnTo>
                <a:lnTo>
                  <a:pt x="5618202" y="5916649"/>
                </a:lnTo>
                <a:lnTo>
                  <a:pt x="5491201" y="5935699"/>
                </a:lnTo>
                <a:lnTo>
                  <a:pt x="5345151" y="5961099"/>
                </a:lnTo>
                <a:lnTo>
                  <a:pt x="5205451" y="5988086"/>
                </a:lnTo>
                <a:lnTo>
                  <a:pt x="5021301" y="6030949"/>
                </a:lnTo>
                <a:lnTo>
                  <a:pt x="4862551" y="6069843"/>
                </a:lnTo>
                <a:lnTo>
                  <a:pt x="4734758" y="6103974"/>
                </a:lnTo>
                <a:lnTo>
                  <a:pt x="4632364" y="6137311"/>
                </a:lnTo>
                <a:lnTo>
                  <a:pt x="4531558" y="6178587"/>
                </a:lnTo>
                <a:lnTo>
                  <a:pt x="4443451" y="6215099"/>
                </a:lnTo>
                <a:lnTo>
                  <a:pt x="4365664" y="6252406"/>
                </a:lnTo>
                <a:lnTo>
                  <a:pt x="4273590" y="6294473"/>
                </a:lnTo>
                <a:lnTo>
                  <a:pt x="4198976" y="6339717"/>
                </a:lnTo>
                <a:lnTo>
                  <a:pt x="4119600" y="6388930"/>
                </a:lnTo>
                <a:lnTo>
                  <a:pt x="4037051" y="6446873"/>
                </a:lnTo>
                <a:lnTo>
                  <a:pt x="3979901" y="6494499"/>
                </a:lnTo>
                <a:lnTo>
                  <a:pt x="3924339" y="6539743"/>
                </a:lnTo>
                <a:lnTo>
                  <a:pt x="3865601" y="6602449"/>
                </a:lnTo>
                <a:lnTo>
                  <a:pt x="3789401" y="6697699"/>
                </a:lnTo>
                <a:lnTo>
                  <a:pt x="3757651" y="6748499"/>
                </a:lnTo>
                <a:lnTo>
                  <a:pt x="3719551" y="6811999"/>
                </a:lnTo>
                <a:lnTo>
                  <a:pt x="3706851" y="6856449"/>
                </a:lnTo>
                <a:lnTo>
                  <a:pt x="3706076" y="6857999"/>
                </a:lnTo>
                <a:lnTo>
                  <a:pt x="0" y="6857999"/>
                </a:lnTo>
                <a:close/>
              </a:path>
            </a:pathLst>
          </a:custGeom>
        </p:spPr>
        <p:txBody>
          <a:bodyPr wrap="square">
            <a:noAutofit/>
          </a:bodyPr>
          <a:lstStyle/>
          <a:p>
            <a:endParaRPr lang="en-US" dirty="0"/>
          </a:p>
        </p:txBody>
      </p:sp>
      <p:pic>
        <p:nvPicPr>
          <p:cNvPr id="9" name="sw-logo-white.png" descr="sw-logo-white.png">
            <a:extLst>
              <a:ext uri="{FF2B5EF4-FFF2-40B4-BE49-F238E27FC236}">
                <a16:creationId xmlns:a16="http://schemas.microsoft.com/office/drawing/2014/main" id="{199E4676-054B-4F6C-9442-B06B858EB8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86525" y="6359311"/>
            <a:ext cx="1567276" cy="144672"/>
          </a:xfrm>
          <a:prstGeom prst="rect">
            <a:avLst/>
          </a:prstGeom>
          <a:ln w="12700">
            <a:miter lim="400000"/>
          </a:ln>
        </p:spPr>
      </p:pic>
      <p:sp>
        <p:nvSpPr>
          <p:cNvPr id="11" name="Title 1">
            <a:extLst>
              <a:ext uri="{FF2B5EF4-FFF2-40B4-BE49-F238E27FC236}">
                <a16:creationId xmlns:a16="http://schemas.microsoft.com/office/drawing/2014/main" id="{CA1FF3AA-62BA-48B2-A1D7-C327B79A7C7B}"/>
              </a:ext>
            </a:extLst>
          </p:cNvPr>
          <p:cNvSpPr>
            <a:spLocks noGrp="1"/>
          </p:cNvSpPr>
          <p:nvPr>
            <p:ph type="ctrTitle" hasCustomPrompt="1"/>
          </p:nvPr>
        </p:nvSpPr>
        <p:spPr>
          <a:xfrm>
            <a:off x="6096000" y="6275837"/>
            <a:ext cx="3259756" cy="311620"/>
          </a:xfrm>
        </p:spPr>
        <p:txBody>
          <a:bodyPr anchor="ctr">
            <a:normAutofit/>
          </a:bodyPr>
          <a:lstStyle>
            <a:lvl1pPr algn="ctr">
              <a:defRPr sz="1600">
                <a:solidFill>
                  <a:schemeClr val="bg1"/>
                </a:solidFill>
              </a:defRPr>
            </a:lvl1pPr>
          </a:lstStyle>
          <a:p>
            <a:r>
              <a:rPr lang="en-US" dirty="0"/>
              <a:t>Click to edit Master title style </a:t>
            </a:r>
          </a:p>
        </p:txBody>
      </p:sp>
      <p:cxnSp>
        <p:nvCxnSpPr>
          <p:cNvPr id="13" name="Straight Connector 12">
            <a:extLst>
              <a:ext uri="{FF2B5EF4-FFF2-40B4-BE49-F238E27FC236}">
                <a16:creationId xmlns:a16="http://schemas.microsoft.com/office/drawing/2014/main" id="{7DC2A368-9085-479E-91EE-3AF1DBC8185D}"/>
              </a:ext>
            </a:extLst>
          </p:cNvPr>
          <p:cNvCxnSpPr>
            <a:cxnSpLocks/>
          </p:cNvCxnSpPr>
          <p:nvPr userDrawn="1"/>
        </p:nvCxnSpPr>
        <p:spPr>
          <a:xfrm>
            <a:off x="9519385" y="6304114"/>
            <a:ext cx="0" cy="24681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193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mall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8175-1571-4D38-A97E-DE5AC6F28188}"/>
              </a:ext>
            </a:extLst>
          </p:cNvPr>
          <p:cNvSpPr>
            <a:spLocks noGrp="1"/>
          </p:cNvSpPr>
          <p:nvPr>
            <p:ph type="title"/>
          </p:nvPr>
        </p:nvSpPr>
        <p:spPr>
          <a:xfrm>
            <a:off x="839788" y="904775"/>
            <a:ext cx="5156751" cy="1108176"/>
          </a:xfrm>
        </p:spPr>
        <p:txBody>
          <a:bodyPr anchor="b">
            <a:normAutofit/>
          </a:bodyPr>
          <a:lstStyle>
            <a:lvl1pPr>
              <a:defRPr sz="28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1C14E-99AD-415A-8BC4-1759F8359DC8}"/>
              </a:ext>
            </a:extLst>
          </p:cNvPr>
          <p:cNvSpPr>
            <a:spLocks noGrp="1"/>
          </p:cNvSpPr>
          <p:nvPr>
            <p:ph idx="1"/>
          </p:nvPr>
        </p:nvSpPr>
        <p:spPr>
          <a:xfrm>
            <a:off x="838200" y="2012950"/>
            <a:ext cx="5158339" cy="3584542"/>
          </a:xfrm>
        </p:spPr>
        <p:txBody>
          <a:bodyPr>
            <a:normAutofit/>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FB87E3A-9A4C-4512-9BF0-6178A551BA67}"/>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D081AE9-82EB-4653-A95B-A3E343DAF15E}"/>
              </a:ext>
            </a:extLst>
          </p:cNvPr>
          <p:cNvSpPr>
            <a:spLocks noGrp="1"/>
          </p:cNvSpPr>
          <p:nvPr>
            <p:ph type="ftr" sz="quarter" idx="11"/>
          </p:nvPr>
        </p:nvSpPr>
        <p:spPr/>
        <p:txBody>
          <a:bodyPr/>
          <a:lstStyle/>
          <a:p>
            <a:endParaRPr lang="en-US" dirty="0"/>
          </a:p>
        </p:txBody>
      </p:sp>
      <p:sp>
        <p:nvSpPr>
          <p:cNvPr id="8" name="Square">
            <a:extLst>
              <a:ext uri="{FF2B5EF4-FFF2-40B4-BE49-F238E27FC236}">
                <a16:creationId xmlns:a16="http://schemas.microsoft.com/office/drawing/2014/main" id="{0CABB0A2-ED57-4818-84E9-944EF8EAEBAD}"/>
              </a:ext>
            </a:extLst>
          </p:cNvPr>
          <p:cNvSpPr/>
          <p:nvPr userDrawn="1"/>
        </p:nvSpPr>
        <p:spPr>
          <a:xfrm>
            <a:off x="7902341" y="1284170"/>
            <a:ext cx="4289659" cy="4289659"/>
          </a:xfrm>
          <a:prstGeom prst="rect">
            <a:avLst/>
          </a:prstGeom>
          <a:gradFill>
            <a:gsLst>
              <a:gs pos="0">
                <a:srgbClr val="458293"/>
              </a:gs>
              <a:gs pos="100000">
                <a:srgbClr val="123758"/>
              </a:gs>
            </a:gsLst>
            <a:lin ang="75160"/>
          </a:gradFill>
          <a:ln w="12700">
            <a:miter lim="400000"/>
          </a:ln>
        </p:spPr>
        <p:txBody>
          <a:bodyPr lIns="0" tIns="0" rIns="0" bIns="0" anchor="ctr"/>
          <a:lstStyle/>
          <a:p>
            <a:pPr>
              <a:defRPr sz="3200">
                <a:solidFill>
                  <a:srgbClr val="FFFFFF"/>
                </a:solidFill>
              </a:defRPr>
            </a:pPr>
            <a:endParaRPr sz="1200" dirty="0"/>
          </a:p>
        </p:txBody>
      </p:sp>
      <p:sp>
        <p:nvSpPr>
          <p:cNvPr id="10" name="Picture Placeholder 9">
            <a:extLst>
              <a:ext uri="{FF2B5EF4-FFF2-40B4-BE49-F238E27FC236}">
                <a16:creationId xmlns:a16="http://schemas.microsoft.com/office/drawing/2014/main" id="{A3771942-8C32-404A-9B81-A1335E9DD4B4}"/>
              </a:ext>
            </a:extLst>
          </p:cNvPr>
          <p:cNvSpPr>
            <a:spLocks noGrp="1"/>
          </p:cNvSpPr>
          <p:nvPr>
            <p:ph type="pic" sz="quarter" idx="12"/>
          </p:nvPr>
        </p:nvSpPr>
        <p:spPr>
          <a:xfrm>
            <a:off x="6323012" y="2012950"/>
            <a:ext cx="4948237" cy="2832100"/>
          </a:xfrm>
        </p:spPr>
        <p:txBody>
          <a:bodyPr/>
          <a:lstStyle/>
          <a:p>
            <a:endParaRPr lang="en-US" dirty="0"/>
          </a:p>
        </p:txBody>
      </p:sp>
    </p:spTree>
    <p:extLst>
      <p:ext uri="{BB962C8B-B14F-4D97-AF65-F5344CB8AC3E}">
        <p14:creationId xmlns:p14="http://schemas.microsoft.com/office/powerpoint/2010/main" val="579939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arge Photo">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CB3BC4CA-CD15-4D52-97FD-0FECFD9A0159}"/>
              </a:ext>
            </a:extLst>
          </p:cNvPr>
          <p:cNvSpPr/>
          <p:nvPr userDrawn="1"/>
        </p:nvSpPr>
        <p:spPr>
          <a:xfrm>
            <a:off x="-3176" y="-3175"/>
            <a:ext cx="12195176" cy="1074094"/>
          </a:xfrm>
          <a:prstGeom prst="rect">
            <a:avLst/>
          </a:prstGeom>
          <a:gradFill>
            <a:gsLst>
              <a:gs pos="0">
                <a:srgbClr val="458293"/>
              </a:gs>
              <a:gs pos="100000">
                <a:srgbClr val="123758"/>
              </a:gs>
            </a:gsLst>
            <a:lin ang="75160"/>
          </a:gradFill>
          <a:ln w="66675">
            <a:noFill/>
            <a:miter lim="400000"/>
          </a:ln>
        </p:spPr>
        <p:txBody>
          <a:bodyPr lIns="0" tIns="0" rIns="0" bIns="0" anchor="ctr" anchorCtr="1"/>
          <a:lstStyle/>
          <a:p>
            <a:pPr>
              <a:defRPr sz="3200">
                <a:solidFill>
                  <a:srgbClr val="458293"/>
                </a:solidFill>
              </a:defRPr>
            </a:pPr>
            <a:endParaRPr sz="1200" dirty="0"/>
          </a:p>
        </p:txBody>
      </p:sp>
      <p:sp>
        <p:nvSpPr>
          <p:cNvPr id="9" name="Picture Placeholder 8">
            <a:extLst>
              <a:ext uri="{FF2B5EF4-FFF2-40B4-BE49-F238E27FC236}">
                <a16:creationId xmlns:a16="http://schemas.microsoft.com/office/drawing/2014/main" id="{0CE9147C-9A99-4102-9722-7692C31D4975}"/>
              </a:ext>
            </a:extLst>
          </p:cNvPr>
          <p:cNvSpPr>
            <a:spLocks noGrp="1"/>
          </p:cNvSpPr>
          <p:nvPr>
            <p:ph type="pic" sz="quarter" idx="12"/>
          </p:nvPr>
        </p:nvSpPr>
        <p:spPr>
          <a:xfrm>
            <a:off x="6096000" y="-3175"/>
            <a:ext cx="6096000" cy="6861175"/>
          </a:xfrm>
        </p:spPr>
        <p:txBody>
          <a:bodyPr/>
          <a:lstStyle/>
          <a:p>
            <a:endParaRPr lang="en-US" dirty="0"/>
          </a:p>
        </p:txBody>
      </p:sp>
      <p:sp>
        <p:nvSpPr>
          <p:cNvPr id="10" name="Title 1">
            <a:extLst>
              <a:ext uri="{FF2B5EF4-FFF2-40B4-BE49-F238E27FC236}">
                <a16:creationId xmlns:a16="http://schemas.microsoft.com/office/drawing/2014/main" id="{63E08A9E-2E97-429B-BE4C-1DD8F64FAC4B}"/>
              </a:ext>
            </a:extLst>
          </p:cNvPr>
          <p:cNvSpPr>
            <a:spLocks noGrp="1"/>
          </p:cNvSpPr>
          <p:nvPr>
            <p:ph type="ctrTitle"/>
          </p:nvPr>
        </p:nvSpPr>
        <p:spPr>
          <a:xfrm>
            <a:off x="519764" y="19249"/>
            <a:ext cx="5053263" cy="1051670"/>
          </a:xfrm>
        </p:spPr>
        <p:txBody>
          <a:bodyPr anchor="ctr" anchorCtr="0">
            <a:normAutofit/>
          </a:bodyPr>
          <a:lstStyle>
            <a:lvl1pPr algn="ctr">
              <a:defRPr sz="2400">
                <a:solidFill>
                  <a:schemeClr val="bg1"/>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id="{5518BDDF-DF1C-41A2-BCC7-F2CC93180789}"/>
              </a:ext>
            </a:extLst>
          </p:cNvPr>
          <p:cNvSpPr>
            <a:spLocks noGrp="1"/>
          </p:cNvSpPr>
          <p:nvPr>
            <p:ph idx="1"/>
          </p:nvPr>
        </p:nvSpPr>
        <p:spPr>
          <a:xfrm>
            <a:off x="519764" y="1588168"/>
            <a:ext cx="5053263" cy="4369870"/>
          </a:xfrm>
        </p:spPr>
        <p:txBody>
          <a:bodyPr>
            <a:normAutofit/>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sw-logo-blue.png" descr="sw-logo-blue.png">
            <a:extLst>
              <a:ext uri="{FF2B5EF4-FFF2-40B4-BE49-F238E27FC236}">
                <a16:creationId xmlns:a16="http://schemas.microsoft.com/office/drawing/2014/main" id="{48AB01AA-423A-48DF-B1CA-A084D5733C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9764" y="6339396"/>
            <a:ext cx="1472144" cy="135891"/>
          </a:xfrm>
          <a:prstGeom prst="rect">
            <a:avLst/>
          </a:prstGeom>
          <a:ln w="12700">
            <a:miter lim="400000"/>
          </a:ln>
        </p:spPr>
      </p:pic>
    </p:spTree>
    <p:extLst>
      <p:ext uri="{BB962C8B-B14F-4D97-AF65-F5344CB8AC3E}">
        <p14:creationId xmlns:p14="http://schemas.microsoft.com/office/powerpoint/2010/main" val="3217373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ide Photo">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CB3BC4CA-CD15-4D52-97FD-0FECFD9A0159}"/>
              </a:ext>
            </a:extLst>
          </p:cNvPr>
          <p:cNvSpPr/>
          <p:nvPr userDrawn="1"/>
        </p:nvSpPr>
        <p:spPr>
          <a:xfrm>
            <a:off x="-3176" y="-3175"/>
            <a:ext cx="12195176" cy="1074094"/>
          </a:xfrm>
          <a:prstGeom prst="rect">
            <a:avLst/>
          </a:prstGeom>
          <a:gradFill>
            <a:gsLst>
              <a:gs pos="0">
                <a:srgbClr val="458293"/>
              </a:gs>
              <a:gs pos="100000">
                <a:srgbClr val="123758"/>
              </a:gs>
            </a:gsLst>
            <a:lin ang="75160"/>
          </a:gradFill>
          <a:ln w="66675">
            <a:noFill/>
            <a:miter lim="400000"/>
          </a:ln>
        </p:spPr>
        <p:txBody>
          <a:bodyPr lIns="0" tIns="0" rIns="0" bIns="0" anchor="ctr" anchorCtr="1"/>
          <a:lstStyle/>
          <a:p>
            <a:pPr>
              <a:defRPr sz="3200">
                <a:solidFill>
                  <a:srgbClr val="458293"/>
                </a:solidFill>
              </a:defRPr>
            </a:pPr>
            <a:endParaRPr sz="1200" dirty="0"/>
          </a:p>
        </p:txBody>
      </p:sp>
      <p:sp>
        <p:nvSpPr>
          <p:cNvPr id="9" name="Picture Placeholder 8">
            <a:extLst>
              <a:ext uri="{FF2B5EF4-FFF2-40B4-BE49-F238E27FC236}">
                <a16:creationId xmlns:a16="http://schemas.microsoft.com/office/drawing/2014/main" id="{0CE9147C-9A99-4102-9722-7692C31D4975}"/>
              </a:ext>
            </a:extLst>
          </p:cNvPr>
          <p:cNvSpPr>
            <a:spLocks noGrp="1"/>
          </p:cNvSpPr>
          <p:nvPr>
            <p:ph type="pic" sz="quarter" idx="12"/>
          </p:nvPr>
        </p:nvSpPr>
        <p:spPr>
          <a:xfrm>
            <a:off x="2" y="1109419"/>
            <a:ext cx="12195176" cy="2496881"/>
          </a:xfrm>
        </p:spPr>
        <p:txBody>
          <a:bodyPr/>
          <a:lstStyle/>
          <a:p>
            <a:endParaRPr lang="en-US" dirty="0"/>
          </a:p>
        </p:txBody>
      </p:sp>
      <p:sp>
        <p:nvSpPr>
          <p:cNvPr id="11" name="Content Placeholder 2">
            <a:extLst>
              <a:ext uri="{FF2B5EF4-FFF2-40B4-BE49-F238E27FC236}">
                <a16:creationId xmlns:a16="http://schemas.microsoft.com/office/drawing/2014/main" id="{5518BDDF-DF1C-41A2-BCC7-F2CC93180789}"/>
              </a:ext>
            </a:extLst>
          </p:cNvPr>
          <p:cNvSpPr>
            <a:spLocks noGrp="1"/>
          </p:cNvSpPr>
          <p:nvPr>
            <p:ph idx="1"/>
          </p:nvPr>
        </p:nvSpPr>
        <p:spPr>
          <a:xfrm>
            <a:off x="1524000" y="3850106"/>
            <a:ext cx="9144000" cy="2213810"/>
          </a:xfrm>
        </p:spPr>
        <p:txBody>
          <a:bodyPr>
            <a:normAutofit/>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27D7D149-404F-411D-BA0F-5ECB7A661243}"/>
              </a:ext>
            </a:extLst>
          </p:cNvPr>
          <p:cNvSpPr>
            <a:spLocks noGrp="1"/>
          </p:cNvSpPr>
          <p:nvPr>
            <p:ph type="ctrTitle"/>
          </p:nvPr>
        </p:nvSpPr>
        <p:spPr>
          <a:xfrm>
            <a:off x="1524000" y="0"/>
            <a:ext cx="9144000" cy="1070919"/>
          </a:xfrm>
        </p:spPr>
        <p:txBody>
          <a:bodyPr anchor="ctr" anchorCtr="0">
            <a:normAutofit/>
          </a:bodyPr>
          <a:lstStyle>
            <a:lvl1pPr algn="ctr">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76625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 Photo">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CB3BC4CA-CD15-4D52-97FD-0FECFD9A0159}"/>
              </a:ext>
            </a:extLst>
          </p:cNvPr>
          <p:cNvSpPr/>
          <p:nvPr userDrawn="1"/>
        </p:nvSpPr>
        <p:spPr>
          <a:xfrm>
            <a:off x="-3176" y="-3175"/>
            <a:ext cx="12195176" cy="1074094"/>
          </a:xfrm>
          <a:prstGeom prst="rect">
            <a:avLst/>
          </a:prstGeom>
          <a:gradFill>
            <a:gsLst>
              <a:gs pos="0">
                <a:srgbClr val="458293"/>
              </a:gs>
              <a:gs pos="100000">
                <a:srgbClr val="123758"/>
              </a:gs>
            </a:gsLst>
            <a:lin ang="75160"/>
          </a:gradFill>
          <a:ln w="66675">
            <a:noFill/>
            <a:miter lim="400000"/>
          </a:ln>
        </p:spPr>
        <p:txBody>
          <a:bodyPr lIns="0" tIns="0" rIns="0" bIns="0" anchor="ctr" anchorCtr="1"/>
          <a:lstStyle/>
          <a:p>
            <a:pPr>
              <a:defRPr sz="3200">
                <a:solidFill>
                  <a:srgbClr val="458293"/>
                </a:solidFill>
              </a:defRPr>
            </a:pPr>
            <a:endParaRPr sz="1200" dirty="0"/>
          </a:p>
        </p:txBody>
      </p:sp>
      <p:sp>
        <p:nvSpPr>
          <p:cNvPr id="9" name="Picture Placeholder 8">
            <a:extLst>
              <a:ext uri="{FF2B5EF4-FFF2-40B4-BE49-F238E27FC236}">
                <a16:creationId xmlns:a16="http://schemas.microsoft.com/office/drawing/2014/main" id="{0CE9147C-9A99-4102-9722-7692C31D4975}"/>
              </a:ext>
            </a:extLst>
          </p:cNvPr>
          <p:cNvSpPr>
            <a:spLocks noGrp="1"/>
          </p:cNvSpPr>
          <p:nvPr>
            <p:ph type="pic" sz="quarter" idx="12"/>
          </p:nvPr>
        </p:nvSpPr>
        <p:spPr>
          <a:xfrm>
            <a:off x="1" y="1138294"/>
            <a:ext cx="4004108" cy="4405857"/>
          </a:xfrm>
        </p:spPr>
        <p:txBody>
          <a:bodyPr/>
          <a:lstStyle/>
          <a:p>
            <a:endParaRPr lang="en-US" dirty="0"/>
          </a:p>
        </p:txBody>
      </p:sp>
      <p:sp>
        <p:nvSpPr>
          <p:cNvPr id="7" name="Title 1">
            <a:extLst>
              <a:ext uri="{FF2B5EF4-FFF2-40B4-BE49-F238E27FC236}">
                <a16:creationId xmlns:a16="http://schemas.microsoft.com/office/drawing/2014/main" id="{27D7D149-404F-411D-BA0F-5ECB7A661243}"/>
              </a:ext>
            </a:extLst>
          </p:cNvPr>
          <p:cNvSpPr>
            <a:spLocks noGrp="1"/>
          </p:cNvSpPr>
          <p:nvPr>
            <p:ph type="ctrTitle"/>
          </p:nvPr>
        </p:nvSpPr>
        <p:spPr>
          <a:xfrm>
            <a:off x="1524000" y="0"/>
            <a:ext cx="9144000" cy="1070919"/>
          </a:xfrm>
        </p:spPr>
        <p:txBody>
          <a:bodyPr anchor="ctr" anchorCtr="0">
            <a:normAutofit/>
          </a:bodyPr>
          <a:lstStyle>
            <a:lvl1pPr algn="ctr">
              <a:defRPr sz="2400">
                <a:solidFill>
                  <a:schemeClr val="bg1"/>
                </a:solidFill>
              </a:defRPr>
            </a:lvl1pPr>
          </a:lstStyle>
          <a:p>
            <a:r>
              <a:rPr lang="en-US" dirty="0"/>
              <a:t>Click to edit Master title style</a:t>
            </a:r>
          </a:p>
        </p:txBody>
      </p:sp>
      <p:sp>
        <p:nvSpPr>
          <p:cNvPr id="15" name="Picture Placeholder 8">
            <a:extLst>
              <a:ext uri="{FF2B5EF4-FFF2-40B4-BE49-F238E27FC236}">
                <a16:creationId xmlns:a16="http://schemas.microsoft.com/office/drawing/2014/main" id="{33EF5417-04D5-45FF-8613-78F5696AFC65}"/>
              </a:ext>
            </a:extLst>
          </p:cNvPr>
          <p:cNvSpPr>
            <a:spLocks noGrp="1"/>
          </p:cNvSpPr>
          <p:nvPr>
            <p:ph type="pic" sz="quarter" idx="13"/>
          </p:nvPr>
        </p:nvSpPr>
        <p:spPr>
          <a:xfrm>
            <a:off x="4092358" y="1138293"/>
            <a:ext cx="4004108" cy="4405857"/>
          </a:xfrm>
        </p:spPr>
        <p:txBody>
          <a:bodyPr/>
          <a:lstStyle/>
          <a:p>
            <a:endParaRPr lang="en-US" dirty="0"/>
          </a:p>
        </p:txBody>
      </p:sp>
      <p:sp>
        <p:nvSpPr>
          <p:cNvPr id="16" name="Picture Placeholder 8">
            <a:extLst>
              <a:ext uri="{FF2B5EF4-FFF2-40B4-BE49-F238E27FC236}">
                <a16:creationId xmlns:a16="http://schemas.microsoft.com/office/drawing/2014/main" id="{C5797432-F942-416B-AA33-58E1DA65985F}"/>
              </a:ext>
            </a:extLst>
          </p:cNvPr>
          <p:cNvSpPr>
            <a:spLocks noGrp="1"/>
          </p:cNvSpPr>
          <p:nvPr>
            <p:ph type="pic" sz="quarter" idx="14"/>
          </p:nvPr>
        </p:nvSpPr>
        <p:spPr>
          <a:xfrm>
            <a:off x="8184715" y="1138293"/>
            <a:ext cx="4004108" cy="4405857"/>
          </a:xfrm>
        </p:spPr>
        <p:txBody>
          <a:bodyPr/>
          <a:lstStyle/>
          <a:p>
            <a:endParaRPr lang="en-US" dirty="0"/>
          </a:p>
        </p:txBody>
      </p:sp>
    </p:spTree>
    <p:extLst>
      <p:ext uri="{BB962C8B-B14F-4D97-AF65-F5344CB8AC3E}">
        <p14:creationId xmlns:p14="http://schemas.microsoft.com/office/powerpoint/2010/main" val="1281066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w/ Title Logo">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086988A6-DBE7-4F9D-888D-2E47BFC932AC}"/>
              </a:ext>
            </a:extLst>
          </p:cNvPr>
          <p:cNvSpPr/>
          <p:nvPr userDrawn="1"/>
        </p:nvSpPr>
        <p:spPr>
          <a:xfrm>
            <a:off x="-3176" y="-3175"/>
            <a:ext cx="12195176" cy="1074094"/>
          </a:xfrm>
          <a:prstGeom prst="rect">
            <a:avLst/>
          </a:prstGeom>
          <a:gradFill>
            <a:gsLst>
              <a:gs pos="0">
                <a:srgbClr val="458293"/>
              </a:gs>
              <a:gs pos="100000">
                <a:srgbClr val="123758"/>
              </a:gs>
            </a:gsLst>
            <a:lin ang="75160"/>
          </a:gradFill>
          <a:ln w="66675">
            <a:noFill/>
            <a:miter lim="400000"/>
          </a:ln>
        </p:spPr>
        <p:txBody>
          <a:bodyPr lIns="0" tIns="0" rIns="0" bIns="0" anchor="ctr"/>
          <a:lstStyle/>
          <a:p>
            <a:pPr>
              <a:defRPr sz="3200">
                <a:solidFill>
                  <a:srgbClr val="458293"/>
                </a:solidFill>
              </a:defRPr>
            </a:pPr>
            <a:endParaRPr sz="1200" dirty="0"/>
          </a:p>
        </p:txBody>
      </p:sp>
      <p:pic>
        <p:nvPicPr>
          <p:cNvPr id="8" name="sw-logo-white.png" descr="sw-logo-white.png">
            <a:extLst>
              <a:ext uri="{FF2B5EF4-FFF2-40B4-BE49-F238E27FC236}">
                <a16:creationId xmlns:a16="http://schemas.microsoft.com/office/drawing/2014/main" id="{30154276-2F25-4241-8249-0586073570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57388" y="391992"/>
            <a:ext cx="3074048" cy="283759"/>
          </a:xfrm>
          <a:prstGeom prst="rect">
            <a:avLst/>
          </a:prstGeom>
          <a:ln w="12700">
            <a:miter lim="400000"/>
          </a:ln>
        </p:spPr>
      </p:pic>
    </p:spTree>
    <p:extLst>
      <p:ext uri="{BB962C8B-B14F-4D97-AF65-F5344CB8AC3E}">
        <p14:creationId xmlns:p14="http://schemas.microsoft.com/office/powerpoint/2010/main" val="2451226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w/ Title Text">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086988A6-DBE7-4F9D-888D-2E47BFC932AC}"/>
              </a:ext>
            </a:extLst>
          </p:cNvPr>
          <p:cNvSpPr/>
          <p:nvPr userDrawn="1"/>
        </p:nvSpPr>
        <p:spPr>
          <a:xfrm>
            <a:off x="-3176" y="-3175"/>
            <a:ext cx="12195176" cy="1074094"/>
          </a:xfrm>
          <a:prstGeom prst="rect">
            <a:avLst/>
          </a:prstGeom>
          <a:gradFill>
            <a:gsLst>
              <a:gs pos="0">
                <a:srgbClr val="458293"/>
              </a:gs>
              <a:gs pos="100000">
                <a:srgbClr val="123758"/>
              </a:gs>
            </a:gsLst>
            <a:lin ang="75160"/>
          </a:gradFill>
          <a:ln w="66675">
            <a:noFill/>
            <a:miter lim="400000"/>
          </a:ln>
        </p:spPr>
        <p:txBody>
          <a:bodyPr lIns="0" tIns="0" rIns="0" bIns="0" anchor="ctr"/>
          <a:lstStyle/>
          <a:p>
            <a:pPr>
              <a:defRPr sz="3200">
                <a:solidFill>
                  <a:srgbClr val="458293"/>
                </a:solidFill>
              </a:defRPr>
            </a:pPr>
            <a:endParaRPr sz="1200" dirty="0"/>
          </a:p>
        </p:txBody>
      </p:sp>
      <p:sp>
        <p:nvSpPr>
          <p:cNvPr id="4" name="Title 1">
            <a:extLst>
              <a:ext uri="{FF2B5EF4-FFF2-40B4-BE49-F238E27FC236}">
                <a16:creationId xmlns:a16="http://schemas.microsoft.com/office/drawing/2014/main" id="{3FC9BC6D-20C0-4A6E-928F-14CFB361B3A8}"/>
              </a:ext>
            </a:extLst>
          </p:cNvPr>
          <p:cNvSpPr>
            <a:spLocks noGrp="1"/>
          </p:cNvSpPr>
          <p:nvPr>
            <p:ph type="ctrTitle"/>
          </p:nvPr>
        </p:nvSpPr>
        <p:spPr>
          <a:xfrm>
            <a:off x="1524000" y="0"/>
            <a:ext cx="9144000" cy="1070919"/>
          </a:xfrm>
        </p:spPr>
        <p:txBody>
          <a:bodyPr anchor="ctr" anchorCtr="0">
            <a:normAutofit/>
          </a:bodyPr>
          <a:lstStyle>
            <a:lvl1pPr algn="ctr">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61608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 Small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4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1A8AB-8F49-DBF9-00FD-DFF38FE3D6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5ECB8D-80FC-440A-F9DA-31D7CB85BC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6181FD-A8A8-228B-1578-2409E98A3C87}"/>
              </a:ext>
            </a:extLst>
          </p:cNvPr>
          <p:cNvSpPr>
            <a:spLocks noGrp="1"/>
          </p:cNvSpPr>
          <p:nvPr>
            <p:ph type="dt" sz="half" idx="10"/>
          </p:nvPr>
        </p:nvSpPr>
        <p:spPr/>
        <p:txBody>
          <a:bodyPr/>
          <a:lstStyle/>
          <a:p>
            <a:fld id="{386DB133-0BB9-4301-9C88-B7FFC72FB4F3}" type="datetime1">
              <a:rPr lang="en-US" smtClean="0"/>
              <a:t>4/10/2025</a:t>
            </a:fld>
            <a:endParaRPr lang="en-US" dirty="0"/>
          </a:p>
        </p:txBody>
      </p:sp>
      <p:sp>
        <p:nvSpPr>
          <p:cNvPr id="5" name="Footer Placeholder 4">
            <a:extLst>
              <a:ext uri="{FF2B5EF4-FFF2-40B4-BE49-F238E27FC236}">
                <a16:creationId xmlns:a16="http://schemas.microsoft.com/office/drawing/2014/main" id="{3DBC613C-A315-91A2-FA73-8E9066A5FEF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3883E7F-09C5-A2C4-8835-FBE24C74A959}"/>
              </a:ext>
            </a:extLst>
          </p:cNvPr>
          <p:cNvSpPr>
            <a:spLocks noGrp="1"/>
          </p:cNvSpPr>
          <p:nvPr>
            <p:ph type="sldNum" sz="quarter" idx="12"/>
          </p:nvPr>
        </p:nvSpPr>
        <p:spPr/>
        <p:txBody>
          <a:bodyPr/>
          <a:lstStyle/>
          <a:p>
            <a:fld id="{26959F48-B3E7-4F8A-A0F5-F50213820AA3}" type="slidenum">
              <a:rPr lang="en-US" smtClean="0"/>
              <a:t>‹#›</a:t>
            </a:fld>
            <a:endParaRPr lang="en-US" dirty="0"/>
          </a:p>
        </p:txBody>
      </p:sp>
    </p:spTree>
    <p:extLst>
      <p:ext uri="{BB962C8B-B14F-4D97-AF65-F5344CB8AC3E}">
        <p14:creationId xmlns:p14="http://schemas.microsoft.com/office/powerpoint/2010/main" val="1099649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27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a:gsLst>
            <a:gs pos="0">
              <a:srgbClr val="458293"/>
            </a:gs>
            <a:gs pos="100000">
              <a:srgbClr val="123758"/>
            </a:gs>
          </a:gsLst>
          <a:lin ang="75160" scaled="0"/>
        </a:gradFill>
        <a:effectLst/>
      </p:bgPr>
    </p:bg>
    <p:spTree>
      <p:nvGrpSpPr>
        <p:cNvPr id="1" name=""/>
        <p:cNvGrpSpPr/>
        <p:nvPr/>
      </p:nvGrpSpPr>
      <p:grpSpPr>
        <a:xfrm>
          <a:off x="0" y="0"/>
          <a:ext cx="0" cy="0"/>
          <a:chOff x="0" y="0"/>
          <a:chExt cx="0" cy="0"/>
        </a:xfrm>
      </p:grpSpPr>
      <p:pic>
        <p:nvPicPr>
          <p:cNvPr id="7" name="sw-logo-white.png" descr="sw-logo-white.png">
            <a:extLst>
              <a:ext uri="{FF2B5EF4-FFF2-40B4-BE49-F238E27FC236}">
                <a16:creationId xmlns:a16="http://schemas.microsoft.com/office/drawing/2014/main" id="{5F37317A-FF5D-4839-9385-AC7416036A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1656" y="6365698"/>
            <a:ext cx="1472157" cy="135891"/>
          </a:xfrm>
          <a:prstGeom prst="rect">
            <a:avLst/>
          </a:prstGeom>
          <a:ln w="12700">
            <a:miter lim="400000"/>
          </a:ln>
        </p:spPr>
      </p:pic>
      <p:sp>
        <p:nvSpPr>
          <p:cNvPr id="5" name="Title 1">
            <a:extLst>
              <a:ext uri="{FF2B5EF4-FFF2-40B4-BE49-F238E27FC236}">
                <a16:creationId xmlns:a16="http://schemas.microsoft.com/office/drawing/2014/main" id="{026022FF-09C5-44DA-BD5F-3F174B80FCE6}"/>
              </a:ext>
            </a:extLst>
          </p:cNvPr>
          <p:cNvSpPr txBox="1">
            <a:spLocks/>
          </p:cNvSpPr>
          <p:nvPr userDrawn="1"/>
        </p:nvSpPr>
        <p:spPr>
          <a:xfrm>
            <a:off x="1236978" y="1442698"/>
            <a:ext cx="6866020" cy="14150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en-US" dirty="0">
                <a:solidFill>
                  <a:schemeClr val="bg1"/>
                </a:solidFill>
              </a:rPr>
              <a:t>Thank you</a:t>
            </a:r>
          </a:p>
        </p:txBody>
      </p:sp>
      <p:sp>
        <p:nvSpPr>
          <p:cNvPr id="6" name="Text Placeholder 2">
            <a:extLst>
              <a:ext uri="{FF2B5EF4-FFF2-40B4-BE49-F238E27FC236}">
                <a16:creationId xmlns:a16="http://schemas.microsoft.com/office/drawing/2014/main" id="{DFFB1398-4295-4BD0-8B50-FB2BC7D5B07F}"/>
              </a:ext>
            </a:extLst>
          </p:cNvPr>
          <p:cNvSpPr>
            <a:spLocks noGrp="1"/>
          </p:cNvSpPr>
          <p:nvPr>
            <p:ph type="body" idx="1" hasCustomPrompt="1"/>
          </p:nvPr>
        </p:nvSpPr>
        <p:spPr>
          <a:xfrm>
            <a:off x="1236978" y="3051733"/>
            <a:ext cx="3329805" cy="1500187"/>
          </a:xfrm>
        </p:spPr>
        <p:txBody>
          <a:bodyPr/>
          <a:lstStyle>
            <a:lvl1pPr marL="0" indent="0">
              <a:buNone/>
              <a:defRPr sz="2400" b="1">
                <a:solidFill>
                  <a:schemeClr val="bg1"/>
                </a:solidFill>
              </a:defRPr>
            </a:lvl1pPr>
            <a:lvl2pPr marL="9525" indent="0">
              <a:buNone/>
              <a:tabLst/>
              <a:defRPr sz="20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Name 1</a:t>
            </a:r>
          </a:p>
          <a:p>
            <a:pPr lvl="1"/>
            <a:r>
              <a:rPr lang="en-US" dirty="0"/>
              <a:t>Title 1</a:t>
            </a:r>
          </a:p>
          <a:p>
            <a:pPr lvl="1"/>
            <a:r>
              <a:rPr lang="en-US" dirty="0"/>
              <a:t>Email 1</a:t>
            </a:r>
          </a:p>
        </p:txBody>
      </p:sp>
      <p:sp>
        <p:nvSpPr>
          <p:cNvPr id="8" name="Text Placeholder 2">
            <a:extLst>
              <a:ext uri="{FF2B5EF4-FFF2-40B4-BE49-F238E27FC236}">
                <a16:creationId xmlns:a16="http://schemas.microsoft.com/office/drawing/2014/main" id="{B40F813B-2562-4F67-9D55-5EEBF4C39CB3}"/>
              </a:ext>
            </a:extLst>
          </p:cNvPr>
          <p:cNvSpPr>
            <a:spLocks noGrp="1"/>
          </p:cNvSpPr>
          <p:nvPr>
            <p:ph type="body" idx="13" hasCustomPrompt="1"/>
          </p:nvPr>
        </p:nvSpPr>
        <p:spPr>
          <a:xfrm>
            <a:off x="4773193" y="3051733"/>
            <a:ext cx="3329805" cy="1500187"/>
          </a:xfrm>
        </p:spPr>
        <p:txBody>
          <a:bodyPr/>
          <a:lstStyle>
            <a:lvl1pPr marL="0" indent="0">
              <a:buNone/>
              <a:defRPr sz="2400" b="1">
                <a:solidFill>
                  <a:schemeClr val="bg1"/>
                </a:solidFill>
              </a:defRPr>
            </a:lvl1pPr>
            <a:lvl2pPr marL="9525" indent="0">
              <a:buNone/>
              <a:tabLst/>
              <a:defRPr sz="20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Name 2</a:t>
            </a:r>
          </a:p>
          <a:p>
            <a:pPr lvl="1"/>
            <a:r>
              <a:rPr lang="en-US" dirty="0"/>
              <a:t>Title 2</a:t>
            </a:r>
          </a:p>
          <a:p>
            <a:pPr lvl="1"/>
            <a:r>
              <a:rPr lang="en-US" dirty="0"/>
              <a:t>Email 2</a:t>
            </a:r>
          </a:p>
        </p:txBody>
      </p:sp>
    </p:spTree>
    <p:extLst>
      <p:ext uri="{BB962C8B-B14F-4D97-AF65-F5344CB8AC3E}">
        <p14:creationId xmlns:p14="http://schemas.microsoft.com/office/powerpoint/2010/main" val="2518841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B593-774C-83C2-DC73-C062B46E74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6CB43A-6BF0-9201-4243-FA0902BD2D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C3610F-20B9-5D52-2EE9-91D3C4D6B1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54520D2-967C-A84B-8DE0-9D10639CE39E}"/>
              </a:ext>
            </a:extLst>
          </p:cNvPr>
          <p:cNvSpPr>
            <a:spLocks noGrp="1"/>
          </p:cNvSpPr>
          <p:nvPr>
            <p:ph type="sldNum" sz="quarter" idx="12"/>
          </p:nvPr>
        </p:nvSpPr>
        <p:spPr/>
        <p:txBody>
          <a:bodyPr/>
          <a:lstStyle/>
          <a:p>
            <a:fld id="{26959F48-B3E7-4F8A-A0F5-F50213820AA3}" type="slidenum">
              <a:rPr lang="en-US" smtClean="0"/>
              <a:t>‹#›</a:t>
            </a:fld>
            <a:endParaRPr lang="en-US" dirty="0"/>
          </a:p>
        </p:txBody>
      </p:sp>
      <p:sp>
        <p:nvSpPr>
          <p:cNvPr id="11" name="Rectangle 10">
            <a:extLst>
              <a:ext uri="{FF2B5EF4-FFF2-40B4-BE49-F238E27FC236}">
                <a16:creationId xmlns:a16="http://schemas.microsoft.com/office/drawing/2014/main" id="{CC30A07F-C742-4068-4332-13E17949D1A9}"/>
              </a:ext>
            </a:extLst>
          </p:cNvPr>
          <p:cNvSpPr/>
          <p:nvPr userDrawn="1"/>
        </p:nvSpPr>
        <p:spPr>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pic>
        <p:nvPicPr>
          <p:cNvPr id="12" name="Picture 11">
            <a:extLst>
              <a:ext uri="{FF2B5EF4-FFF2-40B4-BE49-F238E27FC236}">
                <a16:creationId xmlns:a16="http://schemas.microsoft.com/office/drawing/2014/main" id="{425A02E9-A2D1-706E-502E-486CAB67AA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864" y="6224696"/>
            <a:ext cx="3823045" cy="379640"/>
          </a:xfrm>
          <a:prstGeom prst="rect">
            <a:avLst/>
          </a:prstGeom>
        </p:spPr>
      </p:pic>
      <p:pic>
        <p:nvPicPr>
          <p:cNvPr id="13" name="Picture 12" descr="A black background with grey text&#10;&#10;AI-generated content may be incorrect.">
            <a:extLst>
              <a:ext uri="{FF2B5EF4-FFF2-40B4-BE49-F238E27FC236}">
                <a16:creationId xmlns:a16="http://schemas.microsoft.com/office/drawing/2014/main" id="{B76FF0E3-A819-B014-7D18-F1D18956BD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8539" y="6105054"/>
            <a:ext cx="2133204" cy="581233"/>
          </a:xfrm>
          <a:prstGeom prst="rect">
            <a:avLst/>
          </a:prstGeom>
        </p:spPr>
      </p:pic>
      <p:pic>
        <p:nvPicPr>
          <p:cNvPr id="14" name="Picture 13" descr="A logo of a department of natural resources&#10;&#10;AI-generated content may be incorrect.">
            <a:extLst>
              <a:ext uri="{FF2B5EF4-FFF2-40B4-BE49-F238E27FC236}">
                <a16:creationId xmlns:a16="http://schemas.microsoft.com/office/drawing/2014/main" id="{C27BA287-8C53-0C58-CD4C-D6BD6AD2847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16773" y="6038087"/>
            <a:ext cx="1794902" cy="775617"/>
          </a:xfrm>
          <a:prstGeom prst="rect">
            <a:avLst/>
          </a:prstGeom>
        </p:spPr>
      </p:pic>
    </p:spTree>
    <p:extLst>
      <p:ext uri="{BB962C8B-B14F-4D97-AF65-F5344CB8AC3E}">
        <p14:creationId xmlns:p14="http://schemas.microsoft.com/office/powerpoint/2010/main" val="66138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0085-663E-D2F4-84A9-EDD329C806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7F4F91-9E28-0C0C-60AE-22F7034D1A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6D3F59-749A-17C6-FD91-0F41D36CF2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876402-8D05-5313-8CD5-C2880FCBA9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B19E3E-7E05-E21A-B176-CE3A7A3699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EE5305-D76C-C1A5-EA62-62966A3D7E45}"/>
              </a:ext>
            </a:extLst>
          </p:cNvPr>
          <p:cNvSpPr>
            <a:spLocks noGrp="1"/>
          </p:cNvSpPr>
          <p:nvPr>
            <p:ph type="dt" sz="half" idx="10"/>
          </p:nvPr>
        </p:nvSpPr>
        <p:spPr/>
        <p:txBody>
          <a:bodyPr/>
          <a:lstStyle/>
          <a:p>
            <a:fld id="{00175CBC-92B3-4FCF-B201-8FBF3190F983}" type="datetime1">
              <a:rPr lang="en-US" smtClean="0"/>
              <a:t>4/10/2025</a:t>
            </a:fld>
            <a:endParaRPr lang="en-US" dirty="0"/>
          </a:p>
        </p:txBody>
      </p:sp>
      <p:sp>
        <p:nvSpPr>
          <p:cNvPr id="8" name="Footer Placeholder 7">
            <a:extLst>
              <a:ext uri="{FF2B5EF4-FFF2-40B4-BE49-F238E27FC236}">
                <a16:creationId xmlns:a16="http://schemas.microsoft.com/office/drawing/2014/main" id="{7863105D-3724-6A48-2DC8-4DCDF5B514C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12DB63CC-79EA-81C5-4246-29DE3A6197CE}"/>
              </a:ext>
            </a:extLst>
          </p:cNvPr>
          <p:cNvSpPr>
            <a:spLocks noGrp="1"/>
          </p:cNvSpPr>
          <p:nvPr>
            <p:ph type="sldNum" sz="quarter" idx="12"/>
          </p:nvPr>
        </p:nvSpPr>
        <p:spPr/>
        <p:txBody>
          <a:bodyPr/>
          <a:lstStyle/>
          <a:p>
            <a:fld id="{26959F48-B3E7-4F8A-A0F5-F50213820AA3}" type="slidenum">
              <a:rPr lang="en-US" smtClean="0"/>
              <a:t>‹#›</a:t>
            </a:fld>
            <a:endParaRPr lang="en-US" dirty="0"/>
          </a:p>
        </p:txBody>
      </p:sp>
    </p:spTree>
    <p:extLst>
      <p:ext uri="{BB962C8B-B14F-4D97-AF65-F5344CB8AC3E}">
        <p14:creationId xmlns:p14="http://schemas.microsoft.com/office/powerpoint/2010/main" val="285104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F1944-3CCD-EF21-771D-4A3503E187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CEF1D8-1BB9-F359-A3D8-49C03C01DB5D}"/>
              </a:ext>
            </a:extLst>
          </p:cNvPr>
          <p:cNvSpPr>
            <a:spLocks noGrp="1"/>
          </p:cNvSpPr>
          <p:nvPr>
            <p:ph type="dt" sz="half" idx="10"/>
          </p:nvPr>
        </p:nvSpPr>
        <p:spPr/>
        <p:txBody>
          <a:bodyPr/>
          <a:lstStyle/>
          <a:p>
            <a:fld id="{899E37DC-88A9-4CC2-95D5-DBB192891D4B}" type="datetime1">
              <a:rPr lang="en-US" smtClean="0"/>
              <a:t>4/10/2025</a:t>
            </a:fld>
            <a:endParaRPr lang="en-US" dirty="0"/>
          </a:p>
        </p:txBody>
      </p:sp>
      <p:sp>
        <p:nvSpPr>
          <p:cNvPr id="4" name="Footer Placeholder 3">
            <a:extLst>
              <a:ext uri="{FF2B5EF4-FFF2-40B4-BE49-F238E27FC236}">
                <a16:creationId xmlns:a16="http://schemas.microsoft.com/office/drawing/2014/main" id="{1D42449B-AE01-28A8-CD5E-9B7CA92A8F0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3BB018-2345-F7AA-EC8A-6755E8B9D6E2}"/>
              </a:ext>
            </a:extLst>
          </p:cNvPr>
          <p:cNvSpPr>
            <a:spLocks noGrp="1"/>
          </p:cNvSpPr>
          <p:nvPr>
            <p:ph type="sldNum" sz="quarter" idx="12"/>
          </p:nvPr>
        </p:nvSpPr>
        <p:spPr/>
        <p:txBody>
          <a:bodyPr/>
          <a:lstStyle/>
          <a:p>
            <a:fld id="{26959F48-B3E7-4F8A-A0F5-F50213820AA3}" type="slidenum">
              <a:rPr lang="en-US" smtClean="0"/>
              <a:t>‹#›</a:t>
            </a:fld>
            <a:endParaRPr lang="en-US" dirty="0"/>
          </a:p>
        </p:txBody>
      </p:sp>
    </p:spTree>
    <p:extLst>
      <p:ext uri="{BB962C8B-B14F-4D97-AF65-F5344CB8AC3E}">
        <p14:creationId xmlns:p14="http://schemas.microsoft.com/office/powerpoint/2010/main" val="185431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B752A9-E44C-D3D5-C21E-6A895FE05FFD}"/>
              </a:ext>
            </a:extLst>
          </p:cNvPr>
          <p:cNvSpPr>
            <a:spLocks noGrp="1"/>
          </p:cNvSpPr>
          <p:nvPr>
            <p:ph type="dt" sz="half" idx="10"/>
          </p:nvPr>
        </p:nvSpPr>
        <p:spPr/>
        <p:txBody>
          <a:bodyPr/>
          <a:lstStyle/>
          <a:p>
            <a:fld id="{BA7E56FF-04E3-4F89-BF6B-DC32BCFE3B8E}" type="datetime1">
              <a:rPr lang="en-US" smtClean="0"/>
              <a:t>4/10/2025</a:t>
            </a:fld>
            <a:endParaRPr lang="en-US" dirty="0"/>
          </a:p>
        </p:txBody>
      </p:sp>
      <p:sp>
        <p:nvSpPr>
          <p:cNvPr id="3" name="Footer Placeholder 2">
            <a:extLst>
              <a:ext uri="{FF2B5EF4-FFF2-40B4-BE49-F238E27FC236}">
                <a16:creationId xmlns:a16="http://schemas.microsoft.com/office/drawing/2014/main" id="{7B9DAC75-DCE5-76E0-D0C3-8D7F6DCAE2E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988991-5886-D51B-2180-859B1B1E7045}"/>
              </a:ext>
            </a:extLst>
          </p:cNvPr>
          <p:cNvSpPr>
            <a:spLocks noGrp="1"/>
          </p:cNvSpPr>
          <p:nvPr>
            <p:ph type="sldNum" sz="quarter" idx="12"/>
          </p:nvPr>
        </p:nvSpPr>
        <p:spPr/>
        <p:txBody>
          <a:bodyPr/>
          <a:lstStyle/>
          <a:p>
            <a:fld id="{26959F48-B3E7-4F8A-A0F5-F50213820AA3}" type="slidenum">
              <a:rPr lang="en-US" smtClean="0"/>
              <a:t>‹#›</a:t>
            </a:fld>
            <a:endParaRPr lang="en-US" dirty="0"/>
          </a:p>
        </p:txBody>
      </p:sp>
    </p:spTree>
    <p:extLst>
      <p:ext uri="{BB962C8B-B14F-4D97-AF65-F5344CB8AC3E}">
        <p14:creationId xmlns:p14="http://schemas.microsoft.com/office/powerpoint/2010/main" val="53441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33301-8FC3-25D0-EC56-271BAE3B4E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42B0BD-8037-77FC-92C3-67D5B4C9A4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A34546-28E5-11A1-821B-0CE3043D2F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C6EE90-179E-35E5-FD25-5DB6378E7880}"/>
              </a:ext>
            </a:extLst>
          </p:cNvPr>
          <p:cNvSpPr>
            <a:spLocks noGrp="1"/>
          </p:cNvSpPr>
          <p:nvPr>
            <p:ph type="dt" sz="half" idx="10"/>
          </p:nvPr>
        </p:nvSpPr>
        <p:spPr/>
        <p:txBody>
          <a:bodyPr/>
          <a:lstStyle/>
          <a:p>
            <a:fld id="{6E97421E-00AB-47E9-A85F-0D5284AA0C94}" type="datetime1">
              <a:rPr lang="en-US" smtClean="0"/>
              <a:t>4/10/2025</a:t>
            </a:fld>
            <a:endParaRPr lang="en-US" dirty="0"/>
          </a:p>
        </p:txBody>
      </p:sp>
      <p:sp>
        <p:nvSpPr>
          <p:cNvPr id="6" name="Footer Placeholder 5">
            <a:extLst>
              <a:ext uri="{FF2B5EF4-FFF2-40B4-BE49-F238E27FC236}">
                <a16:creationId xmlns:a16="http://schemas.microsoft.com/office/drawing/2014/main" id="{E0264F8A-BD9B-1ADA-743A-65402CEEA45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87EDEA6-764B-3854-8244-25FE0372D21A}"/>
              </a:ext>
            </a:extLst>
          </p:cNvPr>
          <p:cNvSpPr>
            <a:spLocks noGrp="1"/>
          </p:cNvSpPr>
          <p:nvPr>
            <p:ph type="sldNum" sz="quarter" idx="12"/>
          </p:nvPr>
        </p:nvSpPr>
        <p:spPr/>
        <p:txBody>
          <a:bodyPr/>
          <a:lstStyle/>
          <a:p>
            <a:fld id="{26959F48-B3E7-4F8A-A0F5-F50213820AA3}" type="slidenum">
              <a:rPr lang="en-US" smtClean="0"/>
              <a:t>‹#›</a:t>
            </a:fld>
            <a:endParaRPr lang="en-US" dirty="0"/>
          </a:p>
        </p:txBody>
      </p:sp>
    </p:spTree>
    <p:extLst>
      <p:ext uri="{BB962C8B-B14F-4D97-AF65-F5344CB8AC3E}">
        <p14:creationId xmlns:p14="http://schemas.microsoft.com/office/powerpoint/2010/main" val="130768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DB007-B6B0-C1AB-68A7-50742A5920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4BD68B-8DC8-7287-69E2-B8179B98A2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EBDDB8B-3BAF-DEC3-AC5C-465CDEE2E7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2AA5DB-4AF7-5B09-259C-3320656C42FA}"/>
              </a:ext>
            </a:extLst>
          </p:cNvPr>
          <p:cNvSpPr>
            <a:spLocks noGrp="1"/>
          </p:cNvSpPr>
          <p:nvPr>
            <p:ph type="dt" sz="half" idx="10"/>
          </p:nvPr>
        </p:nvSpPr>
        <p:spPr/>
        <p:txBody>
          <a:bodyPr/>
          <a:lstStyle/>
          <a:p>
            <a:fld id="{F2A88ABF-6A8C-4613-ADF6-CFBBA5F2740A}" type="datetime1">
              <a:rPr lang="en-US" smtClean="0"/>
              <a:t>4/10/2025</a:t>
            </a:fld>
            <a:endParaRPr lang="en-US" dirty="0"/>
          </a:p>
        </p:txBody>
      </p:sp>
      <p:sp>
        <p:nvSpPr>
          <p:cNvPr id="6" name="Footer Placeholder 5">
            <a:extLst>
              <a:ext uri="{FF2B5EF4-FFF2-40B4-BE49-F238E27FC236}">
                <a16:creationId xmlns:a16="http://schemas.microsoft.com/office/drawing/2014/main" id="{F291409D-FB38-AE25-229A-0FCF48FE311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53D1FEB-B113-8E9D-2D01-E723E4632E19}"/>
              </a:ext>
            </a:extLst>
          </p:cNvPr>
          <p:cNvSpPr>
            <a:spLocks noGrp="1"/>
          </p:cNvSpPr>
          <p:nvPr>
            <p:ph type="sldNum" sz="quarter" idx="12"/>
          </p:nvPr>
        </p:nvSpPr>
        <p:spPr/>
        <p:txBody>
          <a:bodyPr/>
          <a:lstStyle/>
          <a:p>
            <a:fld id="{26959F48-B3E7-4F8A-A0F5-F50213820AA3}" type="slidenum">
              <a:rPr lang="en-US" smtClean="0"/>
              <a:t>‹#›</a:t>
            </a:fld>
            <a:endParaRPr lang="en-US" dirty="0"/>
          </a:p>
        </p:txBody>
      </p:sp>
    </p:spTree>
    <p:extLst>
      <p:ext uri="{BB962C8B-B14F-4D97-AF65-F5344CB8AC3E}">
        <p14:creationId xmlns:p14="http://schemas.microsoft.com/office/powerpoint/2010/main" val="329921043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4.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19EABE-365F-8DDA-8B28-D5E1F33216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5CE7FA-6135-1D81-D467-EABAFCDC1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FE3C45-BD6D-651C-3F37-8326DD6EB9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A88ABF-6A8C-4613-ADF6-CFBBA5F2740A}" type="datetime1">
              <a:rPr lang="en-US" smtClean="0"/>
              <a:t>4/10/2025</a:t>
            </a:fld>
            <a:endParaRPr lang="en-US" dirty="0"/>
          </a:p>
        </p:txBody>
      </p:sp>
      <p:sp>
        <p:nvSpPr>
          <p:cNvPr id="6" name="Slide Number Placeholder 5">
            <a:extLst>
              <a:ext uri="{FF2B5EF4-FFF2-40B4-BE49-F238E27FC236}">
                <a16:creationId xmlns:a16="http://schemas.microsoft.com/office/drawing/2014/main" id="{2BC4322F-5BD1-42E9-804B-F065E59B33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6959F48-B3E7-4F8A-A0F5-F50213820AA3}" type="slidenum">
              <a:rPr lang="en-US" smtClean="0"/>
              <a:t>‹#›</a:t>
            </a:fld>
            <a:endParaRPr lang="en-US" dirty="0"/>
          </a:p>
        </p:txBody>
      </p:sp>
      <p:sp>
        <p:nvSpPr>
          <p:cNvPr id="7" name="Rectangle 6">
            <a:extLst>
              <a:ext uri="{FF2B5EF4-FFF2-40B4-BE49-F238E27FC236}">
                <a16:creationId xmlns:a16="http://schemas.microsoft.com/office/drawing/2014/main" id="{82FEF9E2-D75B-FD2F-0AE4-04DE35ABE3AA}"/>
              </a:ext>
            </a:extLst>
          </p:cNvPr>
          <p:cNvSpPr/>
          <p:nvPr userDrawn="1"/>
        </p:nvSpPr>
        <p:spPr>
          <a:xfrm>
            <a:off x="33251" y="1280160"/>
            <a:ext cx="711200" cy="228600"/>
          </a:xfrm>
          <a:prstGeom prst="rect">
            <a:avLst/>
          </a:prstGeom>
          <a:solidFill>
            <a:srgbClr val="0072BE"/>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val="207644966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4F6F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C916A5-C969-4C9E-9571-9380A1D70B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21F21F6-B8F4-4158-83FF-7C52832736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768667B-4697-44F3-BB60-91192E2CD2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E1EB0A97-D153-49EA-95D9-05A8FFF539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sw-logo-blue.png" descr="sw-logo-blue.png">
            <a:extLst>
              <a:ext uri="{FF2B5EF4-FFF2-40B4-BE49-F238E27FC236}">
                <a16:creationId xmlns:a16="http://schemas.microsoft.com/office/drawing/2014/main" id="{DDFB93BF-9125-4AA5-9B7C-706C0F5AF255}"/>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9881656" y="6356350"/>
            <a:ext cx="1472144" cy="135891"/>
          </a:xfrm>
          <a:prstGeom prst="rect">
            <a:avLst/>
          </a:prstGeom>
          <a:ln w="12700">
            <a:miter lim="400000"/>
          </a:ln>
        </p:spPr>
      </p:pic>
    </p:spTree>
    <p:extLst>
      <p:ext uri="{BB962C8B-B14F-4D97-AF65-F5344CB8AC3E}">
        <p14:creationId xmlns:p14="http://schemas.microsoft.com/office/powerpoint/2010/main" val="929437231"/>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67" r:id="rId4"/>
    <p:sldLayoutId id="2147483652" r:id="rId5"/>
    <p:sldLayoutId id="2147483669" r:id="rId6"/>
    <p:sldLayoutId id="2147483653" r:id="rId7"/>
    <p:sldLayoutId id="2147483660" r:id="rId8"/>
    <p:sldLayoutId id="2147483672" r:id="rId9"/>
    <p:sldLayoutId id="2147483655" r:id="rId10"/>
    <p:sldLayoutId id="2147483656" r:id="rId11"/>
    <p:sldLayoutId id="2147483654" r:id="rId12"/>
    <p:sldLayoutId id="2147483661" r:id="rId13"/>
    <p:sldLayoutId id="2147483662" r:id="rId14"/>
    <p:sldLayoutId id="2147483663" r:id="rId15"/>
    <p:sldLayoutId id="2147483664" r:id="rId16"/>
    <p:sldLayoutId id="2147483665" r:id="rId17"/>
    <p:sldLayoutId id="2147483666" r:id="rId18"/>
    <p:sldLayoutId id="2147483670" r:id="rId19"/>
  </p:sldLayoutIdLst>
  <p:hf hdr="0" ftr="0" dt="0"/>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8.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44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9465578" cy="4566407"/>
          </a:xfrm>
        </p:spPr>
        <p:txBody>
          <a:bodyPr anchor="t">
            <a:normAutofit fontScale="90000"/>
          </a:bodyPr>
          <a:lstStyle/>
          <a:p>
            <a:r>
              <a:rPr lang="en-US" sz="4900" b="1" dirty="0">
                <a:solidFill>
                  <a:srgbClr val="75988D"/>
                </a:solidFill>
                <a:latin typeface="Garamond" pitchFamily="18" charset="0"/>
              </a:rPr>
              <a:t>PFAS IN Georgia’s brownfields – navigating the regulatory blind spot</a:t>
            </a:r>
            <a:br>
              <a:rPr lang="en-US" sz="5400" b="1" dirty="0">
                <a:solidFill>
                  <a:srgbClr val="75988D"/>
                </a:solidFill>
                <a:latin typeface="Garamond" pitchFamily="18" charset="0"/>
              </a:rPr>
            </a:br>
            <a:br>
              <a:rPr lang="en-US" sz="4000" b="1" cap="none" dirty="0">
                <a:latin typeface="Garamond" pitchFamily="18" charset="0"/>
              </a:rPr>
            </a:br>
            <a:r>
              <a:rPr lang="en-US" b="1" cap="none" dirty="0">
                <a:solidFill>
                  <a:srgbClr val="00B0F0"/>
                </a:solidFill>
                <a:latin typeface="Garamond" pitchFamily="18" charset="0"/>
              </a:rPr>
              <a:t>Georgia Brownfield Association</a:t>
            </a:r>
            <a:br>
              <a:rPr lang="en-US" b="1" cap="none" dirty="0">
                <a:solidFill>
                  <a:srgbClr val="00B0F0"/>
                </a:solidFill>
                <a:latin typeface="Garamond" pitchFamily="18" charset="0"/>
              </a:rPr>
            </a:br>
            <a:r>
              <a:rPr lang="en-US" b="1" cap="none" dirty="0">
                <a:solidFill>
                  <a:srgbClr val="00B0F0"/>
                </a:solidFill>
                <a:latin typeface="Garamond" pitchFamily="18" charset="0"/>
              </a:rPr>
              <a:t>Spring Seminar</a:t>
            </a:r>
            <a:br>
              <a:rPr lang="en-US" b="1" cap="none" dirty="0">
                <a:solidFill>
                  <a:srgbClr val="00B0F0"/>
                </a:solidFill>
                <a:latin typeface="Garamond" pitchFamily="18" charset="0"/>
              </a:rPr>
            </a:br>
            <a:br>
              <a:rPr lang="en-US" sz="4000" b="1" cap="none" dirty="0">
                <a:latin typeface="Garamond" pitchFamily="18" charset="0"/>
              </a:rPr>
            </a:br>
            <a:r>
              <a:rPr lang="en-US" sz="2200" cap="none" dirty="0"/>
              <a:t>Presented by: K</a:t>
            </a:r>
            <a:r>
              <a:rPr lang="en-US" sz="2200" dirty="0"/>
              <a:t>imberley Hale, Shannon Ridley &amp; Len Diprima</a:t>
            </a:r>
            <a:br>
              <a:rPr lang="en-US" sz="2200" dirty="0"/>
            </a:br>
            <a:r>
              <a:rPr lang="en-US" sz="2200" dirty="0"/>
              <a:t>April 16, 2025</a:t>
            </a:r>
            <a:br>
              <a:rPr lang="en-US" sz="2000" dirty="0"/>
            </a:br>
            <a:endParaRPr lang="en-US" sz="4000" cap="none" dirty="0">
              <a:latin typeface="Garamond" pitchFamily="18" charset="0"/>
            </a:endParaRPr>
          </a:p>
        </p:txBody>
      </p:sp>
      <p:sp>
        <p:nvSpPr>
          <p:cNvPr id="3" name="TextBox 2">
            <a:extLst>
              <a:ext uri="{FF2B5EF4-FFF2-40B4-BE49-F238E27FC236}">
                <a16:creationId xmlns:a16="http://schemas.microsoft.com/office/drawing/2014/main" id="{7F40F80A-36B4-1844-A1DE-C378ED3325F9}"/>
              </a:ext>
            </a:extLst>
          </p:cNvPr>
          <p:cNvSpPr txBox="1"/>
          <p:nvPr/>
        </p:nvSpPr>
        <p:spPr>
          <a:xfrm>
            <a:off x="609600" y="5274219"/>
            <a:ext cx="8153400" cy="415498"/>
          </a:xfrm>
          <a:prstGeom prst="rect">
            <a:avLst/>
          </a:prstGeom>
          <a:noFill/>
        </p:spPr>
        <p:txBody>
          <a:bodyPr wrap="square" rtlCol="0">
            <a:spAutoFit/>
          </a:bodyPr>
          <a:lstStyle/>
          <a:p>
            <a:r>
              <a:rPr lang="en-US" sz="1050" dirty="0"/>
              <a:t>Disclaimer: This presentation is for educational purposes only. Opinions or points of view expressed in this presentation represent the view of the presenter. Nothing in this presentation constitutes legal advice.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7BEA946-483D-47F6-EBAF-6D380B2C3568}"/>
              </a:ext>
            </a:extLst>
          </p:cNvPr>
          <p:cNvSpPr>
            <a:spLocks noGrp="1"/>
          </p:cNvSpPr>
          <p:nvPr>
            <p:ph type="ctrTitle"/>
          </p:nvPr>
        </p:nvSpPr>
        <p:spPr/>
        <p:txBody>
          <a:bodyPr>
            <a:normAutofit/>
          </a:bodyPr>
          <a:lstStyle/>
          <a:p>
            <a:pPr algn="ctr"/>
            <a:r>
              <a:rPr lang="en-US" sz="3200" dirty="0"/>
              <a:t>Presentation Overview</a:t>
            </a:r>
          </a:p>
        </p:txBody>
      </p:sp>
      <p:graphicFrame>
        <p:nvGraphicFramePr>
          <p:cNvPr id="11" name="Content Placeholder 10">
            <a:extLst>
              <a:ext uri="{FF2B5EF4-FFF2-40B4-BE49-F238E27FC236}">
                <a16:creationId xmlns:a16="http://schemas.microsoft.com/office/drawing/2014/main" id="{800DD1FA-A2CA-E126-B2A2-6D93DB05A0EA}"/>
              </a:ext>
            </a:extLst>
          </p:cNvPr>
          <p:cNvGraphicFramePr>
            <a:graphicFrameLocks noGrp="1"/>
          </p:cNvGraphicFramePr>
          <p:nvPr>
            <p:ph idx="4294967295"/>
          </p:nvPr>
        </p:nvGraphicFramePr>
        <p:xfrm>
          <a:off x="1633182" y="1420470"/>
          <a:ext cx="8318500" cy="4639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5A89C75-822A-3E60-F9BC-8A9D5A477B3D}"/>
              </a:ext>
            </a:extLst>
          </p:cNvPr>
          <p:cNvSpPr txBox="1"/>
          <p:nvPr/>
        </p:nvSpPr>
        <p:spPr>
          <a:xfrm>
            <a:off x="3561806" y="6162935"/>
            <a:ext cx="2438400" cy="230832"/>
          </a:xfrm>
          <a:prstGeom prst="rect">
            <a:avLst/>
          </a:prstGeom>
          <a:noFill/>
        </p:spPr>
        <p:txBody>
          <a:bodyPr wrap="square">
            <a:spAutoFit/>
          </a:bodyPr>
          <a:lstStyle/>
          <a:p>
            <a:r>
              <a:rPr lang="en-US" sz="900" b="0" i="0" dirty="0">
                <a:solidFill>
                  <a:schemeClr val="bg1">
                    <a:lumMod val="65000"/>
                  </a:schemeClr>
                </a:solidFill>
                <a:effectLst/>
                <a:latin typeface="Google Sans"/>
              </a:rPr>
              <a:t>PFAS = Per- and polyfluoroalkyl substances</a:t>
            </a:r>
            <a:endParaRPr lang="en-US" sz="900" dirty="0">
              <a:solidFill>
                <a:schemeClr val="bg1">
                  <a:lumMod val="65000"/>
                </a:schemeClr>
              </a:solidFill>
            </a:endParaRPr>
          </a:p>
        </p:txBody>
      </p:sp>
    </p:spTree>
    <p:extLst>
      <p:ext uri="{BB962C8B-B14F-4D97-AF65-F5344CB8AC3E}">
        <p14:creationId xmlns:p14="http://schemas.microsoft.com/office/powerpoint/2010/main" val="173807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2DA68E-DCC6-3544-77B5-6D9E71AEB031}"/>
              </a:ext>
            </a:extLst>
          </p:cNvPr>
          <p:cNvSpPr>
            <a:spLocks noGrp="1"/>
          </p:cNvSpPr>
          <p:nvPr>
            <p:ph type="ctrTitle"/>
          </p:nvPr>
        </p:nvSpPr>
        <p:spPr/>
        <p:txBody>
          <a:bodyPr>
            <a:normAutofit/>
          </a:bodyPr>
          <a:lstStyle/>
          <a:p>
            <a:r>
              <a:rPr lang="en-US" sz="3200" dirty="0"/>
              <a:t>The History of PFAS</a:t>
            </a:r>
          </a:p>
        </p:txBody>
      </p:sp>
      <p:sp>
        <p:nvSpPr>
          <p:cNvPr id="6" name="Content Placeholder 5">
            <a:extLst>
              <a:ext uri="{FF2B5EF4-FFF2-40B4-BE49-F238E27FC236}">
                <a16:creationId xmlns:a16="http://schemas.microsoft.com/office/drawing/2014/main" id="{63115252-4DE8-9668-EA1D-837160291E10}"/>
              </a:ext>
            </a:extLst>
          </p:cNvPr>
          <p:cNvSpPr>
            <a:spLocks noGrp="1"/>
          </p:cNvSpPr>
          <p:nvPr>
            <p:ph idx="4294967295"/>
          </p:nvPr>
        </p:nvSpPr>
        <p:spPr>
          <a:xfrm>
            <a:off x="763841" y="1503648"/>
            <a:ext cx="6498196" cy="4836200"/>
          </a:xfrm>
        </p:spPr>
        <p:txBody>
          <a:bodyPr>
            <a:normAutofit/>
          </a:bodyPr>
          <a:lstStyle/>
          <a:p>
            <a:pPr>
              <a:buFont typeface="Wingdings" panose="05000000000000000000" pitchFamily="2" charset="2"/>
              <a:buChar char="§"/>
            </a:pPr>
            <a:r>
              <a:rPr lang="en-US" dirty="0"/>
              <a:t>1938 Accidentally Discovered</a:t>
            </a:r>
          </a:p>
          <a:p>
            <a:pPr lvl="1"/>
            <a:r>
              <a:rPr lang="en-US" dirty="0"/>
              <a:t>Researchers Seeking Non-Toxic Refrigerant </a:t>
            </a:r>
          </a:p>
          <a:p>
            <a:pPr>
              <a:buFont typeface="Wingdings" panose="05000000000000000000" pitchFamily="2" charset="2"/>
              <a:buChar char="§"/>
            </a:pPr>
            <a:r>
              <a:rPr lang="en-US" dirty="0"/>
              <a:t>1940s - 1950s Entered Consumer Market</a:t>
            </a:r>
          </a:p>
          <a:p>
            <a:pPr lvl="1"/>
            <a:r>
              <a:rPr lang="en-US" dirty="0"/>
              <a:t>Teflon</a:t>
            </a:r>
            <a:r>
              <a:rPr lang="en-US" baseline="30000" dirty="0"/>
              <a:t>®</a:t>
            </a:r>
            <a:r>
              <a:rPr lang="en-US" dirty="0"/>
              <a:t>, Scotchgard™ etc.</a:t>
            </a:r>
          </a:p>
          <a:p>
            <a:pPr>
              <a:buFont typeface="Wingdings" panose="05000000000000000000" pitchFamily="2" charset="2"/>
              <a:buChar char="§"/>
            </a:pPr>
            <a:r>
              <a:rPr lang="en-US" dirty="0"/>
              <a:t>1963 Navy Patents Aqueous Fire Fighting Foam (AFFF)</a:t>
            </a:r>
          </a:p>
          <a:p>
            <a:pPr>
              <a:buFont typeface="Wingdings" panose="05000000000000000000" pitchFamily="2" charset="2"/>
              <a:buChar char="§"/>
            </a:pPr>
            <a:r>
              <a:rPr lang="en-US" dirty="0"/>
              <a:t>2009 First Provisional Health Advisory</a:t>
            </a:r>
          </a:p>
          <a:p>
            <a:pPr>
              <a:buFont typeface="Wingdings" panose="05000000000000000000" pitchFamily="2" charset="2"/>
              <a:buChar char="§"/>
            </a:pPr>
            <a:r>
              <a:rPr lang="en-US" dirty="0"/>
              <a:t>2024 Federal Drinking Water Standards</a:t>
            </a:r>
            <a:r>
              <a:rPr lang="en-US" b="1" dirty="0">
                <a:solidFill>
                  <a:srgbClr val="C00000"/>
                </a:solidFill>
              </a:rPr>
              <a:t>*</a:t>
            </a:r>
          </a:p>
          <a:p>
            <a:pPr>
              <a:buFont typeface="Wingdings" panose="05000000000000000000" pitchFamily="2" charset="2"/>
              <a:buChar char="§"/>
            </a:pPr>
            <a:r>
              <a:rPr lang="en-US" dirty="0"/>
              <a:t>2024 Federal Hazardous Substances Under Superfund Law</a:t>
            </a:r>
            <a:r>
              <a:rPr lang="en-US" b="1" dirty="0">
                <a:solidFill>
                  <a:srgbClr val="C00000"/>
                </a:solidFill>
              </a:rPr>
              <a:t>*</a:t>
            </a:r>
          </a:p>
          <a:p>
            <a:pPr>
              <a:buFont typeface="Wingdings" panose="05000000000000000000" pitchFamily="2" charset="2"/>
              <a:buChar char="§"/>
            </a:pPr>
            <a:r>
              <a:rPr lang="en-US" dirty="0"/>
              <a:t>“Regular” PFAS Testing &amp; Remediation</a:t>
            </a:r>
          </a:p>
          <a:p>
            <a:pPr lvl="1"/>
            <a:r>
              <a:rPr lang="en-US" dirty="0"/>
              <a:t>PFOA, PFOS, etc.</a:t>
            </a:r>
          </a:p>
          <a:p>
            <a:pPr>
              <a:buFont typeface="Wingdings" panose="05000000000000000000" pitchFamily="2" charset="2"/>
              <a:buChar char="§"/>
            </a:pPr>
            <a:r>
              <a:rPr lang="en-US" dirty="0"/>
              <a:t>Newer, Volatile PFAS Concerns</a:t>
            </a:r>
          </a:p>
        </p:txBody>
      </p:sp>
      <p:pic>
        <p:nvPicPr>
          <p:cNvPr id="7" name="Picture 6">
            <a:extLst>
              <a:ext uri="{FF2B5EF4-FFF2-40B4-BE49-F238E27FC236}">
                <a16:creationId xmlns:a16="http://schemas.microsoft.com/office/drawing/2014/main" id="{6078C091-BD98-747C-F1EA-8F3ED9C3E81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081"/>
          <a:stretch/>
        </p:blipFill>
        <p:spPr>
          <a:xfrm>
            <a:off x="8647205" y="4209694"/>
            <a:ext cx="3020102" cy="2014680"/>
          </a:xfrm>
          <a:prstGeom prst="rect">
            <a:avLst/>
          </a:prstGeom>
        </p:spPr>
      </p:pic>
      <p:pic>
        <p:nvPicPr>
          <p:cNvPr id="8" name="Picture 7">
            <a:extLst>
              <a:ext uri="{FF2B5EF4-FFF2-40B4-BE49-F238E27FC236}">
                <a16:creationId xmlns:a16="http://schemas.microsoft.com/office/drawing/2014/main" id="{50BE722E-2278-394F-EF9F-E788EF117EA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894611" y="1311110"/>
            <a:ext cx="3020102" cy="1913436"/>
          </a:xfrm>
          <a:prstGeom prst="rect">
            <a:avLst/>
          </a:prstGeom>
        </p:spPr>
      </p:pic>
      <p:pic>
        <p:nvPicPr>
          <p:cNvPr id="9" name="Picture 8">
            <a:extLst>
              <a:ext uri="{FF2B5EF4-FFF2-40B4-BE49-F238E27FC236}">
                <a16:creationId xmlns:a16="http://schemas.microsoft.com/office/drawing/2014/main" id="{BC62558D-CE11-DDFC-9B23-90F360F673B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515034" y="2760402"/>
            <a:ext cx="2264344" cy="2014680"/>
          </a:xfrm>
          <a:prstGeom prst="rect">
            <a:avLst/>
          </a:prstGeom>
        </p:spPr>
      </p:pic>
      <p:sp>
        <p:nvSpPr>
          <p:cNvPr id="11" name="TextBox 10">
            <a:extLst>
              <a:ext uri="{FF2B5EF4-FFF2-40B4-BE49-F238E27FC236}">
                <a16:creationId xmlns:a16="http://schemas.microsoft.com/office/drawing/2014/main" id="{C4E2232F-4B5C-1A2E-EE15-0AF8376B8E3C}"/>
              </a:ext>
            </a:extLst>
          </p:cNvPr>
          <p:cNvSpPr txBox="1"/>
          <p:nvPr/>
        </p:nvSpPr>
        <p:spPr>
          <a:xfrm>
            <a:off x="10749009" y="2978325"/>
            <a:ext cx="1165704" cy="246221"/>
          </a:xfrm>
          <a:prstGeom prst="rect">
            <a:avLst/>
          </a:prstGeom>
          <a:noFill/>
        </p:spPr>
        <p:txBody>
          <a:bodyPr wrap="none" rtlCol="0">
            <a:spAutoFit/>
          </a:bodyPr>
          <a:lstStyle/>
          <a:p>
            <a:r>
              <a:rPr lang="en-US" sz="1000" dirty="0">
                <a:solidFill>
                  <a:schemeClr val="bg1">
                    <a:lumMod val="50000"/>
                  </a:schemeClr>
                </a:solidFill>
              </a:rPr>
              <a:t>Little Boy 1945</a:t>
            </a:r>
          </a:p>
        </p:txBody>
      </p:sp>
      <p:sp>
        <p:nvSpPr>
          <p:cNvPr id="12" name="TextBox 11">
            <a:extLst>
              <a:ext uri="{FF2B5EF4-FFF2-40B4-BE49-F238E27FC236}">
                <a16:creationId xmlns:a16="http://schemas.microsoft.com/office/drawing/2014/main" id="{4E780C94-5FE6-D432-A09A-2D02712F75CB}"/>
              </a:ext>
            </a:extLst>
          </p:cNvPr>
          <p:cNvSpPr txBox="1"/>
          <p:nvPr/>
        </p:nvSpPr>
        <p:spPr>
          <a:xfrm>
            <a:off x="7515035" y="2760402"/>
            <a:ext cx="1264328" cy="230832"/>
          </a:xfrm>
          <a:prstGeom prst="rect">
            <a:avLst/>
          </a:prstGeom>
          <a:solidFill>
            <a:schemeClr val="bg1">
              <a:lumMod val="95000"/>
            </a:schemeClr>
          </a:solidFill>
        </p:spPr>
        <p:txBody>
          <a:bodyPr wrap="square" rtlCol="0">
            <a:spAutoFit/>
          </a:bodyPr>
          <a:lstStyle/>
          <a:p>
            <a:r>
              <a:rPr lang="en-US" sz="900" dirty="0">
                <a:solidFill>
                  <a:schemeClr val="bg2">
                    <a:lumMod val="50000"/>
                  </a:schemeClr>
                </a:solidFill>
              </a:rPr>
              <a:t>Frying Pans 1950s</a:t>
            </a:r>
          </a:p>
        </p:txBody>
      </p:sp>
      <p:sp>
        <p:nvSpPr>
          <p:cNvPr id="13" name="TextBox 12">
            <a:extLst>
              <a:ext uri="{FF2B5EF4-FFF2-40B4-BE49-F238E27FC236}">
                <a16:creationId xmlns:a16="http://schemas.microsoft.com/office/drawing/2014/main" id="{7D1F1861-D022-CD65-B524-115655892518}"/>
              </a:ext>
            </a:extLst>
          </p:cNvPr>
          <p:cNvSpPr txBox="1"/>
          <p:nvPr/>
        </p:nvSpPr>
        <p:spPr>
          <a:xfrm>
            <a:off x="8647205" y="5978153"/>
            <a:ext cx="1489731" cy="246221"/>
          </a:xfrm>
          <a:prstGeom prst="rect">
            <a:avLst/>
          </a:prstGeom>
          <a:solidFill>
            <a:schemeClr val="bg1">
              <a:lumMod val="95000"/>
            </a:schemeClr>
          </a:solidFill>
        </p:spPr>
        <p:txBody>
          <a:bodyPr wrap="square" rtlCol="0">
            <a:spAutoFit/>
          </a:bodyPr>
          <a:lstStyle/>
          <a:p>
            <a:r>
              <a:rPr lang="en-US" sz="1000" dirty="0">
                <a:solidFill>
                  <a:schemeClr val="bg1">
                    <a:lumMod val="50000"/>
                  </a:schemeClr>
                </a:solidFill>
              </a:rPr>
              <a:t>USS Forrestal 1967</a:t>
            </a:r>
          </a:p>
        </p:txBody>
      </p:sp>
      <p:sp>
        <p:nvSpPr>
          <p:cNvPr id="3" name="TextBox 2">
            <a:extLst>
              <a:ext uri="{FF2B5EF4-FFF2-40B4-BE49-F238E27FC236}">
                <a16:creationId xmlns:a16="http://schemas.microsoft.com/office/drawing/2014/main" id="{694FBD91-744E-8B7E-A9A5-03B942744B32}"/>
              </a:ext>
            </a:extLst>
          </p:cNvPr>
          <p:cNvSpPr txBox="1"/>
          <p:nvPr/>
        </p:nvSpPr>
        <p:spPr>
          <a:xfrm>
            <a:off x="1016877" y="6233091"/>
            <a:ext cx="4625163" cy="369332"/>
          </a:xfrm>
          <a:prstGeom prst="rect">
            <a:avLst/>
          </a:prstGeom>
          <a:noFill/>
        </p:spPr>
        <p:txBody>
          <a:bodyPr wrap="square">
            <a:spAutoFit/>
          </a:bodyPr>
          <a:lstStyle/>
          <a:p>
            <a:r>
              <a:rPr lang="en-US" sz="900" b="0" i="0" dirty="0">
                <a:solidFill>
                  <a:schemeClr val="bg1">
                    <a:lumMod val="65000"/>
                  </a:schemeClr>
                </a:solidFill>
                <a:effectLst/>
              </a:rPr>
              <a:t>PFOA = Perfluorooctanoic acid &amp; PFOS = </a:t>
            </a:r>
            <a:r>
              <a:rPr lang="en-US" sz="900" dirty="0">
                <a:solidFill>
                  <a:schemeClr val="bg1">
                    <a:lumMod val="65000"/>
                  </a:schemeClr>
                </a:solidFill>
              </a:rPr>
              <a:t>Perfluorooctane sulfonate</a:t>
            </a:r>
          </a:p>
          <a:p>
            <a:r>
              <a:rPr lang="en-US" sz="900" dirty="0">
                <a:solidFill>
                  <a:srgbClr val="C00000"/>
                </a:solidFill>
              </a:rPr>
              <a:t>*</a:t>
            </a:r>
            <a:r>
              <a:rPr lang="en-US" sz="900" dirty="0">
                <a:solidFill>
                  <a:schemeClr val="bg1">
                    <a:lumMod val="65000"/>
                  </a:schemeClr>
                </a:solidFill>
              </a:rPr>
              <a:t> = Promulgated federal rules under reconsideration</a:t>
            </a:r>
          </a:p>
        </p:txBody>
      </p:sp>
    </p:spTree>
    <p:extLst>
      <p:ext uri="{BB962C8B-B14F-4D97-AF65-F5344CB8AC3E}">
        <p14:creationId xmlns:p14="http://schemas.microsoft.com/office/powerpoint/2010/main" val="3731140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768EDB-14F5-AE61-E0BD-5994B1CB95B3}"/>
              </a:ext>
            </a:extLst>
          </p:cNvPr>
          <p:cNvSpPr>
            <a:spLocks noGrp="1"/>
          </p:cNvSpPr>
          <p:nvPr>
            <p:ph type="ctrTitle"/>
          </p:nvPr>
        </p:nvSpPr>
        <p:spPr>
          <a:xfrm>
            <a:off x="512761" y="0"/>
            <a:ext cx="11095765" cy="1070919"/>
          </a:xfrm>
        </p:spPr>
        <p:txBody>
          <a:bodyPr>
            <a:normAutofit/>
          </a:bodyPr>
          <a:lstStyle/>
          <a:p>
            <a:r>
              <a:rPr lang="en-US" sz="2800" dirty="0"/>
              <a:t>Ubiquitous PFAS &amp; Potential Enforcement Discretion</a:t>
            </a:r>
          </a:p>
        </p:txBody>
      </p:sp>
      <p:sp>
        <p:nvSpPr>
          <p:cNvPr id="6" name="TextBox 5">
            <a:extLst>
              <a:ext uri="{FF2B5EF4-FFF2-40B4-BE49-F238E27FC236}">
                <a16:creationId xmlns:a16="http://schemas.microsoft.com/office/drawing/2014/main" id="{5B91E518-EDE1-B065-9085-26717ABE5C6E}"/>
              </a:ext>
            </a:extLst>
          </p:cNvPr>
          <p:cNvSpPr txBox="1"/>
          <p:nvPr/>
        </p:nvSpPr>
        <p:spPr>
          <a:xfrm>
            <a:off x="512761" y="3860848"/>
            <a:ext cx="3100251" cy="338554"/>
          </a:xfrm>
          <a:prstGeom prst="rect">
            <a:avLst/>
          </a:prstGeom>
          <a:noFill/>
        </p:spPr>
        <p:txBody>
          <a:bodyPr wrap="square">
            <a:spAutoFit/>
          </a:bodyPr>
          <a:lstStyle/>
          <a:p>
            <a:r>
              <a:rPr lang="fr-FR" sz="800" b="0" dirty="0">
                <a:solidFill>
                  <a:schemeClr val="bg1">
                    <a:lumMod val="65000"/>
                  </a:schemeClr>
                </a:solidFill>
                <a:effectLst/>
              </a:rPr>
              <a:t>Source: Environ. Sci. Technol. Lett. 2022, 9(11): 983-990.</a:t>
            </a:r>
            <a:endParaRPr lang="en-US" sz="800" dirty="0">
              <a:solidFill>
                <a:schemeClr val="bg1">
                  <a:lumMod val="65000"/>
                </a:schemeClr>
              </a:solidFill>
            </a:endParaRPr>
          </a:p>
        </p:txBody>
      </p:sp>
      <p:pic>
        <p:nvPicPr>
          <p:cNvPr id="8" name="Picture 7" descr="A map of the united states with different colored spots&#10;&#10;AI-generated content may be incorrect.">
            <a:extLst>
              <a:ext uri="{FF2B5EF4-FFF2-40B4-BE49-F238E27FC236}">
                <a16:creationId xmlns:a16="http://schemas.microsoft.com/office/drawing/2014/main" id="{27254538-8FCD-7726-FFEE-D0A3E8EF2B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97" y="1338941"/>
            <a:ext cx="2953497" cy="2423162"/>
          </a:xfrm>
          <a:prstGeom prst="rect">
            <a:avLst/>
          </a:prstGeom>
        </p:spPr>
      </p:pic>
      <p:sp>
        <p:nvSpPr>
          <p:cNvPr id="13" name="TextBox 12">
            <a:extLst>
              <a:ext uri="{FF2B5EF4-FFF2-40B4-BE49-F238E27FC236}">
                <a16:creationId xmlns:a16="http://schemas.microsoft.com/office/drawing/2014/main" id="{D0C8D5BD-97EF-8B38-80BA-4219160B4DA8}"/>
              </a:ext>
            </a:extLst>
          </p:cNvPr>
          <p:cNvSpPr txBox="1"/>
          <p:nvPr/>
        </p:nvSpPr>
        <p:spPr>
          <a:xfrm>
            <a:off x="3824264" y="5770459"/>
            <a:ext cx="3322005" cy="215444"/>
          </a:xfrm>
          <a:prstGeom prst="rect">
            <a:avLst/>
          </a:prstGeom>
          <a:noFill/>
        </p:spPr>
        <p:txBody>
          <a:bodyPr wrap="square">
            <a:spAutoFit/>
          </a:bodyPr>
          <a:lstStyle/>
          <a:p>
            <a:r>
              <a:rPr lang="fr-FR" sz="800" b="0" i="0" u="none" strike="noStrike" dirty="0">
                <a:solidFill>
                  <a:schemeClr val="bg1">
                    <a:lumMod val="65000"/>
                  </a:schemeClr>
                </a:solidFill>
                <a:effectLst/>
              </a:rPr>
              <a:t>Source: 89 FR 39,133-39,127, 5/8/24</a:t>
            </a:r>
            <a:endParaRPr lang="en-US" sz="800" dirty="0">
              <a:solidFill>
                <a:schemeClr val="bg1">
                  <a:lumMod val="65000"/>
                </a:schemeClr>
              </a:solidFill>
            </a:endParaRPr>
          </a:p>
        </p:txBody>
      </p:sp>
      <p:sp>
        <p:nvSpPr>
          <p:cNvPr id="15" name="TextBox 14">
            <a:extLst>
              <a:ext uri="{FF2B5EF4-FFF2-40B4-BE49-F238E27FC236}">
                <a16:creationId xmlns:a16="http://schemas.microsoft.com/office/drawing/2014/main" id="{B8C1E7B4-89BE-8586-A4AA-7E1270D64421}"/>
              </a:ext>
            </a:extLst>
          </p:cNvPr>
          <p:cNvSpPr txBox="1"/>
          <p:nvPr/>
        </p:nvSpPr>
        <p:spPr>
          <a:xfrm>
            <a:off x="3962854" y="1261286"/>
            <a:ext cx="3187816" cy="646331"/>
          </a:xfrm>
          <a:prstGeom prst="rect">
            <a:avLst/>
          </a:prstGeom>
          <a:noFill/>
        </p:spPr>
        <p:txBody>
          <a:bodyPr wrap="square">
            <a:spAutoFit/>
          </a:bodyPr>
          <a:lstStyle/>
          <a:p>
            <a:pPr algn="ctr"/>
            <a:r>
              <a:rPr lang="en-US" sz="1800" b="0" i="0" u="none" strike="noStrike" dirty="0">
                <a:solidFill>
                  <a:srgbClr val="19294F"/>
                </a:solidFill>
                <a:effectLst/>
                <a:latin typeface="Aptos Narrow" panose="020B0004020202020204" pitchFamily="34" charset="0"/>
              </a:rPr>
              <a:t>EPA’s List of 87 Facilities</a:t>
            </a:r>
          </a:p>
          <a:p>
            <a:pPr algn="ctr"/>
            <a:r>
              <a:rPr lang="en-US" sz="1800" b="0" i="0" u="none" strike="noStrike" dirty="0">
                <a:solidFill>
                  <a:srgbClr val="19294F"/>
                </a:solidFill>
                <a:effectLst/>
                <a:latin typeface="Aptos Narrow" panose="020B0004020202020204" pitchFamily="34" charset="0"/>
              </a:rPr>
              <a:t>Potentially Affected by PFAS</a:t>
            </a:r>
            <a:endParaRPr lang="en-US" dirty="0">
              <a:solidFill>
                <a:srgbClr val="19294F"/>
              </a:solidFill>
            </a:endParaRPr>
          </a:p>
        </p:txBody>
      </p:sp>
      <p:pic>
        <p:nvPicPr>
          <p:cNvPr id="17" name="Picture 16">
            <a:extLst>
              <a:ext uri="{FF2B5EF4-FFF2-40B4-BE49-F238E27FC236}">
                <a16:creationId xmlns:a16="http://schemas.microsoft.com/office/drawing/2014/main" id="{B4C5F41F-D548-2C2E-B11F-50C7CAA66019}"/>
              </a:ext>
            </a:extLst>
          </p:cNvPr>
          <p:cNvPicPr>
            <a:picLocks noChangeAspect="1"/>
          </p:cNvPicPr>
          <p:nvPr/>
        </p:nvPicPr>
        <p:blipFill>
          <a:blip r:embed="rId3"/>
          <a:srcRect l="42297" t="18052" r="27319" b="19973"/>
          <a:stretch/>
        </p:blipFill>
        <p:spPr>
          <a:xfrm>
            <a:off x="7882029" y="1125433"/>
            <a:ext cx="3187816" cy="3657600"/>
          </a:xfrm>
          <a:prstGeom prst="rect">
            <a:avLst/>
          </a:prstGeom>
          <a:ln>
            <a:solidFill>
              <a:schemeClr val="bg1">
                <a:lumMod val="85000"/>
              </a:schemeClr>
            </a:solidFill>
          </a:ln>
        </p:spPr>
      </p:pic>
      <p:sp>
        <p:nvSpPr>
          <p:cNvPr id="20" name="TextBox 19">
            <a:extLst>
              <a:ext uri="{FF2B5EF4-FFF2-40B4-BE49-F238E27FC236}">
                <a16:creationId xmlns:a16="http://schemas.microsoft.com/office/drawing/2014/main" id="{62854E77-5898-8138-CCC2-F9C3A1FC45B4}"/>
              </a:ext>
            </a:extLst>
          </p:cNvPr>
          <p:cNvSpPr txBox="1"/>
          <p:nvPr/>
        </p:nvSpPr>
        <p:spPr>
          <a:xfrm>
            <a:off x="7812360" y="4901653"/>
            <a:ext cx="4252400" cy="1200329"/>
          </a:xfrm>
          <a:prstGeom prst="rect">
            <a:avLst/>
          </a:prstGeom>
          <a:noFill/>
        </p:spPr>
        <p:txBody>
          <a:bodyPr wrap="square">
            <a:spAutoFit/>
          </a:bodyPr>
          <a:lstStyle/>
          <a:p>
            <a:r>
              <a:rPr lang="en-US" sz="1200" dirty="0"/>
              <a:t>Parties Potentially Receiving Discretion:	</a:t>
            </a:r>
          </a:p>
          <a:p>
            <a:pPr marL="285750" indent="-285750">
              <a:buFont typeface="Wingdings" panose="05000000000000000000" pitchFamily="2" charset="2"/>
              <a:buChar char="§"/>
            </a:pPr>
            <a:r>
              <a:rPr lang="en-US" sz="1200" dirty="0"/>
              <a:t>Community water systems &amp; treatment works</a:t>
            </a:r>
          </a:p>
          <a:p>
            <a:pPr marL="285750" indent="-285750">
              <a:buFont typeface="Wingdings" panose="05000000000000000000" pitchFamily="2" charset="2"/>
              <a:buChar char="§"/>
            </a:pPr>
            <a:r>
              <a:rPr lang="en-US" sz="1200" dirty="0"/>
              <a:t>Municipal separate storm sewer systems</a:t>
            </a:r>
          </a:p>
          <a:p>
            <a:pPr marL="285750" indent="-285750">
              <a:buFont typeface="Wingdings" panose="05000000000000000000" pitchFamily="2" charset="2"/>
              <a:buChar char="§"/>
            </a:pPr>
            <a:r>
              <a:rPr lang="en-US" sz="1200" dirty="0">
                <a:solidFill>
                  <a:srgbClr val="19294F"/>
                </a:solidFill>
              </a:rPr>
              <a:t>Municipal solid </a:t>
            </a:r>
            <a:r>
              <a:rPr lang="en-US" sz="1200" dirty="0"/>
              <a:t>waste landfills	</a:t>
            </a:r>
          </a:p>
          <a:p>
            <a:pPr marL="285750" indent="-285750">
              <a:buFont typeface="Wingdings" panose="05000000000000000000" pitchFamily="2" charset="2"/>
              <a:buChar char="§"/>
            </a:pPr>
            <a:r>
              <a:rPr lang="en-US" sz="1200" dirty="0"/>
              <a:t>Airports &amp; local fire departments	</a:t>
            </a:r>
          </a:p>
          <a:p>
            <a:pPr marL="285750" indent="-285750">
              <a:buFont typeface="Wingdings" panose="05000000000000000000" pitchFamily="2" charset="2"/>
              <a:buChar char="§"/>
            </a:pPr>
            <a:r>
              <a:rPr lang="en-US" sz="1200" dirty="0"/>
              <a:t>Farms where biosolids applied</a:t>
            </a:r>
          </a:p>
        </p:txBody>
      </p:sp>
      <p:pic>
        <p:nvPicPr>
          <p:cNvPr id="22" name="Picture 21">
            <a:extLst>
              <a:ext uri="{FF2B5EF4-FFF2-40B4-BE49-F238E27FC236}">
                <a16:creationId xmlns:a16="http://schemas.microsoft.com/office/drawing/2014/main" id="{20004CCA-A231-510C-5AAE-3BB7126E7B15}"/>
              </a:ext>
            </a:extLst>
          </p:cNvPr>
          <p:cNvPicPr>
            <a:picLocks noChangeAspect="1"/>
          </p:cNvPicPr>
          <p:nvPr/>
        </p:nvPicPr>
        <p:blipFill>
          <a:blip r:embed="rId4"/>
          <a:srcRect l="4474" t="29472" r="64368" b="14042"/>
          <a:stretch/>
        </p:blipFill>
        <p:spPr>
          <a:xfrm>
            <a:off x="3824264" y="1907617"/>
            <a:ext cx="3756433" cy="3830734"/>
          </a:xfrm>
          <a:prstGeom prst="rect">
            <a:avLst/>
          </a:prstGeom>
        </p:spPr>
      </p:pic>
      <p:sp>
        <p:nvSpPr>
          <p:cNvPr id="23" name="TextBox 22">
            <a:extLst>
              <a:ext uri="{FF2B5EF4-FFF2-40B4-BE49-F238E27FC236}">
                <a16:creationId xmlns:a16="http://schemas.microsoft.com/office/drawing/2014/main" id="{6172ADC2-D4D4-9F37-06DA-93D61B59C5E9}"/>
              </a:ext>
            </a:extLst>
          </p:cNvPr>
          <p:cNvSpPr txBox="1"/>
          <p:nvPr/>
        </p:nvSpPr>
        <p:spPr>
          <a:xfrm rot="21326204">
            <a:off x="725133" y="4578487"/>
            <a:ext cx="2490651" cy="923330"/>
          </a:xfrm>
          <a:prstGeom prst="rect">
            <a:avLst/>
          </a:prstGeom>
          <a:solidFill>
            <a:schemeClr val="accent2">
              <a:lumMod val="20000"/>
              <a:lumOff val="80000"/>
            </a:schemeClr>
          </a:solidFill>
          <a:ln w="12700">
            <a:solidFill>
              <a:schemeClr val="tx1"/>
            </a:solidFill>
          </a:ln>
        </p:spPr>
        <p:txBody>
          <a:bodyPr wrap="square" rtlCol="0">
            <a:spAutoFit/>
          </a:bodyPr>
          <a:lstStyle/>
          <a:p>
            <a:pPr algn="ctr"/>
            <a:r>
              <a:rPr lang="en-US" b="1" dirty="0"/>
              <a:t>QUESTION: </a:t>
            </a:r>
            <a:r>
              <a:rPr lang="en-US" dirty="0"/>
              <a:t>Did We Sample for the Right PFAS?</a:t>
            </a:r>
          </a:p>
        </p:txBody>
      </p:sp>
    </p:spTree>
    <p:extLst>
      <p:ext uri="{BB962C8B-B14F-4D97-AF65-F5344CB8AC3E}">
        <p14:creationId xmlns:p14="http://schemas.microsoft.com/office/powerpoint/2010/main" val="101073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37A1-D784-DE9E-76E6-ABEB5C465AFD}"/>
              </a:ext>
            </a:extLst>
          </p:cNvPr>
          <p:cNvSpPr>
            <a:spLocks noGrp="1"/>
          </p:cNvSpPr>
          <p:nvPr>
            <p:ph type="ctrTitle"/>
          </p:nvPr>
        </p:nvSpPr>
        <p:spPr/>
        <p:txBody>
          <a:bodyPr>
            <a:normAutofit/>
          </a:bodyPr>
          <a:lstStyle/>
          <a:p>
            <a:r>
              <a:rPr lang="en-US" sz="3200" dirty="0"/>
              <a:t>PFAS Volatility </a:t>
            </a:r>
          </a:p>
        </p:txBody>
      </p:sp>
      <p:pic>
        <p:nvPicPr>
          <p:cNvPr id="3" name="Picture 2">
            <a:extLst>
              <a:ext uri="{FF2B5EF4-FFF2-40B4-BE49-F238E27FC236}">
                <a16:creationId xmlns:a16="http://schemas.microsoft.com/office/drawing/2014/main" id="{A99F8A13-223F-60DC-E265-829D441B6A12}"/>
              </a:ext>
            </a:extLst>
          </p:cNvPr>
          <p:cNvPicPr>
            <a:picLocks noChangeAspect="1"/>
          </p:cNvPicPr>
          <p:nvPr/>
        </p:nvPicPr>
        <p:blipFill>
          <a:blip r:embed="rId3"/>
          <a:srcRect l="21564" t="14617" r="23021" b="13224"/>
          <a:stretch/>
        </p:blipFill>
        <p:spPr>
          <a:xfrm>
            <a:off x="6642103" y="2057400"/>
            <a:ext cx="4025901" cy="2743200"/>
          </a:xfrm>
          <a:prstGeom prst="rect">
            <a:avLst/>
          </a:prstGeom>
        </p:spPr>
      </p:pic>
      <p:pic>
        <p:nvPicPr>
          <p:cNvPr id="4" name="Picture 3">
            <a:extLst>
              <a:ext uri="{FF2B5EF4-FFF2-40B4-BE49-F238E27FC236}">
                <a16:creationId xmlns:a16="http://schemas.microsoft.com/office/drawing/2014/main" id="{CCAD3DCF-4BCD-F09A-9797-9E6B98DEE957}"/>
              </a:ext>
            </a:extLst>
          </p:cNvPr>
          <p:cNvPicPr>
            <a:picLocks noChangeAspect="1"/>
          </p:cNvPicPr>
          <p:nvPr/>
        </p:nvPicPr>
        <p:blipFill>
          <a:blip r:embed="rId4"/>
          <a:srcRect l="23021" t="11981" r="21564" b="20838"/>
          <a:stretch/>
        </p:blipFill>
        <p:spPr>
          <a:xfrm rot="10800000">
            <a:off x="1523997" y="2033520"/>
            <a:ext cx="4025901" cy="2743200"/>
          </a:xfrm>
          <a:prstGeom prst="rect">
            <a:avLst/>
          </a:prstGeom>
        </p:spPr>
      </p:pic>
      <p:sp>
        <p:nvSpPr>
          <p:cNvPr id="5" name="TextBox 4">
            <a:extLst>
              <a:ext uri="{FF2B5EF4-FFF2-40B4-BE49-F238E27FC236}">
                <a16:creationId xmlns:a16="http://schemas.microsoft.com/office/drawing/2014/main" id="{4793231D-21DB-A79A-F15E-A1FAA9958755}"/>
              </a:ext>
            </a:extLst>
          </p:cNvPr>
          <p:cNvSpPr txBox="1"/>
          <p:nvPr/>
        </p:nvSpPr>
        <p:spPr>
          <a:xfrm>
            <a:off x="1757238" y="2798859"/>
            <a:ext cx="481029" cy="307777"/>
          </a:xfrm>
          <a:prstGeom prst="rect">
            <a:avLst/>
          </a:prstGeom>
          <a:noFill/>
        </p:spPr>
        <p:txBody>
          <a:bodyPr wrap="none" rtlCol="0">
            <a:spAutoFit/>
          </a:bodyPr>
          <a:lstStyle/>
          <a:p>
            <a:r>
              <a:rPr lang="en-US" sz="1400" dirty="0">
                <a:solidFill>
                  <a:schemeClr val="bg1">
                    <a:lumMod val="85000"/>
                  </a:schemeClr>
                </a:solidFill>
              </a:rPr>
              <a:t>Tail</a:t>
            </a:r>
            <a:endParaRPr lang="en-US" sz="1600" dirty="0">
              <a:solidFill>
                <a:schemeClr val="bg1">
                  <a:lumMod val="85000"/>
                </a:schemeClr>
              </a:solidFill>
            </a:endParaRPr>
          </a:p>
        </p:txBody>
      </p:sp>
      <p:sp>
        <p:nvSpPr>
          <p:cNvPr id="7" name="TextBox 6">
            <a:extLst>
              <a:ext uri="{FF2B5EF4-FFF2-40B4-BE49-F238E27FC236}">
                <a16:creationId xmlns:a16="http://schemas.microsoft.com/office/drawing/2014/main" id="{2827A9F6-3825-18BB-D0D9-C4888729B8AF}"/>
              </a:ext>
            </a:extLst>
          </p:cNvPr>
          <p:cNvSpPr txBox="1"/>
          <p:nvPr/>
        </p:nvSpPr>
        <p:spPr>
          <a:xfrm>
            <a:off x="1951801" y="3751365"/>
            <a:ext cx="444352" cy="184666"/>
          </a:xfrm>
          <a:prstGeom prst="rect">
            <a:avLst/>
          </a:prstGeom>
          <a:noFill/>
        </p:spPr>
        <p:txBody>
          <a:bodyPr wrap="none" rtlCol="0">
            <a:spAutoFit/>
          </a:bodyPr>
          <a:lstStyle/>
          <a:p>
            <a:r>
              <a:rPr lang="en-US" sz="600" dirty="0">
                <a:solidFill>
                  <a:srgbClr val="92D050"/>
                </a:solidFill>
              </a:rPr>
              <a:t>Florine</a:t>
            </a:r>
          </a:p>
        </p:txBody>
      </p:sp>
      <p:sp>
        <p:nvSpPr>
          <p:cNvPr id="8" name="TextBox 7">
            <a:extLst>
              <a:ext uri="{FF2B5EF4-FFF2-40B4-BE49-F238E27FC236}">
                <a16:creationId xmlns:a16="http://schemas.microsoft.com/office/drawing/2014/main" id="{526B4198-6391-A4C0-AE20-3AA729B51AC7}"/>
              </a:ext>
            </a:extLst>
          </p:cNvPr>
          <p:cNvSpPr txBox="1"/>
          <p:nvPr/>
        </p:nvSpPr>
        <p:spPr>
          <a:xfrm rot="20170752">
            <a:off x="4451349" y="3279930"/>
            <a:ext cx="666752" cy="184666"/>
          </a:xfrm>
          <a:prstGeom prst="rect">
            <a:avLst/>
          </a:prstGeom>
          <a:noFill/>
        </p:spPr>
        <p:txBody>
          <a:bodyPr wrap="square" rtlCol="0">
            <a:spAutoFit/>
          </a:bodyPr>
          <a:lstStyle/>
          <a:p>
            <a:r>
              <a:rPr lang="en-US" sz="600" dirty="0">
                <a:solidFill>
                  <a:schemeClr val="bg1">
                    <a:lumMod val="65000"/>
                  </a:schemeClr>
                </a:solidFill>
              </a:rPr>
              <a:t>Carbon</a:t>
            </a:r>
          </a:p>
        </p:txBody>
      </p:sp>
      <p:sp>
        <p:nvSpPr>
          <p:cNvPr id="9" name="TextBox 8">
            <a:extLst>
              <a:ext uri="{FF2B5EF4-FFF2-40B4-BE49-F238E27FC236}">
                <a16:creationId xmlns:a16="http://schemas.microsoft.com/office/drawing/2014/main" id="{9264783C-D234-C8B8-E204-093B567ED11C}"/>
              </a:ext>
            </a:extLst>
          </p:cNvPr>
          <p:cNvSpPr txBox="1"/>
          <p:nvPr/>
        </p:nvSpPr>
        <p:spPr>
          <a:xfrm>
            <a:off x="3765550" y="3728662"/>
            <a:ext cx="478016" cy="184666"/>
          </a:xfrm>
          <a:prstGeom prst="rect">
            <a:avLst/>
          </a:prstGeom>
          <a:noFill/>
        </p:spPr>
        <p:txBody>
          <a:bodyPr wrap="none" rtlCol="0">
            <a:spAutoFit/>
          </a:bodyPr>
          <a:lstStyle/>
          <a:p>
            <a:r>
              <a:rPr lang="en-US" sz="600" dirty="0">
                <a:solidFill>
                  <a:schemeClr val="accent6">
                    <a:lumMod val="60000"/>
                    <a:lumOff val="40000"/>
                  </a:schemeClr>
                </a:solidFill>
              </a:rPr>
              <a:t>Oxygen</a:t>
            </a:r>
          </a:p>
        </p:txBody>
      </p:sp>
      <p:sp>
        <p:nvSpPr>
          <p:cNvPr id="10" name="TextBox 9">
            <a:extLst>
              <a:ext uri="{FF2B5EF4-FFF2-40B4-BE49-F238E27FC236}">
                <a16:creationId xmlns:a16="http://schemas.microsoft.com/office/drawing/2014/main" id="{847FC7AF-C212-3237-3F3D-B2F6871539EF}"/>
              </a:ext>
            </a:extLst>
          </p:cNvPr>
          <p:cNvSpPr txBox="1"/>
          <p:nvPr/>
        </p:nvSpPr>
        <p:spPr>
          <a:xfrm>
            <a:off x="4707143" y="3913328"/>
            <a:ext cx="556563" cy="184666"/>
          </a:xfrm>
          <a:prstGeom prst="rect">
            <a:avLst/>
          </a:prstGeom>
          <a:noFill/>
        </p:spPr>
        <p:txBody>
          <a:bodyPr wrap="none" rtlCol="0">
            <a:spAutoFit/>
          </a:bodyPr>
          <a:lstStyle/>
          <a:p>
            <a:r>
              <a:rPr lang="en-US" sz="600" dirty="0">
                <a:solidFill>
                  <a:schemeClr val="bg1">
                    <a:lumMod val="85000"/>
                  </a:schemeClr>
                </a:solidFill>
              </a:rPr>
              <a:t>Hydrogen</a:t>
            </a:r>
          </a:p>
        </p:txBody>
      </p:sp>
      <p:sp>
        <p:nvSpPr>
          <p:cNvPr id="11" name="Left Brace 10">
            <a:extLst>
              <a:ext uri="{FF2B5EF4-FFF2-40B4-BE49-F238E27FC236}">
                <a16:creationId xmlns:a16="http://schemas.microsoft.com/office/drawing/2014/main" id="{4E47ADB0-70EB-0666-2DC9-47B27BF94D6F}"/>
              </a:ext>
            </a:extLst>
          </p:cNvPr>
          <p:cNvSpPr/>
          <p:nvPr/>
        </p:nvSpPr>
        <p:spPr>
          <a:xfrm rot="16200000">
            <a:off x="4521705" y="3682460"/>
            <a:ext cx="155448" cy="1164342"/>
          </a:xfrm>
          <a:prstGeom prst="leftBrac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B2AA44-8C1B-B175-0E7A-552648CC79EB}"/>
              </a:ext>
            </a:extLst>
          </p:cNvPr>
          <p:cNvSpPr txBox="1"/>
          <p:nvPr/>
        </p:nvSpPr>
        <p:spPr>
          <a:xfrm>
            <a:off x="4152174" y="4342355"/>
            <a:ext cx="974819" cy="307777"/>
          </a:xfrm>
          <a:prstGeom prst="rect">
            <a:avLst/>
          </a:prstGeom>
          <a:noFill/>
        </p:spPr>
        <p:txBody>
          <a:bodyPr wrap="none" rtlCol="0">
            <a:spAutoFit/>
          </a:bodyPr>
          <a:lstStyle/>
          <a:p>
            <a:r>
              <a:rPr lang="en-US" sz="1400" dirty="0">
                <a:solidFill>
                  <a:schemeClr val="bg1">
                    <a:lumMod val="85000"/>
                  </a:schemeClr>
                </a:solidFill>
              </a:rPr>
              <a:t>Carboxyl</a:t>
            </a:r>
            <a:endParaRPr lang="en-US" sz="1600" dirty="0">
              <a:solidFill>
                <a:schemeClr val="bg1">
                  <a:lumMod val="85000"/>
                </a:schemeClr>
              </a:solidFill>
            </a:endParaRPr>
          </a:p>
        </p:txBody>
      </p:sp>
      <p:sp>
        <p:nvSpPr>
          <p:cNvPr id="13" name="TextBox 12">
            <a:extLst>
              <a:ext uri="{FF2B5EF4-FFF2-40B4-BE49-F238E27FC236}">
                <a16:creationId xmlns:a16="http://schemas.microsoft.com/office/drawing/2014/main" id="{17789EFD-81AB-C965-343C-27D7870A843E}"/>
              </a:ext>
            </a:extLst>
          </p:cNvPr>
          <p:cNvSpPr txBox="1"/>
          <p:nvPr/>
        </p:nvSpPr>
        <p:spPr>
          <a:xfrm>
            <a:off x="7110288" y="2741709"/>
            <a:ext cx="481029" cy="307777"/>
          </a:xfrm>
          <a:prstGeom prst="rect">
            <a:avLst/>
          </a:prstGeom>
          <a:noFill/>
        </p:spPr>
        <p:txBody>
          <a:bodyPr wrap="none" rtlCol="0">
            <a:spAutoFit/>
          </a:bodyPr>
          <a:lstStyle/>
          <a:p>
            <a:r>
              <a:rPr lang="en-US" sz="1400" dirty="0">
                <a:solidFill>
                  <a:schemeClr val="bg1">
                    <a:lumMod val="85000"/>
                  </a:schemeClr>
                </a:solidFill>
              </a:rPr>
              <a:t>Tail</a:t>
            </a:r>
            <a:endParaRPr lang="en-US" sz="1600" dirty="0">
              <a:solidFill>
                <a:schemeClr val="bg1">
                  <a:lumMod val="85000"/>
                </a:schemeClr>
              </a:solidFill>
            </a:endParaRPr>
          </a:p>
        </p:txBody>
      </p:sp>
      <p:sp>
        <p:nvSpPr>
          <p:cNvPr id="14" name="TextBox 13">
            <a:extLst>
              <a:ext uri="{FF2B5EF4-FFF2-40B4-BE49-F238E27FC236}">
                <a16:creationId xmlns:a16="http://schemas.microsoft.com/office/drawing/2014/main" id="{3ED500DA-2662-B61C-A13B-BA196F759E66}"/>
              </a:ext>
            </a:extLst>
          </p:cNvPr>
          <p:cNvSpPr txBox="1"/>
          <p:nvPr/>
        </p:nvSpPr>
        <p:spPr>
          <a:xfrm>
            <a:off x="7249556" y="3808515"/>
            <a:ext cx="444352" cy="184666"/>
          </a:xfrm>
          <a:prstGeom prst="rect">
            <a:avLst/>
          </a:prstGeom>
          <a:noFill/>
        </p:spPr>
        <p:txBody>
          <a:bodyPr wrap="none" rtlCol="0">
            <a:spAutoFit/>
          </a:bodyPr>
          <a:lstStyle/>
          <a:p>
            <a:r>
              <a:rPr lang="en-US" sz="600" dirty="0">
                <a:solidFill>
                  <a:srgbClr val="92D050"/>
                </a:solidFill>
              </a:rPr>
              <a:t>Florine</a:t>
            </a:r>
          </a:p>
        </p:txBody>
      </p:sp>
      <p:sp>
        <p:nvSpPr>
          <p:cNvPr id="15" name="TextBox 14">
            <a:extLst>
              <a:ext uri="{FF2B5EF4-FFF2-40B4-BE49-F238E27FC236}">
                <a16:creationId xmlns:a16="http://schemas.microsoft.com/office/drawing/2014/main" id="{50F8AD33-0565-DC34-036D-50EB89053091}"/>
              </a:ext>
            </a:extLst>
          </p:cNvPr>
          <p:cNvSpPr txBox="1"/>
          <p:nvPr/>
        </p:nvSpPr>
        <p:spPr>
          <a:xfrm>
            <a:off x="9952314" y="2741709"/>
            <a:ext cx="478016" cy="184666"/>
          </a:xfrm>
          <a:prstGeom prst="rect">
            <a:avLst/>
          </a:prstGeom>
          <a:noFill/>
        </p:spPr>
        <p:txBody>
          <a:bodyPr wrap="none" rtlCol="0">
            <a:spAutoFit/>
          </a:bodyPr>
          <a:lstStyle/>
          <a:p>
            <a:r>
              <a:rPr lang="en-US" sz="600" dirty="0">
                <a:solidFill>
                  <a:schemeClr val="accent6">
                    <a:lumMod val="60000"/>
                    <a:lumOff val="40000"/>
                  </a:schemeClr>
                </a:solidFill>
              </a:rPr>
              <a:t>Oxygen</a:t>
            </a:r>
          </a:p>
        </p:txBody>
      </p:sp>
      <p:sp>
        <p:nvSpPr>
          <p:cNvPr id="16" name="TextBox 15">
            <a:extLst>
              <a:ext uri="{FF2B5EF4-FFF2-40B4-BE49-F238E27FC236}">
                <a16:creationId xmlns:a16="http://schemas.microsoft.com/office/drawing/2014/main" id="{9EFC022A-B71D-54E8-516E-A65811DE63C3}"/>
              </a:ext>
            </a:extLst>
          </p:cNvPr>
          <p:cNvSpPr txBox="1"/>
          <p:nvPr/>
        </p:nvSpPr>
        <p:spPr>
          <a:xfrm rot="2688385">
            <a:off x="9702553" y="3147547"/>
            <a:ext cx="483865" cy="184666"/>
          </a:xfrm>
          <a:prstGeom prst="rect">
            <a:avLst/>
          </a:prstGeom>
          <a:noFill/>
        </p:spPr>
        <p:txBody>
          <a:bodyPr wrap="square" rtlCol="0">
            <a:spAutoFit/>
          </a:bodyPr>
          <a:lstStyle/>
          <a:p>
            <a:r>
              <a:rPr lang="en-US" sz="600" dirty="0">
                <a:solidFill>
                  <a:schemeClr val="bg1">
                    <a:lumMod val="65000"/>
                  </a:schemeClr>
                </a:solidFill>
              </a:rPr>
              <a:t>Carbon</a:t>
            </a:r>
          </a:p>
        </p:txBody>
      </p:sp>
      <p:sp>
        <p:nvSpPr>
          <p:cNvPr id="17" name="TextBox 16">
            <a:extLst>
              <a:ext uri="{FF2B5EF4-FFF2-40B4-BE49-F238E27FC236}">
                <a16:creationId xmlns:a16="http://schemas.microsoft.com/office/drawing/2014/main" id="{EF98A071-D861-A84E-CF70-F68A65E59C26}"/>
              </a:ext>
            </a:extLst>
          </p:cNvPr>
          <p:cNvSpPr txBox="1"/>
          <p:nvPr/>
        </p:nvSpPr>
        <p:spPr>
          <a:xfrm>
            <a:off x="8758554" y="3034452"/>
            <a:ext cx="556563" cy="184666"/>
          </a:xfrm>
          <a:prstGeom prst="rect">
            <a:avLst/>
          </a:prstGeom>
          <a:noFill/>
        </p:spPr>
        <p:txBody>
          <a:bodyPr wrap="none" rtlCol="0">
            <a:spAutoFit/>
          </a:bodyPr>
          <a:lstStyle/>
          <a:p>
            <a:r>
              <a:rPr lang="en-US" sz="600" dirty="0">
                <a:solidFill>
                  <a:schemeClr val="bg1">
                    <a:lumMod val="85000"/>
                  </a:schemeClr>
                </a:solidFill>
              </a:rPr>
              <a:t>Hydrogen</a:t>
            </a:r>
          </a:p>
        </p:txBody>
      </p:sp>
      <p:sp>
        <p:nvSpPr>
          <p:cNvPr id="18" name="TextBox 17">
            <a:extLst>
              <a:ext uri="{FF2B5EF4-FFF2-40B4-BE49-F238E27FC236}">
                <a16:creationId xmlns:a16="http://schemas.microsoft.com/office/drawing/2014/main" id="{A6D7D7B4-0ECA-546C-113A-3394FA5E2320}"/>
              </a:ext>
            </a:extLst>
          </p:cNvPr>
          <p:cNvSpPr txBox="1"/>
          <p:nvPr/>
        </p:nvSpPr>
        <p:spPr>
          <a:xfrm>
            <a:off x="9425050" y="2070228"/>
            <a:ext cx="832279" cy="307777"/>
          </a:xfrm>
          <a:prstGeom prst="rect">
            <a:avLst/>
          </a:prstGeom>
          <a:noFill/>
        </p:spPr>
        <p:txBody>
          <a:bodyPr wrap="none" rtlCol="0">
            <a:spAutoFit/>
          </a:bodyPr>
          <a:lstStyle/>
          <a:p>
            <a:r>
              <a:rPr lang="en-US" sz="1400" dirty="0">
                <a:solidFill>
                  <a:schemeClr val="bg1">
                    <a:lumMod val="85000"/>
                  </a:schemeClr>
                </a:solidFill>
              </a:rPr>
              <a:t>Alcohol</a:t>
            </a:r>
            <a:endParaRPr lang="en-US" sz="1600" dirty="0">
              <a:solidFill>
                <a:schemeClr val="bg1">
                  <a:lumMod val="85000"/>
                </a:schemeClr>
              </a:solidFill>
            </a:endParaRPr>
          </a:p>
        </p:txBody>
      </p:sp>
      <p:sp>
        <p:nvSpPr>
          <p:cNvPr id="19" name="Left Brace 18">
            <a:extLst>
              <a:ext uri="{FF2B5EF4-FFF2-40B4-BE49-F238E27FC236}">
                <a16:creationId xmlns:a16="http://schemas.microsoft.com/office/drawing/2014/main" id="{8214E8D1-B0CC-61B7-4E23-6FA681D903B2}"/>
              </a:ext>
            </a:extLst>
          </p:cNvPr>
          <p:cNvSpPr/>
          <p:nvPr/>
        </p:nvSpPr>
        <p:spPr>
          <a:xfrm rot="5400000">
            <a:off x="9784054" y="2082133"/>
            <a:ext cx="124223" cy="690312"/>
          </a:xfrm>
          <a:prstGeom prst="leftBrac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TextBox 19">
            <a:extLst>
              <a:ext uri="{FF2B5EF4-FFF2-40B4-BE49-F238E27FC236}">
                <a16:creationId xmlns:a16="http://schemas.microsoft.com/office/drawing/2014/main" id="{D7AAF4BD-DD2B-FCC0-A692-A78F4B0E3030}"/>
              </a:ext>
            </a:extLst>
          </p:cNvPr>
          <p:cNvSpPr txBox="1"/>
          <p:nvPr/>
        </p:nvSpPr>
        <p:spPr>
          <a:xfrm>
            <a:off x="7311576" y="1325150"/>
            <a:ext cx="2686954" cy="584775"/>
          </a:xfrm>
          <a:prstGeom prst="rect">
            <a:avLst/>
          </a:prstGeom>
          <a:noFill/>
        </p:spPr>
        <p:txBody>
          <a:bodyPr wrap="none" rtlCol="0">
            <a:spAutoFit/>
          </a:bodyPr>
          <a:lstStyle/>
          <a:p>
            <a:pPr algn="ctr"/>
            <a:r>
              <a:rPr lang="en-US" b="1" dirty="0"/>
              <a:t>6:2 FTOH</a:t>
            </a:r>
          </a:p>
          <a:p>
            <a:pPr algn="ctr"/>
            <a:r>
              <a:rPr lang="en-US" sz="1400" dirty="0"/>
              <a:t>(6:2 Fluorotelomer Alcohol)</a:t>
            </a:r>
          </a:p>
        </p:txBody>
      </p:sp>
      <p:sp>
        <p:nvSpPr>
          <p:cNvPr id="21" name="TextBox 20">
            <a:extLst>
              <a:ext uri="{FF2B5EF4-FFF2-40B4-BE49-F238E27FC236}">
                <a16:creationId xmlns:a16="http://schemas.microsoft.com/office/drawing/2014/main" id="{7CED47CA-A4DF-9FE2-0A77-290BED7E5670}"/>
              </a:ext>
            </a:extLst>
          </p:cNvPr>
          <p:cNvSpPr txBox="1"/>
          <p:nvPr/>
        </p:nvSpPr>
        <p:spPr>
          <a:xfrm>
            <a:off x="2175952" y="1325150"/>
            <a:ext cx="2406877" cy="584775"/>
          </a:xfrm>
          <a:prstGeom prst="rect">
            <a:avLst/>
          </a:prstGeom>
          <a:noFill/>
        </p:spPr>
        <p:txBody>
          <a:bodyPr wrap="none" rtlCol="0">
            <a:spAutoFit/>
          </a:bodyPr>
          <a:lstStyle/>
          <a:p>
            <a:pPr algn="ctr"/>
            <a:r>
              <a:rPr lang="en-US" b="1" dirty="0"/>
              <a:t>PFOA</a:t>
            </a:r>
          </a:p>
          <a:p>
            <a:pPr algn="ctr"/>
            <a:r>
              <a:rPr lang="en-US" sz="1400" dirty="0"/>
              <a:t>(Perfluorooctanoic Acid) </a:t>
            </a:r>
          </a:p>
        </p:txBody>
      </p:sp>
      <p:sp>
        <p:nvSpPr>
          <p:cNvPr id="22" name="Content Placeholder 5">
            <a:extLst>
              <a:ext uri="{FF2B5EF4-FFF2-40B4-BE49-F238E27FC236}">
                <a16:creationId xmlns:a16="http://schemas.microsoft.com/office/drawing/2014/main" id="{C30BD328-7337-D5E7-0D19-2CAEACF60059}"/>
              </a:ext>
            </a:extLst>
          </p:cNvPr>
          <p:cNvSpPr txBox="1">
            <a:spLocks/>
          </p:cNvSpPr>
          <p:nvPr/>
        </p:nvSpPr>
        <p:spPr>
          <a:xfrm>
            <a:off x="1428023" y="4906776"/>
            <a:ext cx="3557401" cy="14010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a:t>Low Vapor Pressure</a:t>
            </a:r>
          </a:p>
          <a:p>
            <a:pPr lvl="1"/>
            <a:r>
              <a:rPr lang="en-US" dirty="0"/>
              <a:t>0.03 mm Hg</a:t>
            </a:r>
          </a:p>
          <a:p>
            <a:pPr>
              <a:buFont typeface="Wingdings" panose="05000000000000000000" pitchFamily="2" charset="2"/>
              <a:buChar char="§"/>
            </a:pPr>
            <a:r>
              <a:rPr lang="en-US" dirty="0"/>
              <a:t>Testing by</a:t>
            </a:r>
          </a:p>
          <a:p>
            <a:pPr lvl="1"/>
            <a:r>
              <a:rPr lang="en-US" dirty="0"/>
              <a:t>Liquid Chromatography</a:t>
            </a:r>
          </a:p>
        </p:txBody>
      </p:sp>
      <p:sp>
        <p:nvSpPr>
          <p:cNvPr id="23" name="Content Placeholder 5">
            <a:extLst>
              <a:ext uri="{FF2B5EF4-FFF2-40B4-BE49-F238E27FC236}">
                <a16:creationId xmlns:a16="http://schemas.microsoft.com/office/drawing/2014/main" id="{A60000E9-F479-3DCC-0E45-2CB0851ECC7D}"/>
              </a:ext>
            </a:extLst>
          </p:cNvPr>
          <p:cNvSpPr txBox="1">
            <a:spLocks/>
          </p:cNvSpPr>
          <p:nvPr/>
        </p:nvSpPr>
        <p:spPr>
          <a:xfrm>
            <a:off x="6623802" y="4938132"/>
            <a:ext cx="3557401" cy="14010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a:t>High Vapor Pressure</a:t>
            </a:r>
          </a:p>
          <a:p>
            <a:pPr lvl="1"/>
            <a:r>
              <a:rPr lang="en-US" dirty="0"/>
              <a:t>18 mm Hg</a:t>
            </a:r>
          </a:p>
          <a:p>
            <a:pPr>
              <a:buFont typeface="Wingdings" panose="05000000000000000000" pitchFamily="2" charset="2"/>
              <a:buChar char="§"/>
            </a:pPr>
            <a:r>
              <a:rPr lang="en-US" dirty="0"/>
              <a:t>Testing by</a:t>
            </a:r>
          </a:p>
          <a:p>
            <a:pPr lvl="1"/>
            <a:r>
              <a:rPr lang="en-US" dirty="0"/>
              <a:t>Gas Chromatography</a:t>
            </a:r>
          </a:p>
        </p:txBody>
      </p:sp>
      <p:sp>
        <p:nvSpPr>
          <p:cNvPr id="24" name="TextBox 23">
            <a:extLst>
              <a:ext uri="{FF2B5EF4-FFF2-40B4-BE49-F238E27FC236}">
                <a16:creationId xmlns:a16="http://schemas.microsoft.com/office/drawing/2014/main" id="{A8C1647E-2CEF-B267-EEA1-13ED1D472B13}"/>
              </a:ext>
            </a:extLst>
          </p:cNvPr>
          <p:cNvSpPr txBox="1"/>
          <p:nvPr/>
        </p:nvSpPr>
        <p:spPr>
          <a:xfrm>
            <a:off x="1428023" y="6339166"/>
            <a:ext cx="5634876" cy="215444"/>
          </a:xfrm>
          <a:prstGeom prst="rect">
            <a:avLst/>
          </a:prstGeom>
          <a:noFill/>
        </p:spPr>
        <p:txBody>
          <a:bodyPr wrap="none" rtlCol="0">
            <a:spAutoFit/>
          </a:bodyPr>
          <a:lstStyle/>
          <a:p>
            <a:r>
              <a:rPr lang="en-US" sz="800" dirty="0">
                <a:solidFill>
                  <a:schemeClr val="bg1">
                    <a:lumMod val="65000"/>
                  </a:schemeClr>
                </a:solidFill>
              </a:rPr>
              <a:t>Note: EPA threshold is for chemicals with a vapor pressure greater than 1 millimeter of mercury (mm Hg)</a:t>
            </a:r>
          </a:p>
        </p:txBody>
      </p:sp>
    </p:spTree>
    <p:extLst>
      <p:ext uri="{BB962C8B-B14F-4D97-AF65-F5344CB8AC3E}">
        <p14:creationId xmlns:p14="http://schemas.microsoft.com/office/powerpoint/2010/main" val="21773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animBg="1"/>
      <p:bldP spid="20"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0AE851-7C27-508D-F3D8-66F45896761C}"/>
              </a:ext>
            </a:extLst>
          </p:cNvPr>
          <p:cNvSpPr>
            <a:spLocks noGrp="1"/>
          </p:cNvSpPr>
          <p:nvPr>
            <p:ph type="ctrTitle"/>
          </p:nvPr>
        </p:nvSpPr>
        <p:spPr>
          <a:xfrm>
            <a:off x="801189" y="0"/>
            <a:ext cx="10293531" cy="1070919"/>
          </a:xfrm>
        </p:spPr>
        <p:txBody>
          <a:bodyPr>
            <a:normAutofit/>
          </a:bodyPr>
          <a:lstStyle/>
          <a:p>
            <a:r>
              <a:rPr lang="en-US" sz="3200" dirty="0"/>
              <a:t>Conceptual Site Model for PFAS Occurrence</a:t>
            </a:r>
          </a:p>
        </p:txBody>
      </p:sp>
      <p:pic>
        <p:nvPicPr>
          <p:cNvPr id="5" name="Picture 4">
            <a:extLst>
              <a:ext uri="{FF2B5EF4-FFF2-40B4-BE49-F238E27FC236}">
                <a16:creationId xmlns:a16="http://schemas.microsoft.com/office/drawing/2014/main" id="{843E2F6B-357F-30AD-AF83-226AE2FF9685}"/>
              </a:ext>
            </a:extLst>
          </p:cNvPr>
          <p:cNvPicPr>
            <a:picLocks noChangeAspect="1"/>
          </p:cNvPicPr>
          <p:nvPr/>
        </p:nvPicPr>
        <p:blipFill>
          <a:blip r:embed="rId2"/>
          <a:stretch>
            <a:fillRect/>
          </a:stretch>
        </p:blipFill>
        <p:spPr>
          <a:xfrm>
            <a:off x="785032" y="1617889"/>
            <a:ext cx="10309688" cy="4260396"/>
          </a:xfrm>
          <a:prstGeom prst="rect">
            <a:avLst/>
          </a:prstGeom>
        </p:spPr>
      </p:pic>
    </p:spTree>
    <p:extLst>
      <p:ext uri="{BB962C8B-B14F-4D97-AF65-F5344CB8AC3E}">
        <p14:creationId xmlns:p14="http://schemas.microsoft.com/office/powerpoint/2010/main" val="1575387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78D89-3777-9500-0670-C31BE2ADA41B}"/>
              </a:ext>
            </a:extLst>
          </p:cNvPr>
          <p:cNvSpPr>
            <a:spLocks noGrp="1"/>
          </p:cNvSpPr>
          <p:nvPr>
            <p:ph type="ctrTitle"/>
          </p:nvPr>
        </p:nvSpPr>
        <p:spPr/>
        <p:txBody>
          <a:bodyPr>
            <a:normAutofit/>
          </a:bodyPr>
          <a:lstStyle/>
          <a:p>
            <a:r>
              <a:rPr lang="en-US" sz="3200" dirty="0"/>
              <a:t>Volatile PFAS Releases from Landfills</a:t>
            </a:r>
          </a:p>
        </p:txBody>
      </p:sp>
      <p:pic>
        <p:nvPicPr>
          <p:cNvPr id="4" name="Picture 3">
            <a:extLst>
              <a:ext uri="{FF2B5EF4-FFF2-40B4-BE49-F238E27FC236}">
                <a16:creationId xmlns:a16="http://schemas.microsoft.com/office/drawing/2014/main" id="{1A95ACD4-6558-7DDE-4C64-DCAC88A954E3}"/>
              </a:ext>
            </a:extLst>
          </p:cNvPr>
          <p:cNvPicPr>
            <a:picLocks noChangeAspect="1"/>
          </p:cNvPicPr>
          <p:nvPr/>
        </p:nvPicPr>
        <p:blipFill>
          <a:blip r:embed="rId3"/>
          <a:stretch>
            <a:fillRect/>
          </a:stretch>
        </p:blipFill>
        <p:spPr>
          <a:xfrm>
            <a:off x="6228553" y="1618332"/>
            <a:ext cx="5569384" cy="3824525"/>
          </a:xfrm>
          <a:prstGeom prst="rect">
            <a:avLst/>
          </a:prstGeom>
        </p:spPr>
      </p:pic>
      <p:sp>
        <p:nvSpPr>
          <p:cNvPr id="5" name="Content Placeholder 5">
            <a:extLst>
              <a:ext uri="{FF2B5EF4-FFF2-40B4-BE49-F238E27FC236}">
                <a16:creationId xmlns:a16="http://schemas.microsoft.com/office/drawing/2014/main" id="{92CABF24-7E77-A639-3529-7B630DE5E0CD}"/>
              </a:ext>
            </a:extLst>
          </p:cNvPr>
          <p:cNvSpPr txBox="1">
            <a:spLocks/>
          </p:cNvSpPr>
          <p:nvPr/>
        </p:nvSpPr>
        <p:spPr>
          <a:xfrm>
            <a:off x="409873" y="1738510"/>
            <a:ext cx="5841274" cy="394644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a:t>Leachate and Volatile PFAs Releases from Landfills</a:t>
            </a:r>
          </a:p>
          <a:p>
            <a:pPr lvl="1"/>
            <a:r>
              <a:rPr lang="en-US" dirty="0"/>
              <a:t>Volatile PFAS Releases Poorly Understood</a:t>
            </a:r>
          </a:p>
          <a:p>
            <a:pPr lvl="1"/>
            <a:r>
              <a:rPr lang="en-US" dirty="0"/>
              <a:t>Testing by Liquid and Gas Chromatography</a:t>
            </a:r>
          </a:p>
          <a:p>
            <a:pPr>
              <a:buFont typeface="Wingdings" panose="05000000000000000000" pitchFamily="2" charset="2"/>
              <a:buChar char="§"/>
            </a:pPr>
            <a:r>
              <a:rPr lang="en-US" dirty="0"/>
              <a:t>76% of Total Releases are Volatile PFAS</a:t>
            </a:r>
          </a:p>
          <a:p>
            <a:pPr lvl="1"/>
            <a:r>
              <a:rPr lang="en-US" dirty="0"/>
              <a:t>Volatile Releases Can Exceed Leachate Releases</a:t>
            </a:r>
          </a:p>
          <a:p>
            <a:pPr>
              <a:buFont typeface="Wingdings" panose="05000000000000000000" pitchFamily="2" charset="2"/>
              <a:buChar char="§"/>
            </a:pPr>
            <a:r>
              <a:rPr lang="en-US" dirty="0"/>
              <a:t>Passive Venting, Flaring or Energy Recovery</a:t>
            </a:r>
          </a:p>
          <a:p>
            <a:pPr lvl="1"/>
            <a:r>
              <a:rPr lang="en-US" dirty="0"/>
              <a:t>Only Limited PFAS Destruction</a:t>
            </a:r>
          </a:p>
          <a:p>
            <a:pPr>
              <a:buFont typeface="Wingdings" panose="05000000000000000000" pitchFamily="2" charset="2"/>
              <a:buChar char="§"/>
            </a:pPr>
            <a:r>
              <a:rPr lang="en-US" dirty="0"/>
              <a:t>Potential Later Transformation after Release</a:t>
            </a:r>
          </a:p>
          <a:p>
            <a:pPr lvl="1"/>
            <a:r>
              <a:rPr lang="en-US" dirty="0"/>
              <a:t>FTOH </a:t>
            </a:r>
            <a:r>
              <a:rPr lang="en-US" dirty="0">
                <a:sym typeface="Wingdings" panose="05000000000000000000" pitchFamily="2" charset="2"/>
              </a:rPr>
              <a:t> PFOA, etc. </a:t>
            </a:r>
            <a:endParaRPr lang="en-US" dirty="0"/>
          </a:p>
          <a:p>
            <a:pPr>
              <a:buFont typeface="Wingdings" panose="05000000000000000000" pitchFamily="2" charset="2"/>
              <a:buChar char="§"/>
            </a:pPr>
            <a:r>
              <a:rPr lang="en-US" dirty="0"/>
              <a:t>Volatile PFAS Could be More Toxic Than Other PFAS</a:t>
            </a:r>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6" name="TextBox 5">
            <a:extLst>
              <a:ext uri="{FF2B5EF4-FFF2-40B4-BE49-F238E27FC236}">
                <a16:creationId xmlns:a16="http://schemas.microsoft.com/office/drawing/2014/main" id="{AAD6F2DA-6432-3673-1375-747BD55CAAC1}"/>
              </a:ext>
            </a:extLst>
          </p:cNvPr>
          <p:cNvSpPr txBox="1"/>
          <p:nvPr/>
        </p:nvSpPr>
        <p:spPr>
          <a:xfrm>
            <a:off x="7413171" y="4891231"/>
            <a:ext cx="830677" cy="261610"/>
          </a:xfrm>
          <a:prstGeom prst="rect">
            <a:avLst/>
          </a:prstGeom>
          <a:noFill/>
        </p:spPr>
        <p:txBody>
          <a:bodyPr wrap="none" rtlCol="0">
            <a:spAutoFit/>
          </a:bodyPr>
          <a:lstStyle/>
          <a:p>
            <a:r>
              <a:rPr lang="en-US" sz="1100" dirty="0">
                <a:solidFill>
                  <a:schemeClr val="bg2">
                    <a:lumMod val="25000"/>
                  </a:schemeClr>
                </a:solidFill>
              </a:rPr>
              <a:t>Landfill 1</a:t>
            </a:r>
          </a:p>
        </p:txBody>
      </p:sp>
      <p:sp>
        <p:nvSpPr>
          <p:cNvPr id="7" name="TextBox 6">
            <a:extLst>
              <a:ext uri="{FF2B5EF4-FFF2-40B4-BE49-F238E27FC236}">
                <a16:creationId xmlns:a16="http://schemas.microsoft.com/office/drawing/2014/main" id="{6227CC07-EBDE-0542-B471-2896668991B3}"/>
              </a:ext>
            </a:extLst>
          </p:cNvPr>
          <p:cNvSpPr txBox="1"/>
          <p:nvPr/>
        </p:nvSpPr>
        <p:spPr>
          <a:xfrm>
            <a:off x="8861491" y="4891374"/>
            <a:ext cx="830677" cy="261610"/>
          </a:xfrm>
          <a:prstGeom prst="rect">
            <a:avLst/>
          </a:prstGeom>
          <a:noFill/>
        </p:spPr>
        <p:txBody>
          <a:bodyPr wrap="none" rtlCol="0">
            <a:spAutoFit/>
          </a:bodyPr>
          <a:lstStyle/>
          <a:p>
            <a:r>
              <a:rPr lang="en-US" sz="1100" dirty="0">
                <a:solidFill>
                  <a:schemeClr val="bg2">
                    <a:lumMod val="25000"/>
                  </a:schemeClr>
                </a:solidFill>
              </a:rPr>
              <a:t>Landfill 3</a:t>
            </a:r>
          </a:p>
        </p:txBody>
      </p:sp>
      <p:sp>
        <p:nvSpPr>
          <p:cNvPr id="8" name="TextBox 7">
            <a:extLst>
              <a:ext uri="{FF2B5EF4-FFF2-40B4-BE49-F238E27FC236}">
                <a16:creationId xmlns:a16="http://schemas.microsoft.com/office/drawing/2014/main" id="{E97F2964-55D3-FFB1-7E6F-237662EB8A52}"/>
              </a:ext>
            </a:extLst>
          </p:cNvPr>
          <p:cNvSpPr txBox="1"/>
          <p:nvPr/>
        </p:nvSpPr>
        <p:spPr>
          <a:xfrm>
            <a:off x="10309811" y="4891231"/>
            <a:ext cx="830677" cy="261610"/>
          </a:xfrm>
          <a:prstGeom prst="rect">
            <a:avLst/>
          </a:prstGeom>
          <a:noFill/>
        </p:spPr>
        <p:txBody>
          <a:bodyPr wrap="none" rtlCol="0">
            <a:spAutoFit/>
          </a:bodyPr>
          <a:lstStyle/>
          <a:p>
            <a:r>
              <a:rPr lang="en-US" sz="1100" dirty="0">
                <a:solidFill>
                  <a:schemeClr val="bg2">
                    <a:lumMod val="25000"/>
                  </a:schemeClr>
                </a:solidFill>
              </a:rPr>
              <a:t>Landfill 3</a:t>
            </a:r>
          </a:p>
        </p:txBody>
      </p:sp>
      <p:sp>
        <p:nvSpPr>
          <p:cNvPr id="9" name="TextBox 8">
            <a:extLst>
              <a:ext uri="{FF2B5EF4-FFF2-40B4-BE49-F238E27FC236}">
                <a16:creationId xmlns:a16="http://schemas.microsoft.com/office/drawing/2014/main" id="{2D52FF3E-1B01-FB42-329B-A2447043C976}"/>
              </a:ext>
            </a:extLst>
          </p:cNvPr>
          <p:cNvSpPr txBox="1"/>
          <p:nvPr/>
        </p:nvSpPr>
        <p:spPr>
          <a:xfrm rot="16200000">
            <a:off x="9755707" y="4086516"/>
            <a:ext cx="1199367" cy="246221"/>
          </a:xfrm>
          <a:prstGeom prst="rect">
            <a:avLst/>
          </a:prstGeom>
          <a:noFill/>
        </p:spPr>
        <p:txBody>
          <a:bodyPr wrap="none" rtlCol="0">
            <a:spAutoFit/>
          </a:bodyPr>
          <a:lstStyle/>
          <a:p>
            <a:r>
              <a:rPr lang="en-US" sz="1000" dirty="0">
                <a:solidFill>
                  <a:schemeClr val="bg1">
                    <a:lumMod val="85000"/>
                  </a:schemeClr>
                </a:solidFill>
              </a:rPr>
              <a:t>Leachate</a:t>
            </a:r>
            <a:r>
              <a:rPr lang="en-US" sz="800" dirty="0">
                <a:solidFill>
                  <a:schemeClr val="bg1">
                    <a:lumMod val="85000"/>
                  </a:schemeClr>
                </a:solidFill>
              </a:rPr>
              <a:t> Release</a:t>
            </a:r>
          </a:p>
        </p:txBody>
      </p:sp>
      <p:sp>
        <p:nvSpPr>
          <p:cNvPr id="10" name="TextBox 9">
            <a:extLst>
              <a:ext uri="{FF2B5EF4-FFF2-40B4-BE49-F238E27FC236}">
                <a16:creationId xmlns:a16="http://schemas.microsoft.com/office/drawing/2014/main" id="{FC140C7C-FB49-41F0-D46A-8E34675FFCE0}"/>
              </a:ext>
            </a:extLst>
          </p:cNvPr>
          <p:cNvSpPr txBox="1"/>
          <p:nvPr/>
        </p:nvSpPr>
        <p:spPr>
          <a:xfrm rot="16200000">
            <a:off x="10524560" y="4122743"/>
            <a:ext cx="1037463" cy="215444"/>
          </a:xfrm>
          <a:prstGeom prst="rect">
            <a:avLst/>
          </a:prstGeom>
          <a:noFill/>
        </p:spPr>
        <p:txBody>
          <a:bodyPr wrap="none" rtlCol="0">
            <a:spAutoFit/>
          </a:bodyPr>
          <a:lstStyle/>
          <a:p>
            <a:r>
              <a:rPr lang="en-US" sz="800" dirty="0">
                <a:solidFill>
                  <a:schemeClr val="bg1">
                    <a:lumMod val="85000"/>
                  </a:schemeClr>
                </a:solidFill>
              </a:rPr>
              <a:t>Volatile Release</a:t>
            </a:r>
          </a:p>
        </p:txBody>
      </p:sp>
      <p:sp>
        <p:nvSpPr>
          <p:cNvPr id="12" name="TextBox 11">
            <a:extLst>
              <a:ext uri="{FF2B5EF4-FFF2-40B4-BE49-F238E27FC236}">
                <a16:creationId xmlns:a16="http://schemas.microsoft.com/office/drawing/2014/main" id="{EB2B0122-7FB8-47F3-D49C-F4BD20D4C4A2}"/>
              </a:ext>
            </a:extLst>
          </p:cNvPr>
          <p:cNvSpPr txBox="1"/>
          <p:nvPr/>
        </p:nvSpPr>
        <p:spPr>
          <a:xfrm>
            <a:off x="6228553" y="5490683"/>
            <a:ext cx="2305571" cy="230832"/>
          </a:xfrm>
          <a:prstGeom prst="rect">
            <a:avLst/>
          </a:prstGeom>
          <a:noFill/>
        </p:spPr>
        <p:txBody>
          <a:bodyPr wrap="square">
            <a:spAutoFit/>
          </a:bodyPr>
          <a:lstStyle/>
          <a:p>
            <a:r>
              <a:rPr lang="en-US" sz="900" b="0" i="0" u="none" strike="noStrike" baseline="0" dirty="0">
                <a:solidFill>
                  <a:schemeClr val="bg1">
                    <a:lumMod val="65000"/>
                  </a:schemeClr>
                </a:solidFill>
                <a:latin typeface="MyriadPro-Regular"/>
              </a:rPr>
              <a:t>https://doi.org/10.1021/acs.estlett.4c00364</a:t>
            </a:r>
            <a:endParaRPr lang="en-US" sz="900" dirty="0">
              <a:solidFill>
                <a:schemeClr val="bg1">
                  <a:lumMod val="65000"/>
                </a:schemeClr>
              </a:solidFill>
            </a:endParaRPr>
          </a:p>
        </p:txBody>
      </p:sp>
    </p:spTree>
    <p:extLst>
      <p:ext uri="{BB962C8B-B14F-4D97-AF65-F5344CB8AC3E}">
        <p14:creationId xmlns:p14="http://schemas.microsoft.com/office/powerpoint/2010/main" val="4023517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3E76A6-3869-01AB-7DBB-51B9308383F6}"/>
              </a:ext>
            </a:extLst>
          </p:cNvPr>
          <p:cNvSpPr>
            <a:spLocks noGrp="1"/>
          </p:cNvSpPr>
          <p:nvPr>
            <p:ph type="title"/>
          </p:nvPr>
        </p:nvSpPr>
        <p:spPr>
          <a:xfrm>
            <a:off x="838200" y="1074201"/>
            <a:ext cx="10515600" cy="1178260"/>
          </a:xfrm>
        </p:spPr>
        <p:txBody>
          <a:bodyPr>
            <a:normAutofit/>
          </a:bodyPr>
          <a:lstStyle/>
          <a:p>
            <a:r>
              <a:rPr lang="en-US" sz="4000" dirty="0"/>
              <a:t>Potential Exposure &amp; Toxicity</a:t>
            </a:r>
          </a:p>
        </p:txBody>
      </p:sp>
      <p:sp>
        <p:nvSpPr>
          <p:cNvPr id="4" name="Content Placeholder 3">
            <a:extLst>
              <a:ext uri="{FF2B5EF4-FFF2-40B4-BE49-F238E27FC236}">
                <a16:creationId xmlns:a16="http://schemas.microsoft.com/office/drawing/2014/main" id="{50E337A1-7BAB-9B36-D4FD-DDB0210DE125}"/>
              </a:ext>
            </a:extLst>
          </p:cNvPr>
          <p:cNvSpPr>
            <a:spLocks noGrp="1"/>
          </p:cNvSpPr>
          <p:nvPr>
            <p:ph idx="1"/>
          </p:nvPr>
        </p:nvSpPr>
        <p:spPr>
          <a:xfrm>
            <a:off x="838200" y="2252461"/>
            <a:ext cx="10515600" cy="3887082"/>
          </a:xfrm>
        </p:spPr>
        <p:txBody>
          <a:bodyPr>
            <a:normAutofit lnSpcReduction="10000"/>
          </a:bodyPr>
          <a:lstStyle/>
          <a:p>
            <a:pPr>
              <a:buFont typeface="Wingdings" panose="05000000000000000000" pitchFamily="2" charset="2"/>
              <a:buChar char="§"/>
            </a:pPr>
            <a:r>
              <a:rPr lang="en-US" dirty="0"/>
              <a:t>Potential Volatile Exposure Pathways</a:t>
            </a:r>
          </a:p>
          <a:p>
            <a:pPr lvl="1"/>
            <a:r>
              <a:rPr lang="en-US" dirty="0"/>
              <a:t>Ambient/Indoor Air</a:t>
            </a:r>
          </a:p>
          <a:p>
            <a:pPr lvl="2"/>
            <a:r>
              <a:rPr lang="en-US" dirty="0"/>
              <a:t>Volatile PFAS About 50% of Total Intake </a:t>
            </a:r>
          </a:p>
          <a:p>
            <a:pPr lvl="1"/>
            <a:r>
              <a:rPr lang="en-US" dirty="0"/>
              <a:t>Vapor Intrusion from Soil or Groundwater</a:t>
            </a:r>
          </a:p>
          <a:p>
            <a:pPr lvl="1"/>
            <a:r>
              <a:rPr lang="en-US" dirty="0"/>
              <a:t>Incidental Dust Ingestion</a:t>
            </a:r>
          </a:p>
          <a:p>
            <a:pPr lvl="1"/>
            <a:r>
              <a:rPr lang="en-US" dirty="0"/>
              <a:t>Dermal (Skin) Contact</a:t>
            </a:r>
          </a:p>
          <a:p>
            <a:pPr>
              <a:buFont typeface="Wingdings" panose="05000000000000000000" pitchFamily="2" charset="2"/>
              <a:buChar char="§"/>
            </a:pPr>
            <a:r>
              <a:rPr lang="en-US" dirty="0"/>
              <a:t>Potential Volatile Toxicity</a:t>
            </a:r>
          </a:p>
          <a:p>
            <a:pPr lvl="1"/>
            <a:r>
              <a:rPr lang="en-US" dirty="0"/>
              <a:t>Liver Toxicity</a:t>
            </a:r>
          </a:p>
          <a:p>
            <a:pPr lvl="1"/>
            <a:r>
              <a:rPr lang="en-US" dirty="0"/>
              <a:t>Increased Breast Cancer Cell Proliferation</a:t>
            </a:r>
          </a:p>
          <a:p>
            <a:pPr lvl="1"/>
            <a:r>
              <a:rPr lang="en-US" dirty="0"/>
              <a:t>Endocrine (Estrogen) Disruption</a:t>
            </a:r>
          </a:p>
          <a:p>
            <a:pPr lvl="1"/>
            <a:r>
              <a:rPr lang="en-US" dirty="0"/>
              <a:t>Possible Transformation to Potential Carcinogen</a:t>
            </a:r>
          </a:p>
          <a:p>
            <a:pPr lvl="1"/>
            <a:endParaRPr lang="en-US" dirty="0"/>
          </a:p>
          <a:p>
            <a:pPr lvl="1"/>
            <a:endParaRPr lang="en-US" dirty="0"/>
          </a:p>
        </p:txBody>
      </p:sp>
      <p:pic>
        <p:nvPicPr>
          <p:cNvPr id="5" name="Picture 4">
            <a:extLst>
              <a:ext uri="{FF2B5EF4-FFF2-40B4-BE49-F238E27FC236}">
                <a16:creationId xmlns:a16="http://schemas.microsoft.com/office/drawing/2014/main" id="{16D2AA09-1844-F7FC-98D8-8F0BA797E5EA}"/>
              </a:ext>
            </a:extLst>
          </p:cNvPr>
          <p:cNvPicPr>
            <a:picLocks noChangeAspect="1"/>
          </p:cNvPicPr>
          <p:nvPr/>
        </p:nvPicPr>
        <p:blipFill>
          <a:blip r:embed="rId2"/>
          <a:srcRect l="18468" r="17328" b="4729"/>
          <a:stretch/>
        </p:blipFill>
        <p:spPr>
          <a:xfrm>
            <a:off x="7926113" y="2696598"/>
            <a:ext cx="3079096" cy="2746260"/>
          </a:xfrm>
          <a:prstGeom prst="rect">
            <a:avLst/>
          </a:prstGeom>
        </p:spPr>
      </p:pic>
      <p:sp>
        <p:nvSpPr>
          <p:cNvPr id="6" name="TextBox 5">
            <a:extLst>
              <a:ext uri="{FF2B5EF4-FFF2-40B4-BE49-F238E27FC236}">
                <a16:creationId xmlns:a16="http://schemas.microsoft.com/office/drawing/2014/main" id="{124C91AF-A7B8-2D4D-3FB5-206DA22C3959}"/>
              </a:ext>
            </a:extLst>
          </p:cNvPr>
          <p:cNvSpPr txBox="1"/>
          <p:nvPr/>
        </p:nvSpPr>
        <p:spPr>
          <a:xfrm>
            <a:off x="7799980" y="2111823"/>
            <a:ext cx="3331361" cy="584775"/>
          </a:xfrm>
          <a:prstGeom prst="rect">
            <a:avLst/>
          </a:prstGeom>
          <a:noFill/>
        </p:spPr>
        <p:txBody>
          <a:bodyPr wrap="none" rtlCol="0">
            <a:spAutoFit/>
          </a:bodyPr>
          <a:lstStyle/>
          <a:p>
            <a:pPr algn="ctr"/>
            <a:r>
              <a:rPr lang="en-US" b="1" dirty="0"/>
              <a:t>Recent Indoor Sampling</a:t>
            </a:r>
          </a:p>
          <a:p>
            <a:pPr algn="ctr"/>
            <a:r>
              <a:rPr lang="en-US" sz="1400" dirty="0"/>
              <a:t>(Relative PFAS Concentrations)</a:t>
            </a:r>
          </a:p>
        </p:txBody>
      </p:sp>
      <p:sp>
        <p:nvSpPr>
          <p:cNvPr id="7" name="TextBox 6">
            <a:extLst>
              <a:ext uri="{FF2B5EF4-FFF2-40B4-BE49-F238E27FC236}">
                <a16:creationId xmlns:a16="http://schemas.microsoft.com/office/drawing/2014/main" id="{24653747-678B-D851-B4E5-A9D3C48E9CEB}"/>
              </a:ext>
            </a:extLst>
          </p:cNvPr>
          <p:cNvSpPr txBox="1"/>
          <p:nvPr/>
        </p:nvSpPr>
        <p:spPr>
          <a:xfrm>
            <a:off x="8159931" y="5109755"/>
            <a:ext cx="1236617" cy="246221"/>
          </a:xfrm>
          <a:prstGeom prst="rect">
            <a:avLst/>
          </a:prstGeom>
          <a:noFill/>
        </p:spPr>
        <p:txBody>
          <a:bodyPr wrap="square" rtlCol="0">
            <a:spAutoFit/>
          </a:bodyPr>
          <a:lstStyle/>
          <a:p>
            <a:r>
              <a:rPr lang="en-US" sz="1000" dirty="0">
                <a:solidFill>
                  <a:srgbClr val="000000"/>
                </a:solidFill>
              </a:rPr>
              <a:t>Volatile FTOH</a:t>
            </a:r>
          </a:p>
        </p:txBody>
      </p:sp>
    </p:spTree>
    <p:extLst>
      <p:ext uri="{BB962C8B-B14F-4D97-AF65-F5344CB8AC3E}">
        <p14:creationId xmlns:p14="http://schemas.microsoft.com/office/powerpoint/2010/main" val="4052768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andy area with bushes and a building in the distance&#10;&#10;Description automatically generated with low confidence">
            <a:extLst>
              <a:ext uri="{FF2B5EF4-FFF2-40B4-BE49-F238E27FC236}">
                <a16:creationId xmlns:a16="http://schemas.microsoft.com/office/drawing/2014/main" id="{83F48177-C0CD-E1E8-5D93-1B8613A082C9}"/>
              </a:ext>
            </a:extLst>
          </p:cNvPr>
          <p:cNvPicPr>
            <a:picLocks noChangeAspect="1"/>
          </p:cNvPicPr>
          <p:nvPr/>
        </p:nvPicPr>
        <p:blipFill>
          <a:blip r:embed="rId3" cstate="print">
            <a:alphaModFix amt="20000"/>
            <a:extLst>
              <a:ext uri="{28A0092B-C50C-407E-A947-70E740481C1C}">
                <a14:useLocalDpi xmlns:a14="http://schemas.microsoft.com/office/drawing/2010/main"/>
              </a:ext>
            </a:extLst>
          </a:blip>
          <a:stretch>
            <a:fillRect/>
          </a:stretch>
        </p:blipFill>
        <p:spPr>
          <a:xfrm>
            <a:off x="20865" y="1056040"/>
            <a:ext cx="12192000" cy="5852160"/>
          </a:xfrm>
          <a:prstGeom prst="rect">
            <a:avLst/>
          </a:prstGeom>
        </p:spPr>
      </p:pic>
      <p:sp>
        <p:nvSpPr>
          <p:cNvPr id="7" name="TextBox 6">
            <a:extLst>
              <a:ext uri="{FF2B5EF4-FFF2-40B4-BE49-F238E27FC236}">
                <a16:creationId xmlns:a16="http://schemas.microsoft.com/office/drawing/2014/main" id="{B1FC45C0-190C-50E9-07E0-CE0224C06C57}"/>
              </a:ext>
            </a:extLst>
          </p:cNvPr>
          <p:cNvSpPr txBox="1"/>
          <p:nvPr/>
        </p:nvSpPr>
        <p:spPr>
          <a:xfrm>
            <a:off x="912079" y="1262131"/>
            <a:ext cx="10367838" cy="923330"/>
          </a:xfrm>
          <a:prstGeom prst="rect">
            <a:avLst/>
          </a:prstGeom>
          <a:noFill/>
        </p:spPr>
        <p:txBody>
          <a:bodyPr wrap="none" rtlCol="0">
            <a:spAutoFit/>
          </a:bodyPr>
          <a:lstStyle/>
          <a:p>
            <a:r>
              <a:rPr lang="en-US" sz="5400" dirty="0"/>
              <a:t>Your Questions &amp; Comments </a:t>
            </a:r>
          </a:p>
        </p:txBody>
      </p:sp>
      <p:sp>
        <p:nvSpPr>
          <p:cNvPr id="4" name="TextBox 3">
            <a:extLst>
              <a:ext uri="{FF2B5EF4-FFF2-40B4-BE49-F238E27FC236}">
                <a16:creationId xmlns:a16="http://schemas.microsoft.com/office/drawing/2014/main" id="{136D22AD-142D-EEE6-43C5-78507FB47DF0}"/>
              </a:ext>
            </a:extLst>
          </p:cNvPr>
          <p:cNvSpPr txBox="1"/>
          <p:nvPr/>
        </p:nvSpPr>
        <p:spPr>
          <a:xfrm>
            <a:off x="9497161" y="5271603"/>
            <a:ext cx="1854995" cy="523220"/>
          </a:xfrm>
          <a:prstGeom prst="rect">
            <a:avLst/>
          </a:prstGeom>
          <a:noFill/>
        </p:spPr>
        <p:txBody>
          <a:bodyPr wrap="none" rtlCol="0">
            <a:spAutoFit/>
          </a:bodyPr>
          <a:lstStyle/>
          <a:p>
            <a:pPr algn="ctr"/>
            <a:r>
              <a:rPr lang="en-US" sz="1400" dirty="0">
                <a:solidFill>
                  <a:schemeClr val="bg1">
                    <a:lumMod val="50000"/>
                  </a:schemeClr>
                </a:solidFill>
              </a:rPr>
              <a:t>(678) 512-9688</a:t>
            </a:r>
          </a:p>
          <a:p>
            <a:pPr algn="ctr"/>
            <a:r>
              <a:rPr lang="en-US" sz="1400" dirty="0">
                <a:solidFill>
                  <a:schemeClr val="bg1">
                    <a:lumMod val="50000"/>
                  </a:schemeClr>
                </a:solidFill>
              </a:rPr>
              <a:t>sbe@ShanWil.com</a:t>
            </a:r>
            <a:endParaRPr lang="en-US" dirty="0">
              <a:solidFill>
                <a:schemeClr val="bg1">
                  <a:lumMod val="50000"/>
                </a:schemeClr>
              </a:solidFill>
            </a:endParaRPr>
          </a:p>
        </p:txBody>
      </p:sp>
      <p:sp>
        <p:nvSpPr>
          <p:cNvPr id="5" name="Title 4">
            <a:extLst>
              <a:ext uri="{FF2B5EF4-FFF2-40B4-BE49-F238E27FC236}">
                <a16:creationId xmlns:a16="http://schemas.microsoft.com/office/drawing/2014/main" id="{01CD53E0-5179-66A0-F13D-358A7D6AD582}"/>
              </a:ext>
            </a:extLst>
          </p:cNvPr>
          <p:cNvSpPr>
            <a:spLocks noGrp="1"/>
          </p:cNvSpPr>
          <p:nvPr>
            <p:ph type="ctrTitle"/>
          </p:nvPr>
        </p:nvSpPr>
        <p:spPr>
          <a:xfrm>
            <a:off x="-1" y="0"/>
            <a:ext cx="12191999" cy="1070919"/>
          </a:xfrm>
        </p:spPr>
        <p:txBody>
          <a:bodyPr/>
          <a:lstStyle/>
          <a:p>
            <a:r>
              <a:rPr lang="en-US" b="1" i="0" dirty="0">
                <a:effectLst/>
                <a:latin typeface="Arial" panose="020B0604020202020204" pitchFamily="34" charset="0"/>
              </a:rPr>
              <a:t>PFAS in Georgia’s Brownfields: Navigating Regulatory Blind Spots &amp; Volatile PFAS</a:t>
            </a:r>
            <a:endParaRPr lang="en-US" dirty="0"/>
          </a:p>
        </p:txBody>
      </p:sp>
      <p:pic>
        <p:nvPicPr>
          <p:cNvPr id="6" name="Picture 5">
            <a:extLst>
              <a:ext uri="{FF2B5EF4-FFF2-40B4-BE49-F238E27FC236}">
                <a16:creationId xmlns:a16="http://schemas.microsoft.com/office/drawing/2014/main" id="{4AC625CA-5AC7-1CFD-B7F7-AB167C897992}"/>
              </a:ext>
            </a:extLst>
          </p:cNvPr>
          <p:cNvPicPr>
            <a:picLocks noChangeAspect="1"/>
          </p:cNvPicPr>
          <p:nvPr/>
        </p:nvPicPr>
        <p:blipFill>
          <a:blip r:embed="rId4"/>
          <a:stretch>
            <a:fillRect/>
          </a:stretch>
        </p:blipFill>
        <p:spPr>
          <a:xfrm>
            <a:off x="723936" y="3048454"/>
            <a:ext cx="2194560" cy="2194560"/>
          </a:xfrm>
          <a:prstGeom prst="rect">
            <a:avLst/>
          </a:prstGeom>
        </p:spPr>
      </p:pic>
      <p:sp>
        <p:nvSpPr>
          <p:cNvPr id="10" name="TextBox 9">
            <a:extLst>
              <a:ext uri="{FF2B5EF4-FFF2-40B4-BE49-F238E27FC236}">
                <a16:creationId xmlns:a16="http://schemas.microsoft.com/office/drawing/2014/main" id="{C4C5C212-5294-94A9-92B8-7F5E605E59AC}"/>
              </a:ext>
            </a:extLst>
          </p:cNvPr>
          <p:cNvSpPr txBox="1"/>
          <p:nvPr/>
        </p:nvSpPr>
        <p:spPr>
          <a:xfrm>
            <a:off x="584723" y="5271603"/>
            <a:ext cx="2442754" cy="461665"/>
          </a:xfrm>
          <a:prstGeom prst="rect">
            <a:avLst/>
          </a:prstGeom>
          <a:noFill/>
        </p:spPr>
        <p:txBody>
          <a:bodyPr wrap="square">
            <a:spAutoFit/>
          </a:bodyPr>
          <a:lstStyle/>
          <a:p>
            <a:pPr algn="ctr"/>
            <a:r>
              <a:rPr lang="en-US" sz="1200" b="0" i="0" u="none" strike="noStrike" dirty="0">
                <a:solidFill>
                  <a:schemeClr val="bg1">
                    <a:lumMod val="50000"/>
                  </a:schemeClr>
                </a:solidFill>
                <a:effectLst/>
              </a:rPr>
              <a:t>(404) 812-0841</a:t>
            </a:r>
          </a:p>
          <a:p>
            <a:pPr algn="ctr"/>
            <a:r>
              <a:rPr lang="en-US" sz="1200" b="0" i="0" u="none" strike="noStrike" dirty="0">
                <a:solidFill>
                  <a:schemeClr val="bg1">
                    <a:lumMod val="50000"/>
                  </a:schemeClr>
                </a:solidFill>
                <a:effectLst/>
              </a:rPr>
              <a:t>khale@kmcllaw.com</a:t>
            </a:r>
            <a:endParaRPr lang="en-US" sz="1200" dirty="0">
              <a:solidFill>
                <a:schemeClr val="bg1">
                  <a:lumMod val="50000"/>
                </a:schemeClr>
              </a:solidFill>
            </a:endParaRPr>
          </a:p>
        </p:txBody>
      </p:sp>
      <p:pic>
        <p:nvPicPr>
          <p:cNvPr id="11" name="Picture 10">
            <a:extLst>
              <a:ext uri="{FF2B5EF4-FFF2-40B4-BE49-F238E27FC236}">
                <a16:creationId xmlns:a16="http://schemas.microsoft.com/office/drawing/2014/main" id="{B1439E36-4D99-D83E-8FEA-78FFD4028827}"/>
              </a:ext>
            </a:extLst>
          </p:cNvPr>
          <p:cNvPicPr>
            <a:picLocks noChangeAspect="1"/>
          </p:cNvPicPr>
          <p:nvPr/>
        </p:nvPicPr>
        <p:blipFill>
          <a:blip r:embed="rId5"/>
          <a:stretch>
            <a:fillRect/>
          </a:stretch>
        </p:blipFill>
        <p:spPr>
          <a:xfrm>
            <a:off x="3612200" y="3066004"/>
            <a:ext cx="2194560" cy="2194560"/>
          </a:xfrm>
          <a:prstGeom prst="rect">
            <a:avLst/>
          </a:prstGeom>
        </p:spPr>
      </p:pic>
      <p:sp>
        <p:nvSpPr>
          <p:cNvPr id="13" name="TextBox 12">
            <a:extLst>
              <a:ext uri="{FF2B5EF4-FFF2-40B4-BE49-F238E27FC236}">
                <a16:creationId xmlns:a16="http://schemas.microsoft.com/office/drawing/2014/main" id="{4FE9786E-8171-2456-BAF8-0194F540EA39}"/>
              </a:ext>
            </a:extLst>
          </p:cNvPr>
          <p:cNvSpPr txBox="1"/>
          <p:nvPr/>
        </p:nvSpPr>
        <p:spPr>
          <a:xfrm>
            <a:off x="2918496" y="5296752"/>
            <a:ext cx="3609702" cy="461665"/>
          </a:xfrm>
          <a:prstGeom prst="rect">
            <a:avLst/>
          </a:prstGeom>
          <a:noFill/>
        </p:spPr>
        <p:txBody>
          <a:bodyPr wrap="square">
            <a:spAutoFit/>
          </a:bodyPr>
          <a:lstStyle/>
          <a:p>
            <a:pPr algn="ctr">
              <a:buNone/>
            </a:pPr>
            <a:r>
              <a:rPr lang="en-US" sz="1200" b="0" dirty="0">
                <a:solidFill>
                  <a:schemeClr val="bg1">
                    <a:lumMod val="50000"/>
                  </a:schemeClr>
                </a:solidFill>
                <a:effectLst/>
              </a:rPr>
              <a:t>(470) 604-9456</a:t>
            </a:r>
          </a:p>
          <a:p>
            <a:pPr algn="ctr"/>
            <a:r>
              <a:rPr lang="en-US" sz="1200" b="0" u="none" strike="noStrike" dirty="0">
                <a:solidFill>
                  <a:schemeClr val="bg1">
                    <a:lumMod val="50000"/>
                  </a:schemeClr>
                </a:solidFill>
                <a:effectLst/>
              </a:rPr>
              <a:t>Shannon.Ridley@dnr.ga.gov</a:t>
            </a:r>
            <a:endParaRPr lang="en-US" b="0" dirty="0">
              <a:solidFill>
                <a:schemeClr val="bg1">
                  <a:lumMod val="50000"/>
                </a:schemeClr>
              </a:solidFill>
              <a:effectLst/>
            </a:endParaRPr>
          </a:p>
        </p:txBody>
      </p:sp>
      <p:pic>
        <p:nvPicPr>
          <p:cNvPr id="15" name="Picture 14">
            <a:extLst>
              <a:ext uri="{FF2B5EF4-FFF2-40B4-BE49-F238E27FC236}">
                <a16:creationId xmlns:a16="http://schemas.microsoft.com/office/drawing/2014/main" id="{7687D06C-2FB5-FB67-DE1C-9137058808A9}"/>
              </a:ext>
            </a:extLst>
          </p:cNvPr>
          <p:cNvPicPr>
            <a:picLocks noChangeAspect="1"/>
          </p:cNvPicPr>
          <p:nvPr/>
        </p:nvPicPr>
        <p:blipFill>
          <a:blip r:embed="rId6"/>
          <a:stretch>
            <a:fillRect/>
          </a:stretch>
        </p:blipFill>
        <p:spPr>
          <a:xfrm>
            <a:off x="6654548" y="3054483"/>
            <a:ext cx="2262433" cy="2194560"/>
          </a:xfrm>
          <a:prstGeom prst="rect">
            <a:avLst/>
          </a:prstGeom>
        </p:spPr>
      </p:pic>
      <p:sp>
        <p:nvSpPr>
          <p:cNvPr id="19" name="TextBox 18">
            <a:extLst>
              <a:ext uri="{FF2B5EF4-FFF2-40B4-BE49-F238E27FC236}">
                <a16:creationId xmlns:a16="http://schemas.microsoft.com/office/drawing/2014/main" id="{9CC24485-AD5B-FDB9-03DB-B8A311D8AB9D}"/>
              </a:ext>
            </a:extLst>
          </p:cNvPr>
          <p:cNvSpPr txBox="1"/>
          <p:nvPr/>
        </p:nvSpPr>
        <p:spPr>
          <a:xfrm>
            <a:off x="6482653" y="5296752"/>
            <a:ext cx="2715355" cy="461665"/>
          </a:xfrm>
          <a:prstGeom prst="rect">
            <a:avLst/>
          </a:prstGeom>
          <a:noFill/>
        </p:spPr>
        <p:txBody>
          <a:bodyPr wrap="square" rtlCol="0">
            <a:spAutoFit/>
          </a:bodyPr>
          <a:lstStyle/>
          <a:p>
            <a:pPr algn="ctr"/>
            <a:r>
              <a:rPr lang="en-US" sz="1200" dirty="0">
                <a:solidFill>
                  <a:schemeClr val="bg1">
                    <a:lumMod val="50000"/>
                  </a:schemeClr>
                </a:solidFill>
              </a:rPr>
              <a:t>(678) 358-8760</a:t>
            </a:r>
          </a:p>
          <a:p>
            <a:pPr algn="ctr"/>
            <a:r>
              <a:rPr lang="en-US" sz="1200" dirty="0">
                <a:solidFill>
                  <a:schemeClr val="bg1">
                    <a:lumMod val="50000"/>
                  </a:schemeClr>
                </a:solidFill>
              </a:rPr>
              <a:t>Ldiprima@unitedconsulting.com</a:t>
            </a:r>
          </a:p>
        </p:txBody>
      </p:sp>
      <p:sp>
        <p:nvSpPr>
          <p:cNvPr id="21" name="TextBox 20">
            <a:extLst>
              <a:ext uri="{FF2B5EF4-FFF2-40B4-BE49-F238E27FC236}">
                <a16:creationId xmlns:a16="http://schemas.microsoft.com/office/drawing/2014/main" id="{27896E27-D3E6-9379-E98D-61DA86015A90}"/>
              </a:ext>
            </a:extLst>
          </p:cNvPr>
          <p:cNvSpPr txBox="1"/>
          <p:nvPr/>
        </p:nvSpPr>
        <p:spPr>
          <a:xfrm>
            <a:off x="9327379" y="2537946"/>
            <a:ext cx="2194560" cy="369332"/>
          </a:xfrm>
          <a:prstGeom prst="rect">
            <a:avLst/>
          </a:prstGeom>
          <a:noFill/>
        </p:spPr>
        <p:txBody>
          <a:bodyPr wrap="square">
            <a:spAutoFit/>
          </a:bodyPr>
          <a:lstStyle/>
          <a:p>
            <a:pPr algn="ctr"/>
            <a:r>
              <a:rPr lang="en-US" sz="1800" dirty="0"/>
              <a:t>Steve Ellingson</a:t>
            </a:r>
          </a:p>
        </p:txBody>
      </p:sp>
      <p:pic>
        <p:nvPicPr>
          <p:cNvPr id="23" name="Picture 22" descr="A person with white hair&#10;&#10;AI-generated content may be incorrect.">
            <a:extLst>
              <a:ext uri="{FF2B5EF4-FFF2-40B4-BE49-F238E27FC236}">
                <a16:creationId xmlns:a16="http://schemas.microsoft.com/office/drawing/2014/main" id="{B1D8242F-55DD-59F1-E9A8-9A0DB9E8AE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18034" y="3054483"/>
            <a:ext cx="2194560" cy="2194560"/>
          </a:xfrm>
          <a:prstGeom prst="rect">
            <a:avLst/>
          </a:prstGeom>
        </p:spPr>
      </p:pic>
      <p:sp>
        <p:nvSpPr>
          <p:cNvPr id="24" name="TextBox 23">
            <a:extLst>
              <a:ext uri="{FF2B5EF4-FFF2-40B4-BE49-F238E27FC236}">
                <a16:creationId xmlns:a16="http://schemas.microsoft.com/office/drawing/2014/main" id="{01D9F79F-2E4D-20EE-AB07-7E481CDAF89A}"/>
              </a:ext>
            </a:extLst>
          </p:cNvPr>
          <p:cNvSpPr txBox="1"/>
          <p:nvPr/>
        </p:nvSpPr>
        <p:spPr>
          <a:xfrm>
            <a:off x="6467852" y="2540364"/>
            <a:ext cx="2194560" cy="369332"/>
          </a:xfrm>
          <a:prstGeom prst="rect">
            <a:avLst/>
          </a:prstGeom>
          <a:noFill/>
        </p:spPr>
        <p:txBody>
          <a:bodyPr wrap="square">
            <a:spAutoFit/>
          </a:bodyPr>
          <a:lstStyle/>
          <a:p>
            <a:pPr algn="ctr"/>
            <a:r>
              <a:rPr lang="en-US" sz="1800" dirty="0"/>
              <a:t>Len DiPrima</a:t>
            </a:r>
          </a:p>
        </p:txBody>
      </p:sp>
      <p:sp>
        <p:nvSpPr>
          <p:cNvPr id="25" name="TextBox 24">
            <a:extLst>
              <a:ext uri="{FF2B5EF4-FFF2-40B4-BE49-F238E27FC236}">
                <a16:creationId xmlns:a16="http://schemas.microsoft.com/office/drawing/2014/main" id="{02B194D1-FC23-AFC1-9B5E-9CFF3108D5D0}"/>
              </a:ext>
            </a:extLst>
          </p:cNvPr>
          <p:cNvSpPr txBox="1"/>
          <p:nvPr/>
        </p:nvSpPr>
        <p:spPr>
          <a:xfrm>
            <a:off x="3418854" y="2547735"/>
            <a:ext cx="2194560" cy="369332"/>
          </a:xfrm>
          <a:prstGeom prst="rect">
            <a:avLst/>
          </a:prstGeom>
          <a:noFill/>
        </p:spPr>
        <p:txBody>
          <a:bodyPr wrap="square">
            <a:spAutoFit/>
          </a:bodyPr>
          <a:lstStyle/>
          <a:p>
            <a:pPr algn="ctr"/>
            <a:r>
              <a:rPr lang="en-US" sz="1800" dirty="0"/>
              <a:t>Shannon Ridley</a:t>
            </a:r>
          </a:p>
        </p:txBody>
      </p:sp>
      <p:sp>
        <p:nvSpPr>
          <p:cNvPr id="26" name="TextBox 25">
            <a:extLst>
              <a:ext uri="{FF2B5EF4-FFF2-40B4-BE49-F238E27FC236}">
                <a16:creationId xmlns:a16="http://schemas.microsoft.com/office/drawing/2014/main" id="{86A2318A-3516-7041-3525-4E5AA73D98EA}"/>
              </a:ext>
            </a:extLst>
          </p:cNvPr>
          <p:cNvSpPr txBox="1"/>
          <p:nvPr/>
        </p:nvSpPr>
        <p:spPr>
          <a:xfrm>
            <a:off x="612147" y="2547735"/>
            <a:ext cx="2194560" cy="369332"/>
          </a:xfrm>
          <a:prstGeom prst="rect">
            <a:avLst/>
          </a:prstGeom>
          <a:noFill/>
        </p:spPr>
        <p:txBody>
          <a:bodyPr wrap="square">
            <a:spAutoFit/>
          </a:bodyPr>
          <a:lstStyle/>
          <a:p>
            <a:pPr algn="ctr"/>
            <a:r>
              <a:rPr lang="en-US" sz="1800" dirty="0"/>
              <a:t>Kim Hale</a:t>
            </a:r>
          </a:p>
        </p:txBody>
      </p:sp>
      <p:sp>
        <p:nvSpPr>
          <p:cNvPr id="2" name="TextBox 1">
            <a:extLst>
              <a:ext uri="{FF2B5EF4-FFF2-40B4-BE49-F238E27FC236}">
                <a16:creationId xmlns:a16="http://schemas.microsoft.com/office/drawing/2014/main" id="{DBE9BCAA-C9CF-D537-2AB7-C4F7CA422714}"/>
              </a:ext>
            </a:extLst>
          </p:cNvPr>
          <p:cNvSpPr txBox="1"/>
          <p:nvPr/>
        </p:nvSpPr>
        <p:spPr>
          <a:xfrm>
            <a:off x="584723" y="6386145"/>
            <a:ext cx="1869423" cy="215444"/>
          </a:xfrm>
          <a:prstGeom prst="rect">
            <a:avLst/>
          </a:prstGeom>
          <a:noFill/>
        </p:spPr>
        <p:txBody>
          <a:bodyPr wrap="none" rtlCol="0">
            <a:spAutoFit/>
          </a:bodyPr>
          <a:lstStyle/>
          <a:p>
            <a:r>
              <a:rPr lang="en-US" sz="800" dirty="0">
                <a:solidFill>
                  <a:schemeClr val="bg1">
                    <a:lumMod val="65000"/>
                  </a:schemeClr>
                </a:solidFill>
              </a:rPr>
              <a:t>File: GBA Vol PFAS Ellingson.ppt</a:t>
            </a:r>
          </a:p>
        </p:txBody>
      </p:sp>
    </p:spTree>
    <p:extLst>
      <p:ext uri="{BB962C8B-B14F-4D97-AF65-F5344CB8AC3E}">
        <p14:creationId xmlns:p14="http://schemas.microsoft.com/office/powerpoint/2010/main" val="966533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6932D0-F3BA-4AD3-EB07-254C91372622}"/>
              </a:ext>
            </a:extLst>
          </p:cNvPr>
          <p:cNvPicPr>
            <a:picLocks noChangeAspect="1"/>
          </p:cNvPicPr>
          <p:nvPr/>
        </p:nvPicPr>
        <p:blipFill rotWithShape="1">
          <a:blip r:embed="rId2"/>
          <a:srcRect l="3203" r="1884" b="13258"/>
          <a:stretch/>
        </p:blipFill>
        <p:spPr>
          <a:xfrm>
            <a:off x="7233007" y="0"/>
            <a:ext cx="4958993" cy="5948737"/>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itle 1">
            <a:extLst>
              <a:ext uri="{FF2B5EF4-FFF2-40B4-BE49-F238E27FC236}">
                <a16:creationId xmlns:a16="http://schemas.microsoft.com/office/drawing/2014/main" id="{5054858D-C442-102E-7087-BE72F8D2DAE8}"/>
              </a:ext>
            </a:extLst>
          </p:cNvPr>
          <p:cNvSpPr>
            <a:spLocks noGrp="1"/>
          </p:cNvSpPr>
          <p:nvPr>
            <p:ph type="title"/>
          </p:nvPr>
        </p:nvSpPr>
        <p:spPr/>
        <p:txBody>
          <a:bodyPr>
            <a:normAutofit/>
          </a:bodyPr>
          <a:lstStyle/>
          <a:p>
            <a:r>
              <a:rPr lang="en-US" b="1" dirty="0">
                <a:ea typeface="Source Sans Pro" panose="020B0503030403020204" pitchFamily="34" charset="0"/>
              </a:rPr>
              <a:t>Road Map</a:t>
            </a:r>
          </a:p>
        </p:txBody>
      </p:sp>
      <p:sp>
        <p:nvSpPr>
          <p:cNvPr id="3" name="Content Placeholder 2">
            <a:extLst>
              <a:ext uri="{FF2B5EF4-FFF2-40B4-BE49-F238E27FC236}">
                <a16:creationId xmlns:a16="http://schemas.microsoft.com/office/drawing/2014/main" id="{BA662115-B800-91B2-9052-6036413394A7}"/>
              </a:ext>
            </a:extLst>
          </p:cNvPr>
          <p:cNvSpPr>
            <a:spLocks noGrp="1"/>
          </p:cNvSpPr>
          <p:nvPr>
            <p:ph idx="1"/>
          </p:nvPr>
        </p:nvSpPr>
        <p:spPr>
          <a:xfrm>
            <a:off x="838200" y="1580225"/>
            <a:ext cx="6938639" cy="4620801"/>
          </a:xfrm>
        </p:spPr>
        <p:txBody>
          <a:bodyPr>
            <a:normAutofit/>
          </a:bodyPr>
          <a:lstStyle/>
          <a:p>
            <a:r>
              <a:rPr lang="en-US" sz="2400" dirty="0"/>
              <a:t>Brief Background on PFAS issues in due diligence</a:t>
            </a:r>
          </a:p>
          <a:p>
            <a:pPr marL="0" indent="0">
              <a:buNone/>
            </a:pPr>
            <a:endParaRPr lang="en-US" sz="2400" dirty="0"/>
          </a:p>
          <a:p>
            <a:r>
              <a:rPr lang="en-US" sz="2400" dirty="0"/>
              <a:t>EPA’s “Hit List” and Enforcement Policy</a:t>
            </a:r>
          </a:p>
          <a:p>
            <a:pPr marL="0" indent="0">
              <a:buNone/>
            </a:pPr>
            <a:endParaRPr lang="en-US" sz="2400" dirty="0"/>
          </a:p>
          <a:p>
            <a:r>
              <a:rPr lang="en-US" sz="2400" dirty="0"/>
              <a:t>Georgia’s Brownfield Regulatory Gap</a:t>
            </a:r>
          </a:p>
          <a:p>
            <a:pPr marL="0" indent="0">
              <a:buNone/>
            </a:pPr>
            <a:endParaRPr lang="en-US" sz="2400" dirty="0"/>
          </a:p>
          <a:p>
            <a:r>
              <a:rPr lang="en-US" sz="2400" dirty="0"/>
              <a:t>Assessing Options – Brownfield Hypothetical</a:t>
            </a:r>
          </a:p>
          <a:p>
            <a:pPr marL="0" indent="0">
              <a:buNone/>
            </a:pPr>
            <a:endParaRPr lang="en-US" sz="2400" dirty="0"/>
          </a:p>
          <a:p>
            <a:r>
              <a:rPr lang="en-US" sz="2400" dirty="0"/>
              <a:t>The Looming Vapor Issue</a:t>
            </a:r>
          </a:p>
        </p:txBody>
      </p:sp>
      <p:sp>
        <p:nvSpPr>
          <p:cNvPr id="5" name="Slide Number Placeholder 4">
            <a:extLst>
              <a:ext uri="{FF2B5EF4-FFF2-40B4-BE49-F238E27FC236}">
                <a16:creationId xmlns:a16="http://schemas.microsoft.com/office/drawing/2014/main" id="{4BA704A7-18C0-235F-A7E7-9C96F54F091B}"/>
              </a:ext>
            </a:extLst>
          </p:cNvPr>
          <p:cNvSpPr>
            <a:spLocks noGrp="1"/>
          </p:cNvSpPr>
          <p:nvPr>
            <p:ph type="sldNum" sz="quarter" idx="12"/>
          </p:nvPr>
        </p:nvSpPr>
        <p:spPr/>
        <p:txBody>
          <a:bodyPr/>
          <a:lstStyle/>
          <a:p>
            <a:fld id="{7DE1D044-EA09-4452-ABA3-107414F4533F}" type="slidenum">
              <a:rPr lang="en-US" smtClean="0"/>
              <a:t>2</a:t>
            </a:fld>
            <a:endParaRPr lang="en-US" dirty="0"/>
          </a:p>
        </p:txBody>
      </p:sp>
    </p:spTree>
    <p:extLst>
      <p:ext uri="{BB962C8B-B14F-4D97-AF65-F5344CB8AC3E}">
        <p14:creationId xmlns:p14="http://schemas.microsoft.com/office/powerpoint/2010/main" val="2041624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3BAAC-F725-8EF1-2335-B63606FF6340}"/>
              </a:ext>
            </a:extLst>
          </p:cNvPr>
          <p:cNvSpPr>
            <a:spLocks noGrp="1"/>
          </p:cNvSpPr>
          <p:nvPr>
            <p:ph type="title"/>
          </p:nvPr>
        </p:nvSpPr>
        <p:spPr/>
        <p:txBody>
          <a:bodyPr vert="horz" lIns="91440" tIns="45720" rIns="91440" bIns="45720" rtlCol="0" anchor="ctr">
            <a:normAutofit/>
          </a:bodyPr>
          <a:lstStyle/>
          <a:p>
            <a:r>
              <a:rPr lang="en-US" b="1" kern="1200" dirty="0">
                <a:latin typeface="+mj-lt"/>
                <a:ea typeface="+mj-ea"/>
                <a:cs typeface="+mj-cs"/>
              </a:rPr>
              <a:t>PFAS in Due Diligence</a:t>
            </a:r>
          </a:p>
        </p:txBody>
      </p:sp>
      <p:sp>
        <p:nvSpPr>
          <p:cNvPr id="5" name="Slide Number Placeholder 4">
            <a:extLst>
              <a:ext uri="{FF2B5EF4-FFF2-40B4-BE49-F238E27FC236}">
                <a16:creationId xmlns:a16="http://schemas.microsoft.com/office/drawing/2014/main" id="{FDBBD746-77D9-9C90-947F-37BD513FC3F0}"/>
              </a:ext>
            </a:extLst>
          </p:cNvPr>
          <p:cNvSpPr>
            <a:spLocks noGrp="1"/>
          </p:cNvSpPr>
          <p:nvPr>
            <p:ph type="sldNum" sz="quarter" idx="12"/>
          </p:nvPr>
        </p:nvSpPr>
        <p:spPr/>
        <p:txBody>
          <a:bodyPr vert="horz" lIns="91440" tIns="45720" rIns="91440" bIns="45720" rtlCol="0" anchor="ctr">
            <a:normAutofit/>
          </a:bodyPr>
          <a:lstStyle/>
          <a:p>
            <a:pPr>
              <a:spcAft>
                <a:spcPts val="600"/>
              </a:spcAft>
            </a:pPr>
            <a:fld id="{7DE1D044-EA09-4452-ABA3-107414F4533F}" type="slidenum">
              <a:rPr lang="en-US" smtClean="0"/>
              <a:pPr>
                <a:spcAft>
                  <a:spcPts val="600"/>
                </a:spcAft>
              </a:pPr>
              <a:t>3</a:t>
            </a:fld>
            <a:endParaRPr lang="en-US" dirty="0"/>
          </a:p>
        </p:txBody>
      </p:sp>
      <p:pic>
        <p:nvPicPr>
          <p:cNvPr id="4102" name="Picture 6" descr="Inadequate action on PFAS">
            <a:extLst>
              <a:ext uri="{FF2B5EF4-FFF2-40B4-BE49-F238E27FC236}">
                <a16:creationId xmlns:a16="http://schemas.microsoft.com/office/drawing/2014/main" id="{4137174F-9287-F889-D5AC-0DCFC9D59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29" r="14416" b="-1"/>
          <a:stretch/>
        </p:blipFill>
        <p:spPr bwMode="auto">
          <a:xfrm>
            <a:off x="838200" y="1825625"/>
            <a:ext cx="4750942" cy="3989686"/>
          </a:xfrm>
          <a:prstGeom prst="rect">
            <a:avLst/>
          </a:prstGeom>
          <a:solidFill>
            <a:srgbClr val="FFFFFF"/>
          </a:solidFill>
        </p:spPr>
      </p:pic>
      <p:sp>
        <p:nvSpPr>
          <p:cNvPr id="6" name="Content Placeholder 2">
            <a:extLst>
              <a:ext uri="{FF2B5EF4-FFF2-40B4-BE49-F238E27FC236}">
                <a16:creationId xmlns:a16="http://schemas.microsoft.com/office/drawing/2014/main" id="{9383C260-7EE0-43D1-C0F5-F1B233437E39}"/>
              </a:ext>
            </a:extLst>
          </p:cNvPr>
          <p:cNvSpPr txBox="1">
            <a:spLocks/>
          </p:cNvSpPr>
          <p:nvPr/>
        </p:nvSpPr>
        <p:spPr>
          <a:xfrm>
            <a:off x="6172200" y="1690688"/>
            <a:ext cx="5181600" cy="4124623"/>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900" dirty="0"/>
              <a:t>On April 10, 2024 (effective June 25, 2024), EPA established National Primary Drinking Water Standards for 6 PFAS chemicals.</a:t>
            </a:r>
            <a:br>
              <a:rPr lang="en-US" sz="1900" dirty="0"/>
            </a:br>
            <a:endParaRPr lang="en-US" sz="1900" dirty="0"/>
          </a:p>
          <a:p>
            <a:r>
              <a:rPr lang="en-US" sz="1900" dirty="0"/>
              <a:t>On April 19, 2024 (effective July 8, 2024), EPA designated two of the thousands of PFAS chemicals as hazardous substances; PFOA and PFOS must now be considered in a Phase I assessment.</a:t>
            </a:r>
            <a:br>
              <a:rPr lang="en-US" sz="1900" dirty="0"/>
            </a:br>
            <a:endParaRPr lang="en-US" sz="1900" dirty="0"/>
          </a:p>
          <a:p>
            <a:r>
              <a:rPr lang="en-US" sz="1900" dirty="0"/>
              <a:t>Other PFAS chemicals are considered emergent contaminants and should also be evaluated.</a:t>
            </a:r>
            <a:br>
              <a:rPr lang="en-US" sz="1900" dirty="0"/>
            </a:br>
            <a:endParaRPr lang="en-US" sz="1900" dirty="0"/>
          </a:p>
          <a:p>
            <a:pPr marL="171450" lvl="1">
              <a:spcBef>
                <a:spcPts val="750"/>
              </a:spcBef>
            </a:pPr>
            <a:r>
              <a:rPr lang="en-US" sz="1900" i="1" dirty="0">
                <a:solidFill>
                  <a:srgbClr val="0070C0"/>
                </a:solidFill>
              </a:rPr>
              <a:t>What this means for Georgia properties and related transactions?</a:t>
            </a:r>
            <a:r>
              <a:rPr lang="en-US" sz="1900" dirty="0"/>
              <a:t>  </a:t>
            </a:r>
          </a:p>
          <a:p>
            <a:pPr marL="0" lvl="1" indent="0">
              <a:spcBef>
                <a:spcPts val="750"/>
              </a:spcBef>
              <a:buNone/>
            </a:pPr>
            <a:endParaRPr lang="en-US" sz="1900" dirty="0"/>
          </a:p>
          <a:p>
            <a:pPr marL="0" lvl="1" indent="0">
              <a:spcBef>
                <a:spcPts val="750"/>
              </a:spcBef>
              <a:buNone/>
            </a:pPr>
            <a:r>
              <a:rPr lang="en-US" sz="1900" b="1" dirty="0"/>
              <a:t>     PFAS may be identified in Phase I as a REC.</a:t>
            </a:r>
          </a:p>
        </p:txBody>
      </p:sp>
    </p:spTree>
    <p:extLst>
      <p:ext uri="{BB962C8B-B14F-4D97-AF65-F5344CB8AC3E}">
        <p14:creationId xmlns:p14="http://schemas.microsoft.com/office/powerpoint/2010/main" val="2046912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3D9A5A-FB76-20CE-61EA-632182B41472}"/>
              </a:ext>
            </a:extLst>
          </p:cNvPr>
          <p:cNvSpPr>
            <a:spLocks noGrp="1"/>
          </p:cNvSpPr>
          <p:nvPr>
            <p:ph sz="half" idx="1"/>
          </p:nvPr>
        </p:nvSpPr>
        <p:spPr>
          <a:xfrm>
            <a:off x="393584" y="1690689"/>
            <a:ext cx="4150403" cy="4802185"/>
          </a:xfrm>
        </p:spPr>
        <p:txBody>
          <a:bodyPr>
            <a:normAutofit fontScale="92500" lnSpcReduction="10000"/>
          </a:bodyPr>
          <a:lstStyle/>
          <a:p>
            <a:r>
              <a:rPr lang="en-US" sz="1900" dirty="0"/>
              <a:t>Manufacture of PFAS</a:t>
            </a:r>
          </a:p>
          <a:p>
            <a:r>
              <a:rPr lang="en-US" sz="1900" dirty="0"/>
              <a:t>AFFF (fire-fighting foam used at airports, military bases, and fire departments)</a:t>
            </a:r>
          </a:p>
          <a:p>
            <a:r>
              <a:rPr lang="en-US" sz="1900" dirty="0"/>
              <a:t>Textile manufacturers (carpets, clothing, outdoor gear)</a:t>
            </a:r>
          </a:p>
          <a:p>
            <a:r>
              <a:rPr lang="en-US" sz="1900" dirty="0"/>
              <a:t>Paper and packaging</a:t>
            </a:r>
          </a:p>
          <a:p>
            <a:r>
              <a:rPr lang="en-US" sz="1900" dirty="0"/>
              <a:t>Metal Plating and Electroplating</a:t>
            </a:r>
          </a:p>
          <a:p>
            <a:r>
              <a:rPr lang="en-US" sz="1900" dirty="0"/>
              <a:t>Wastewater Treatment Plants</a:t>
            </a:r>
          </a:p>
          <a:p>
            <a:r>
              <a:rPr lang="en-US" sz="1900" dirty="0"/>
              <a:t>Landfills</a:t>
            </a:r>
          </a:p>
          <a:p>
            <a:r>
              <a:rPr lang="en-US" sz="1900" dirty="0"/>
              <a:t>Fire Training Areas</a:t>
            </a:r>
          </a:p>
          <a:p>
            <a:r>
              <a:rPr lang="en-US" sz="1900" dirty="0"/>
              <a:t>Agricultural operations</a:t>
            </a:r>
          </a:p>
          <a:p>
            <a:r>
              <a:rPr lang="en-US" sz="1900" dirty="0"/>
              <a:t>Dry cleaners</a:t>
            </a:r>
          </a:p>
          <a:p>
            <a:r>
              <a:rPr lang="en-US" sz="1900" dirty="0"/>
              <a:t>Etc., etc.</a:t>
            </a:r>
          </a:p>
        </p:txBody>
      </p:sp>
      <p:sp>
        <p:nvSpPr>
          <p:cNvPr id="6" name="Slide Number Placeholder 5">
            <a:extLst>
              <a:ext uri="{FF2B5EF4-FFF2-40B4-BE49-F238E27FC236}">
                <a16:creationId xmlns:a16="http://schemas.microsoft.com/office/drawing/2014/main" id="{8F8B6702-5A77-DCE6-40BF-E1D96D65083B}"/>
              </a:ext>
            </a:extLst>
          </p:cNvPr>
          <p:cNvSpPr>
            <a:spLocks noGrp="1"/>
          </p:cNvSpPr>
          <p:nvPr>
            <p:ph type="sldNum" sz="quarter" idx="12"/>
          </p:nvPr>
        </p:nvSpPr>
        <p:spPr/>
        <p:txBody>
          <a:bodyPr anchor="ctr">
            <a:normAutofit/>
          </a:bodyPr>
          <a:lstStyle/>
          <a:p>
            <a:pPr>
              <a:spcAft>
                <a:spcPts val="600"/>
              </a:spcAft>
            </a:pPr>
            <a:fld id="{26959F48-B3E7-4F8A-A0F5-F50213820AA3}" type="slidenum">
              <a:rPr lang="en-US" smtClean="0"/>
              <a:pPr>
                <a:spcAft>
                  <a:spcPts val="600"/>
                </a:spcAft>
              </a:pPr>
              <a:t>4</a:t>
            </a:fld>
            <a:endParaRPr lang="en-US" dirty="0"/>
          </a:p>
        </p:txBody>
      </p:sp>
      <p:pic>
        <p:nvPicPr>
          <p:cNvPr id="2050" name="Picture 2" descr="PFAS 'forever chemicals' are widespread and threaten human health ...">
            <a:extLst>
              <a:ext uri="{FF2B5EF4-FFF2-40B4-BE49-F238E27FC236}">
                <a16:creationId xmlns:a16="http://schemas.microsoft.com/office/drawing/2014/main" id="{DF5809B2-2213-5BD4-6911-B8F005B407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5724037" y="1473527"/>
            <a:ext cx="5629763" cy="4351338"/>
          </a:xfrm>
          <a:prstGeom prst="rect">
            <a:avLst/>
          </a:prstGeom>
          <a:solidFill>
            <a:srgbClr val="FFFFFF"/>
          </a:solidFill>
        </p:spPr>
      </p:pic>
      <p:sp>
        <p:nvSpPr>
          <p:cNvPr id="5" name="Title 1">
            <a:extLst>
              <a:ext uri="{FF2B5EF4-FFF2-40B4-BE49-F238E27FC236}">
                <a16:creationId xmlns:a16="http://schemas.microsoft.com/office/drawing/2014/main" id="{E6E115D6-0AA8-BECC-8518-195DABCA89A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dirty="0">
                <a:ea typeface="Source Sans Pro" panose="020B0503030403020204" pitchFamily="34" charset="0"/>
              </a:rPr>
              <a:t>EPA’s List of Suspect PFAS Operations</a:t>
            </a:r>
            <a:endParaRPr lang="en-US" b="1" dirty="0"/>
          </a:p>
        </p:txBody>
      </p:sp>
      <p:pic>
        <p:nvPicPr>
          <p:cNvPr id="8" name="Picture 7" descr="A logo with text on it&#10;&#10;AI-generated content may be incorrect.">
            <a:extLst>
              <a:ext uri="{FF2B5EF4-FFF2-40B4-BE49-F238E27FC236}">
                <a16:creationId xmlns:a16="http://schemas.microsoft.com/office/drawing/2014/main" id="{8A703B60-A1BF-E504-B08A-455FA0F49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0188" y="4732174"/>
            <a:ext cx="1181773" cy="1207113"/>
          </a:xfrm>
          <a:prstGeom prst="rect">
            <a:avLst/>
          </a:prstGeom>
        </p:spPr>
      </p:pic>
    </p:spTree>
    <p:extLst>
      <p:ext uri="{BB962C8B-B14F-4D97-AF65-F5344CB8AC3E}">
        <p14:creationId xmlns:p14="http://schemas.microsoft.com/office/powerpoint/2010/main" val="3032997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8A95C-23DB-9F6B-EA37-5B1B3F6E931D}"/>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BF422F5A-3D37-7921-A69A-BEA4A2211B8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dirty="0">
                <a:ea typeface="Source Sans Pro" panose="020B0503030403020204" pitchFamily="34" charset="0"/>
              </a:rPr>
              <a:t>EPA’s PFAS Enforcement Discretion Policy</a:t>
            </a:r>
            <a:endParaRPr lang="en-US" b="1" dirty="0"/>
          </a:p>
        </p:txBody>
      </p:sp>
      <p:pic>
        <p:nvPicPr>
          <p:cNvPr id="4098" name="Picture 2" descr="EPA Logo [Environmental Protection Agency - epa.gov] - PNG Logo Vector ...">
            <a:extLst>
              <a:ext uri="{FF2B5EF4-FFF2-40B4-BE49-F238E27FC236}">
                <a16:creationId xmlns:a16="http://schemas.microsoft.com/office/drawing/2014/main" id="{EB55ED7F-BFF0-21CE-AF03-B8351BA906F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69400" y="1690688"/>
            <a:ext cx="3690617" cy="36906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5">
            <a:extLst>
              <a:ext uri="{FF2B5EF4-FFF2-40B4-BE49-F238E27FC236}">
                <a16:creationId xmlns:a16="http://schemas.microsoft.com/office/drawing/2014/main" id="{5FBC2F52-44BC-70CB-4C25-43A8871AD5E4}"/>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6959F48-B3E7-4F8A-A0F5-F50213820AA3}" type="slidenum">
              <a:rPr lang="en-US" smtClean="0"/>
              <a:pPr>
                <a:spcAft>
                  <a:spcPts val="600"/>
                </a:spcAft>
              </a:pPr>
              <a:t>5</a:t>
            </a:fld>
            <a:endParaRPr lang="en-US" dirty="0"/>
          </a:p>
        </p:txBody>
      </p:sp>
      <p:sp>
        <p:nvSpPr>
          <p:cNvPr id="5" name="Title 1">
            <a:extLst>
              <a:ext uri="{FF2B5EF4-FFF2-40B4-BE49-F238E27FC236}">
                <a16:creationId xmlns:a16="http://schemas.microsoft.com/office/drawing/2014/main" id="{D58FF13C-B650-B614-18E7-75F07B69C39D}"/>
              </a:ext>
            </a:extLst>
          </p:cNvPr>
          <p:cNvSpPr txBox="1">
            <a:spLocks/>
          </p:cNvSpPr>
          <p:nvPr/>
        </p:nvSpPr>
        <p:spPr>
          <a:xfrm>
            <a:off x="867312"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400" b="1" dirty="0">
                <a:ea typeface="Source Sans Pro" panose="020B0503030403020204" pitchFamily="34" charset="0"/>
              </a:rPr>
            </a:br>
            <a:br>
              <a:rPr lang="en-US" sz="2400" b="1" dirty="0">
                <a:ea typeface="Source Sans Pro" panose="020B0503030403020204" pitchFamily="34" charset="0"/>
              </a:rPr>
            </a:br>
            <a:r>
              <a:rPr lang="en-US" sz="2400" b="1" dirty="0">
                <a:ea typeface="Source Sans Pro" panose="020B0503030403020204" pitchFamily="34" charset="0"/>
              </a:rPr>
              <a:t>April 19, 2024</a:t>
            </a:r>
            <a:endParaRPr lang="en-US" sz="2400" b="1" dirty="0"/>
          </a:p>
        </p:txBody>
      </p:sp>
      <p:sp>
        <p:nvSpPr>
          <p:cNvPr id="11" name="Content Placeholder 2">
            <a:extLst>
              <a:ext uri="{FF2B5EF4-FFF2-40B4-BE49-F238E27FC236}">
                <a16:creationId xmlns:a16="http://schemas.microsoft.com/office/drawing/2014/main" id="{18ED027E-79E2-B58C-A751-89E834F0D6D3}"/>
              </a:ext>
            </a:extLst>
          </p:cNvPr>
          <p:cNvSpPr txBox="1">
            <a:spLocks/>
          </p:cNvSpPr>
          <p:nvPr/>
        </p:nvSpPr>
        <p:spPr>
          <a:xfrm>
            <a:off x="545983" y="1843090"/>
            <a:ext cx="670757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dirty="0"/>
              <a:t>Based on equitable factors, EPA does not intend to pursue the following for PFAS response actions or costs under CERCLA:</a:t>
            </a:r>
          </a:p>
          <a:p>
            <a:r>
              <a:rPr lang="en-US" sz="1900" dirty="0"/>
              <a:t>Community Water Systems and POTWs</a:t>
            </a:r>
          </a:p>
          <a:p>
            <a:r>
              <a:rPr lang="en-US" sz="1900" dirty="0"/>
              <a:t>Municipal Separate Storm Sewer Systems</a:t>
            </a:r>
          </a:p>
          <a:p>
            <a:r>
              <a:rPr lang="en-US" sz="1900" dirty="0"/>
              <a:t>Publicly Owned or Operated Municipal Solid Waste Landfills</a:t>
            </a:r>
          </a:p>
          <a:p>
            <a:r>
              <a:rPr lang="en-US" sz="1900" dirty="0"/>
              <a:t>Publicly Owned Airports or Fire Departments</a:t>
            </a:r>
          </a:p>
          <a:p>
            <a:r>
              <a:rPr lang="en-US" sz="1900" dirty="0"/>
              <a:t>Farms that Apply Biosolids to Land</a:t>
            </a:r>
            <a:br>
              <a:rPr lang="en-US" sz="1900" dirty="0"/>
            </a:br>
            <a:endParaRPr lang="en-US" sz="1900" dirty="0"/>
          </a:p>
          <a:p>
            <a:pPr marL="0" indent="0">
              <a:buNone/>
            </a:pPr>
            <a:r>
              <a:rPr lang="en-US" sz="1900" dirty="0"/>
              <a:t>EPA will focus on those entities that manufacture PFAS or used PFAS as part of an industrial process or was actively involved in the use, storage, treatment, transport, or disposal of PFAS.</a:t>
            </a:r>
          </a:p>
        </p:txBody>
      </p:sp>
    </p:spTree>
    <p:extLst>
      <p:ext uri="{BB962C8B-B14F-4D97-AF65-F5344CB8AC3E}">
        <p14:creationId xmlns:p14="http://schemas.microsoft.com/office/powerpoint/2010/main" val="972244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08DCCF-BE9C-6EAB-1703-8C55BD2E3ED2}"/>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dirty="0">
                <a:ea typeface="Source Sans Pro" panose="020B0503030403020204" pitchFamily="34" charset="0"/>
              </a:rPr>
              <a:t>Georgia’s Current Regulation of PFAS</a:t>
            </a:r>
            <a:endParaRPr lang="en-US" b="1" dirty="0"/>
          </a:p>
        </p:txBody>
      </p:sp>
      <p:sp>
        <p:nvSpPr>
          <p:cNvPr id="5129" name="Content Placeholder 3">
            <a:extLst>
              <a:ext uri="{FF2B5EF4-FFF2-40B4-BE49-F238E27FC236}">
                <a16:creationId xmlns:a16="http://schemas.microsoft.com/office/drawing/2014/main" id="{B55CAA87-2D66-C6A2-6A84-2A48DFAA29ED}"/>
              </a:ext>
            </a:extLst>
          </p:cNvPr>
          <p:cNvSpPr>
            <a:spLocks noGrp="1"/>
          </p:cNvSpPr>
          <p:nvPr>
            <p:ph sz="half" idx="1"/>
          </p:nvPr>
        </p:nvSpPr>
        <p:spPr/>
        <p:txBody>
          <a:bodyPr>
            <a:normAutofit/>
          </a:bodyPr>
          <a:lstStyle/>
          <a:p>
            <a:r>
              <a:rPr lang="en-US" sz="2000" dirty="0"/>
              <a:t>PFAS is not a listed hazardous substance under Georgia’s HSRA </a:t>
            </a:r>
          </a:p>
          <a:p>
            <a:r>
              <a:rPr lang="en-US" sz="2000" dirty="0"/>
              <a:t>There is no standard for PFAS under current Georgia rules and no risk levels</a:t>
            </a:r>
          </a:p>
          <a:p>
            <a:r>
              <a:rPr lang="en-US" sz="2000" dirty="0"/>
              <a:t>What does that mean for Brownfield applicants?</a:t>
            </a:r>
          </a:p>
          <a:p>
            <a:pPr marL="342900" lvl="1" indent="0">
              <a:buNone/>
            </a:pPr>
            <a:endParaRPr lang="en-US" sz="2000" dirty="0"/>
          </a:p>
          <a:p>
            <a:pPr marL="342900" lvl="1" indent="0">
              <a:buNone/>
            </a:pPr>
            <a:r>
              <a:rPr lang="en-US" sz="2000" b="1" i="1" dirty="0">
                <a:solidFill>
                  <a:srgbClr val="FF0000"/>
                </a:solidFill>
              </a:rPr>
              <a:t>LOL will NOT cover PFAS and so there is no liability protection under the Brownfield Program if PFAS is identified onsite.</a:t>
            </a:r>
          </a:p>
        </p:txBody>
      </p:sp>
      <p:sp>
        <p:nvSpPr>
          <p:cNvPr id="6" name="Slide Number Placeholder 5">
            <a:extLst>
              <a:ext uri="{FF2B5EF4-FFF2-40B4-BE49-F238E27FC236}">
                <a16:creationId xmlns:a16="http://schemas.microsoft.com/office/drawing/2014/main" id="{A1E62864-27C1-121F-DC52-B70EAAC1B799}"/>
              </a:ext>
            </a:extLst>
          </p:cNvPr>
          <p:cNvSpPr>
            <a:spLocks noGrp="1"/>
          </p:cNvSpPr>
          <p:nvPr>
            <p:ph type="sldNum" sz="quarter" idx="12"/>
          </p:nvPr>
        </p:nvSpPr>
        <p:spPr/>
        <p:txBody>
          <a:bodyPr anchor="ctr">
            <a:normAutofit/>
          </a:bodyPr>
          <a:lstStyle/>
          <a:p>
            <a:pPr>
              <a:spcAft>
                <a:spcPts val="600"/>
              </a:spcAft>
            </a:pPr>
            <a:fld id="{26959F48-B3E7-4F8A-A0F5-F50213820AA3}" type="slidenum">
              <a:rPr lang="en-US" smtClean="0"/>
              <a:pPr>
                <a:spcAft>
                  <a:spcPts val="600"/>
                </a:spcAft>
              </a:pPr>
              <a:t>6</a:t>
            </a:fld>
            <a:endParaRPr lang="en-US" dirty="0"/>
          </a:p>
        </p:txBody>
      </p:sp>
      <p:pic>
        <p:nvPicPr>
          <p:cNvPr id="5124" name="Picture 4" descr="Cartoons: Our views on rubber industry hot topics | Rubber News">
            <a:extLst>
              <a:ext uri="{FF2B5EF4-FFF2-40B4-BE49-F238E27FC236}">
                <a16:creationId xmlns:a16="http://schemas.microsoft.com/office/drawing/2014/main" id="{FF8BE67D-A8CF-A9F0-D079-E29C66F2D4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2202" y="1919859"/>
            <a:ext cx="5181600" cy="3018282"/>
          </a:xfrm>
          <a:prstGeom prst="rect">
            <a:avLst/>
          </a:prstGeom>
          <a:solidFill>
            <a:srgbClr val="FFFFFF"/>
          </a:solidFill>
        </p:spPr>
      </p:pic>
    </p:spTree>
    <p:extLst>
      <p:ext uri="{BB962C8B-B14F-4D97-AF65-F5344CB8AC3E}">
        <p14:creationId xmlns:p14="http://schemas.microsoft.com/office/powerpoint/2010/main" val="1892132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F218BB-9ABC-84F5-C913-E688A231D13E}"/>
              </a:ext>
            </a:extLst>
          </p:cNvPr>
          <p:cNvSpPr>
            <a:spLocks noGrp="1"/>
          </p:cNvSpPr>
          <p:nvPr>
            <p:ph sz="half" idx="1"/>
          </p:nvPr>
        </p:nvSpPr>
        <p:spPr>
          <a:xfrm>
            <a:off x="533400" y="1555750"/>
            <a:ext cx="7099300" cy="4621213"/>
          </a:xfrm>
        </p:spPr>
        <p:txBody>
          <a:bodyPr>
            <a:noAutofit/>
          </a:bodyPr>
          <a:lstStyle/>
          <a:p>
            <a:pPr marL="0" indent="0" algn="just">
              <a:buNone/>
            </a:pPr>
            <a:r>
              <a:rPr lang="en-US" sz="1800" b="1" dirty="0">
                <a:solidFill>
                  <a:srgbClr val="0070C0"/>
                </a:solidFill>
              </a:rPr>
              <a:t>Facts: </a:t>
            </a:r>
            <a:r>
              <a:rPr lang="en-US" sz="1800" dirty="0"/>
              <a:t>Property was previously used for agricultural purposes, and it is likely that biosolids were applied during its history. Owner now wants to sell Property as area has evolved and they have been offered top dollar. Potential Buyer’s Phase I report identifies the historical agricultural use as a potential source of PFAS, a REC. Buyer intends to build multi-family units onsite and demands access to perform a Phase II investigation for all contaminants including PFAS.</a:t>
            </a:r>
          </a:p>
          <a:p>
            <a:pPr marL="0" indent="0" algn="just">
              <a:buNone/>
            </a:pPr>
            <a:r>
              <a:rPr lang="en-US" sz="1800" b="1" i="1" dirty="0">
                <a:solidFill>
                  <a:srgbClr val="00B050"/>
                </a:solidFill>
              </a:rPr>
              <a:t>What should the Owner do?</a:t>
            </a:r>
          </a:p>
          <a:p>
            <a:pPr marL="0" indent="0" algn="just">
              <a:buNone/>
            </a:pPr>
            <a:r>
              <a:rPr lang="en-US" sz="1800" b="1" dirty="0">
                <a:solidFill>
                  <a:srgbClr val="0070C0"/>
                </a:solidFill>
              </a:rPr>
              <a:t>If owner allows Buyer to perform Phase II…</a:t>
            </a:r>
          </a:p>
          <a:p>
            <a:pPr marL="0" indent="0" algn="just">
              <a:buNone/>
            </a:pPr>
            <a:r>
              <a:rPr lang="en-US" sz="1800" dirty="0"/>
              <a:t>Buyer’s Phase II investigation confirms PFAS in groundwater, as well as arsenic and petroleum contaminants in soil. The levels of arsenic and petroleum are above relevant screening standards, but below residential Type 1 cleanup standards. The PFAS levels are above the designated EPA drinking water standards. Buyer wants to take the Property through Georgia’s Brownfield Program but is concerned about the PFAS levels. Is there a source of PFAS in soil?</a:t>
            </a:r>
          </a:p>
        </p:txBody>
      </p:sp>
      <p:sp>
        <p:nvSpPr>
          <p:cNvPr id="5" name="Slide Number Placeholder 4">
            <a:extLst>
              <a:ext uri="{FF2B5EF4-FFF2-40B4-BE49-F238E27FC236}">
                <a16:creationId xmlns:a16="http://schemas.microsoft.com/office/drawing/2014/main" id="{43C0F05C-2263-DF89-0391-7530D04176BC}"/>
              </a:ext>
            </a:extLst>
          </p:cNvPr>
          <p:cNvSpPr>
            <a:spLocks noGrp="1"/>
          </p:cNvSpPr>
          <p:nvPr>
            <p:ph type="sldNum" sz="quarter" idx="12"/>
          </p:nvPr>
        </p:nvSpPr>
        <p:spPr/>
        <p:txBody>
          <a:bodyPr anchor="ctr">
            <a:normAutofit/>
          </a:bodyPr>
          <a:lstStyle/>
          <a:p>
            <a:pPr>
              <a:spcAft>
                <a:spcPts val="600"/>
              </a:spcAft>
            </a:pPr>
            <a:fld id="{7DE1D044-EA09-4452-ABA3-107414F4533F}" type="slidenum">
              <a:rPr lang="en-US" smtClean="0"/>
              <a:pPr>
                <a:spcAft>
                  <a:spcPts val="600"/>
                </a:spcAft>
              </a:pPr>
              <a:t>7</a:t>
            </a:fld>
            <a:endParaRPr lang="en-US" dirty="0"/>
          </a:p>
        </p:txBody>
      </p:sp>
      <p:pic>
        <p:nvPicPr>
          <p:cNvPr id="6146" name="Picture 2" descr="Hypothetical Images – Browse 56,521 Stock Photos, Vectors, and Video ...">
            <a:extLst>
              <a:ext uri="{FF2B5EF4-FFF2-40B4-BE49-F238E27FC236}">
                <a16:creationId xmlns:a16="http://schemas.microsoft.com/office/drawing/2014/main" id="{0EFA6751-D4F2-A204-E931-B95F83A035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1" b="8170"/>
          <a:stretch/>
        </p:blipFill>
        <p:spPr bwMode="auto">
          <a:xfrm>
            <a:off x="7092736" y="228974"/>
            <a:ext cx="4965700" cy="4177749"/>
          </a:xfrm>
          <a:prstGeom prst="rect">
            <a:avLst/>
          </a:prstGeom>
          <a:solidFill>
            <a:srgbClr val="FFFFFF"/>
          </a:solidFill>
          <a:effectLst>
            <a:softEdge rad="1066800"/>
          </a:effectLst>
        </p:spPr>
      </p:pic>
      <p:pic>
        <p:nvPicPr>
          <p:cNvPr id="6152" name="Picture 8" descr="Image result for Hypothetical Meme">
            <a:extLst>
              <a:ext uri="{FF2B5EF4-FFF2-40B4-BE49-F238E27FC236}">
                <a16:creationId xmlns:a16="http://schemas.microsoft.com/office/drawing/2014/main" id="{1AE7759B-4AD2-B0BD-2AED-7BF3E13EBC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6928" y="3268260"/>
            <a:ext cx="3768426" cy="282284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9C524FCF-4B17-6763-4A6E-8F1B0FE6D3B5}"/>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dirty="0">
                <a:ea typeface="Source Sans Pro" panose="020B0503030403020204" pitchFamily="34" charset="0"/>
              </a:rPr>
              <a:t>The Discussion Hypothetical #1</a:t>
            </a:r>
            <a:endParaRPr lang="en-US" b="1" dirty="0"/>
          </a:p>
        </p:txBody>
      </p:sp>
    </p:spTree>
    <p:extLst>
      <p:ext uri="{BB962C8B-B14F-4D97-AF65-F5344CB8AC3E}">
        <p14:creationId xmlns:p14="http://schemas.microsoft.com/office/powerpoint/2010/main" val="1317447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862F3-9CC3-890F-FD22-C60F43F696E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5F466E-8C0F-83B8-DD95-62F985299120}"/>
              </a:ext>
            </a:extLst>
          </p:cNvPr>
          <p:cNvSpPr>
            <a:spLocks noGrp="1"/>
          </p:cNvSpPr>
          <p:nvPr>
            <p:ph sz="half" idx="1"/>
          </p:nvPr>
        </p:nvSpPr>
        <p:spPr>
          <a:xfrm>
            <a:off x="533400" y="1454150"/>
            <a:ext cx="7099300" cy="4621213"/>
          </a:xfrm>
        </p:spPr>
        <p:txBody>
          <a:bodyPr>
            <a:noAutofit/>
          </a:bodyPr>
          <a:lstStyle/>
          <a:p>
            <a:pPr marL="0" indent="0" algn="just">
              <a:buNone/>
            </a:pPr>
            <a:r>
              <a:rPr lang="en-US" sz="1650" b="1" dirty="0">
                <a:solidFill>
                  <a:srgbClr val="0070C0"/>
                </a:solidFill>
              </a:rPr>
              <a:t>Facts: </a:t>
            </a:r>
            <a:r>
              <a:rPr lang="en-US" sz="1650" dirty="0"/>
              <a:t>Property was previously used for industrial drycleaning purposes in downtown area, and the facility partially burned 20 years ago. Drycleaning and firefighting likely impacted the property with PFAS. Owner now wants to sell Property as area has evolved into mixed-use developments and they have been offered top dollar. Potential Buyer’s Phase I report identifies the historical drycleaning use and fire suppression as a potential source of PFAS, a REC. Buyer intends to build mixed-use onsite that will extend across the entire block and requires a Phase II investigation for all contaminants including PFAS. </a:t>
            </a:r>
          </a:p>
          <a:p>
            <a:pPr marL="0" indent="0" algn="just">
              <a:buNone/>
            </a:pPr>
            <a:r>
              <a:rPr lang="en-US" sz="1650" b="1" i="1" dirty="0">
                <a:solidFill>
                  <a:srgbClr val="00B050"/>
                </a:solidFill>
              </a:rPr>
              <a:t>What should the Owner do?</a:t>
            </a:r>
          </a:p>
          <a:p>
            <a:pPr marL="0" indent="0" algn="just">
              <a:buNone/>
            </a:pPr>
            <a:r>
              <a:rPr lang="en-US" sz="1650" b="1" dirty="0">
                <a:solidFill>
                  <a:srgbClr val="0070C0"/>
                </a:solidFill>
              </a:rPr>
              <a:t>If owner allows Buyer to perform Phase II…</a:t>
            </a:r>
          </a:p>
          <a:p>
            <a:pPr marL="0" indent="0" algn="just">
              <a:buNone/>
            </a:pPr>
            <a:r>
              <a:rPr lang="en-US" sz="1650" dirty="0"/>
              <a:t>Buyer’s Phase II investigation confirms PFAS in soil and groundwater, as well as chlorinated solvents. The levels of chlorinated solvents are above future use RRS but are located in a different area than the PFAS impacts in soil. The PFAS levels in groundwater are above the designated EPA drinking water standards. Buyer wants to take the Property through Georgia’s Brownfield Program, build a structure that extends sidewalk to sidewalk but is concerned about how to address the PFAS – what standards for soil and estimated costs to consider?</a:t>
            </a:r>
          </a:p>
        </p:txBody>
      </p:sp>
      <p:sp>
        <p:nvSpPr>
          <p:cNvPr id="5" name="Slide Number Placeholder 4">
            <a:extLst>
              <a:ext uri="{FF2B5EF4-FFF2-40B4-BE49-F238E27FC236}">
                <a16:creationId xmlns:a16="http://schemas.microsoft.com/office/drawing/2014/main" id="{4C245F10-834D-893F-AEAD-1A89A1752BFA}"/>
              </a:ext>
            </a:extLst>
          </p:cNvPr>
          <p:cNvSpPr>
            <a:spLocks noGrp="1"/>
          </p:cNvSpPr>
          <p:nvPr>
            <p:ph type="sldNum" sz="quarter" idx="12"/>
          </p:nvPr>
        </p:nvSpPr>
        <p:spPr/>
        <p:txBody>
          <a:bodyPr anchor="ctr">
            <a:normAutofit/>
          </a:bodyPr>
          <a:lstStyle/>
          <a:p>
            <a:pPr>
              <a:spcAft>
                <a:spcPts val="600"/>
              </a:spcAft>
            </a:pPr>
            <a:fld id="{7DE1D044-EA09-4452-ABA3-107414F4533F}" type="slidenum">
              <a:rPr lang="en-US" smtClean="0"/>
              <a:pPr>
                <a:spcAft>
                  <a:spcPts val="600"/>
                </a:spcAft>
              </a:pPr>
              <a:t>8</a:t>
            </a:fld>
            <a:endParaRPr lang="en-US" dirty="0"/>
          </a:p>
        </p:txBody>
      </p:sp>
      <p:pic>
        <p:nvPicPr>
          <p:cNvPr id="6146" name="Picture 2" descr="Hypothetical Images – Browse 56,521 Stock Photos, Vectors, and Video ...">
            <a:extLst>
              <a:ext uri="{FF2B5EF4-FFF2-40B4-BE49-F238E27FC236}">
                <a16:creationId xmlns:a16="http://schemas.microsoft.com/office/drawing/2014/main" id="{E8C172D9-1CD7-5B60-88B9-B179F4DCD9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1" b="8170"/>
          <a:stretch/>
        </p:blipFill>
        <p:spPr bwMode="auto">
          <a:xfrm>
            <a:off x="7092736" y="228974"/>
            <a:ext cx="4965700" cy="4177749"/>
          </a:xfrm>
          <a:prstGeom prst="rect">
            <a:avLst/>
          </a:prstGeom>
          <a:solidFill>
            <a:srgbClr val="FFFFFF"/>
          </a:solidFill>
          <a:effectLst>
            <a:softEdge rad="1066800"/>
          </a:effectLst>
        </p:spPr>
      </p:pic>
      <p:sp>
        <p:nvSpPr>
          <p:cNvPr id="9" name="Title 1">
            <a:extLst>
              <a:ext uri="{FF2B5EF4-FFF2-40B4-BE49-F238E27FC236}">
                <a16:creationId xmlns:a16="http://schemas.microsoft.com/office/drawing/2014/main" id="{03809717-EE25-EB9D-C692-2DE1F9343A4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dirty="0">
                <a:ea typeface="Source Sans Pro" panose="020B0503030403020204" pitchFamily="34" charset="0"/>
              </a:rPr>
              <a:t>The Discussion Hypothetical #2</a:t>
            </a:r>
            <a:endParaRPr lang="en-US" b="1" dirty="0"/>
          </a:p>
        </p:txBody>
      </p:sp>
      <p:pic>
        <p:nvPicPr>
          <p:cNvPr id="2" name="Picture 1">
            <a:extLst>
              <a:ext uri="{FF2B5EF4-FFF2-40B4-BE49-F238E27FC236}">
                <a16:creationId xmlns:a16="http://schemas.microsoft.com/office/drawing/2014/main" id="{C93461F8-5AE9-C135-BC04-DD65282592F5}"/>
              </a:ext>
            </a:extLst>
          </p:cNvPr>
          <p:cNvPicPr>
            <a:picLocks noChangeAspect="1"/>
          </p:cNvPicPr>
          <p:nvPr/>
        </p:nvPicPr>
        <p:blipFill>
          <a:blip r:embed="rId4">
            <a:alphaModFix/>
          </a:blip>
          <a:stretch>
            <a:fillRect/>
          </a:stretch>
        </p:blipFill>
        <p:spPr>
          <a:xfrm>
            <a:off x="8531226" y="228974"/>
            <a:ext cx="1450974" cy="1859441"/>
          </a:xfrm>
          <a:prstGeom prst="rect">
            <a:avLst/>
          </a:prstGeom>
          <a:effectLst>
            <a:softEdge rad="127000"/>
          </a:effectLst>
        </p:spPr>
      </p:pic>
      <p:pic>
        <p:nvPicPr>
          <p:cNvPr id="4" name="Picture 3">
            <a:extLst>
              <a:ext uri="{FF2B5EF4-FFF2-40B4-BE49-F238E27FC236}">
                <a16:creationId xmlns:a16="http://schemas.microsoft.com/office/drawing/2014/main" id="{E2469913-35CA-904F-FBE0-CD11A1DBB9CE}"/>
              </a:ext>
            </a:extLst>
          </p:cNvPr>
          <p:cNvPicPr>
            <a:picLocks noChangeAspect="1"/>
          </p:cNvPicPr>
          <p:nvPr/>
        </p:nvPicPr>
        <p:blipFill>
          <a:blip r:embed="rId5"/>
          <a:stretch>
            <a:fillRect/>
          </a:stretch>
        </p:blipFill>
        <p:spPr>
          <a:xfrm>
            <a:off x="10108828" y="895818"/>
            <a:ext cx="1597290" cy="993734"/>
          </a:xfrm>
          <a:prstGeom prst="rect">
            <a:avLst/>
          </a:prstGeom>
          <a:effectLst>
            <a:softEdge rad="63500"/>
          </a:effectLst>
        </p:spPr>
      </p:pic>
      <p:pic>
        <p:nvPicPr>
          <p:cNvPr id="6" name="Picture 5" descr="Archer.jpg">
            <a:extLst>
              <a:ext uri="{FF2B5EF4-FFF2-40B4-BE49-F238E27FC236}">
                <a16:creationId xmlns:a16="http://schemas.microsoft.com/office/drawing/2014/main" id="{89213539-A3F3-65A7-D416-422DAF6B5029}"/>
              </a:ext>
            </a:extLst>
          </p:cNvPr>
          <p:cNvPicPr>
            <a:picLocks noChangeAspect="1"/>
          </p:cNvPicPr>
          <p:nvPr/>
        </p:nvPicPr>
        <p:blipFill>
          <a:blip r:embed="rId6" cstate="print"/>
          <a:stretch>
            <a:fillRect/>
          </a:stretch>
        </p:blipFill>
        <p:spPr>
          <a:xfrm>
            <a:off x="7815310" y="4035607"/>
            <a:ext cx="4060515" cy="1865683"/>
          </a:xfrm>
          <a:prstGeom prst="rect">
            <a:avLst/>
          </a:prstGeom>
          <a:ln>
            <a:noFill/>
          </a:ln>
          <a:effectLst>
            <a:softEdge rad="112500"/>
          </a:effectLst>
        </p:spPr>
      </p:pic>
    </p:spTree>
    <p:extLst>
      <p:ext uri="{BB962C8B-B14F-4D97-AF65-F5344CB8AC3E}">
        <p14:creationId xmlns:p14="http://schemas.microsoft.com/office/powerpoint/2010/main" val="106499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F41AF-F9F0-47E6-AF98-BF7207A17C1D}"/>
              </a:ext>
            </a:extLst>
          </p:cNvPr>
          <p:cNvSpPr>
            <a:spLocks noGrp="1"/>
          </p:cNvSpPr>
          <p:nvPr>
            <p:ph type="ctrTitle"/>
          </p:nvPr>
        </p:nvSpPr>
        <p:spPr>
          <a:xfrm>
            <a:off x="858574" y="2058646"/>
            <a:ext cx="10907805" cy="1370354"/>
          </a:xfrm>
        </p:spPr>
        <p:txBody>
          <a:bodyPr>
            <a:normAutofit/>
          </a:bodyPr>
          <a:lstStyle/>
          <a:p>
            <a:r>
              <a:rPr lang="en-US" sz="3600" dirty="0"/>
              <a:t>Volatile PFAS: A New Threat? </a:t>
            </a:r>
          </a:p>
        </p:txBody>
      </p:sp>
      <p:sp>
        <p:nvSpPr>
          <p:cNvPr id="3" name="Subtitle 2">
            <a:extLst>
              <a:ext uri="{FF2B5EF4-FFF2-40B4-BE49-F238E27FC236}">
                <a16:creationId xmlns:a16="http://schemas.microsoft.com/office/drawing/2014/main" id="{C60B82AC-73A7-475C-B358-C7D05835A5DF}"/>
              </a:ext>
            </a:extLst>
          </p:cNvPr>
          <p:cNvSpPr>
            <a:spLocks noGrp="1"/>
          </p:cNvSpPr>
          <p:nvPr>
            <p:ph type="subTitle" idx="1"/>
          </p:nvPr>
        </p:nvSpPr>
        <p:spPr>
          <a:xfrm>
            <a:off x="1524000" y="4156111"/>
            <a:ext cx="9144000" cy="1507981"/>
          </a:xfrm>
        </p:spPr>
        <p:txBody>
          <a:bodyPr>
            <a:normAutofit/>
          </a:bodyPr>
          <a:lstStyle/>
          <a:p>
            <a:r>
              <a:rPr lang="en-US" sz="2400" dirty="0"/>
              <a:t>Georgia Brownfield Association</a:t>
            </a:r>
          </a:p>
          <a:p>
            <a:r>
              <a:rPr lang="en-US" sz="2400" dirty="0"/>
              <a:t>11</a:t>
            </a:r>
            <a:r>
              <a:rPr lang="en-US" sz="2400" baseline="30000" dirty="0"/>
              <a:t>th</a:t>
            </a:r>
            <a:r>
              <a:rPr lang="en-US" sz="2400" dirty="0"/>
              <a:t> Annual Seminar</a:t>
            </a:r>
          </a:p>
          <a:p>
            <a:r>
              <a:rPr lang="en-US" sz="2400" dirty="0"/>
              <a:t>April 16, 2025</a:t>
            </a:r>
            <a:endParaRPr lang="en-US" sz="500" dirty="0"/>
          </a:p>
        </p:txBody>
      </p:sp>
      <p:pic>
        <p:nvPicPr>
          <p:cNvPr id="4" name="sw-logo-white.png" descr="sw-logo-white.png">
            <a:extLst>
              <a:ext uri="{FF2B5EF4-FFF2-40B4-BE49-F238E27FC236}">
                <a16:creationId xmlns:a16="http://schemas.microsoft.com/office/drawing/2014/main" id="{88122637-8751-49F5-B0D4-1CD70C4C79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0375" y="1371673"/>
            <a:ext cx="6191250" cy="571500"/>
          </a:xfrm>
          <a:prstGeom prst="rect">
            <a:avLst/>
          </a:prstGeom>
          <a:ln w="12700">
            <a:miter lim="400000"/>
          </a:ln>
        </p:spPr>
      </p:pic>
    </p:spTree>
    <p:extLst>
      <p:ext uri="{BB962C8B-B14F-4D97-AF65-F5344CB8AC3E}">
        <p14:creationId xmlns:p14="http://schemas.microsoft.com/office/powerpoint/2010/main" val="4212693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S&amp;W">
      <a:dk1>
        <a:srgbClr val="19294F"/>
      </a:dk1>
      <a:lt1>
        <a:sysClr val="window" lastClr="FFFFFF"/>
      </a:lt1>
      <a:dk2>
        <a:srgbClr val="3F4C6B"/>
      </a:dk2>
      <a:lt2>
        <a:srgbClr val="E7E6E6"/>
      </a:lt2>
      <a:accent1>
        <a:srgbClr val="19294F"/>
      </a:accent1>
      <a:accent2>
        <a:srgbClr val="438294"/>
      </a:accent2>
      <a:accent3>
        <a:srgbClr val="F05506"/>
      </a:accent3>
      <a:accent4>
        <a:srgbClr val="F5A800"/>
      </a:accent4>
      <a:accent5>
        <a:srgbClr val="DCDEE5"/>
      </a:accent5>
      <a:accent6>
        <a:srgbClr val="A31621"/>
      </a:accent6>
      <a:hlink>
        <a:srgbClr val="438294"/>
      </a:hlink>
      <a:folHlink>
        <a:srgbClr val="438294"/>
      </a:folHlink>
    </a:clrScheme>
    <a:fontScheme name="S&amp;W">
      <a:majorFont>
        <a:latin typeface="Verdana"/>
        <a:ea typeface="Helvetica Neue"/>
        <a:cs typeface="Helvetica Neue"/>
      </a:majorFont>
      <a:minorFont>
        <a:latin typeface="Verdana"/>
        <a:ea typeface="Helvetica"/>
        <a:cs typeface="Helvetic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12316</TotalTime>
  <Words>1360</Words>
  <Application>Microsoft Office PowerPoint</Application>
  <PresentationFormat>Widescreen</PresentationFormat>
  <Paragraphs>185</Paragraphs>
  <Slides>17</Slides>
  <Notes>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Aptos</vt:lpstr>
      <vt:lpstr>Aptos Display</vt:lpstr>
      <vt:lpstr>Aptos Narrow</vt:lpstr>
      <vt:lpstr>Arial</vt:lpstr>
      <vt:lpstr>Calibri</vt:lpstr>
      <vt:lpstr>Garamond</vt:lpstr>
      <vt:lpstr>Google Sans</vt:lpstr>
      <vt:lpstr>MyriadPro-Regular</vt:lpstr>
      <vt:lpstr>Source Sans Pro</vt:lpstr>
      <vt:lpstr>Verdana</vt:lpstr>
      <vt:lpstr>Wingdings</vt:lpstr>
      <vt:lpstr>Office Theme</vt:lpstr>
      <vt:lpstr>Office Theme</vt:lpstr>
      <vt:lpstr>PFAS IN Georgia’s brownfields – navigating the regulatory blind spot  Georgia Brownfield Association Spring Seminar  Presented by: Kimberley Hale, Shannon Ridley &amp; Len Diprima April 16, 2025 </vt:lpstr>
      <vt:lpstr>Road Map</vt:lpstr>
      <vt:lpstr>PFAS in Due Diligence</vt:lpstr>
      <vt:lpstr>EPA’s List of Suspect PFAS Operations</vt:lpstr>
      <vt:lpstr>EPA’s PFAS Enforcement Discretion Policy</vt:lpstr>
      <vt:lpstr>Georgia’s Current Regulation of PFAS</vt:lpstr>
      <vt:lpstr>The Discussion Hypothetical #1</vt:lpstr>
      <vt:lpstr>The Discussion Hypothetical #2</vt:lpstr>
      <vt:lpstr>Volatile PFAS: A New Threat? </vt:lpstr>
      <vt:lpstr>Presentation Overview</vt:lpstr>
      <vt:lpstr>The History of PFAS</vt:lpstr>
      <vt:lpstr>Ubiquitous PFAS &amp; Potential Enforcement Discretion</vt:lpstr>
      <vt:lpstr>PFAS Volatility </vt:lpstr>
      <vt:lpstr>Conceptual Site Model for PFAS Occurrence</vt:lpstr>
      <vt:lpstr>Volatile PFAS Releases from Landfills</vt:lpstr>
      <vt:lpstr>Potential Exposure &amp; Toxicity</vt:lpstr>
      <vt:lpstr>PFAS in Georgia’s Brownfields: Navigating Regulatory Blind Spots &amp; Volatile PFAS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Issues In Real Estate Transactions    Kimberley Hale, Kate Hopkins &amp; jack Devine KMCL Law, August 2, 2023</dc:title>
  <dc:creator>Kate Hopkins</dc:creator>
  <cp:lastModifiedBy>Barroso-Giachetti, Lucas A</cp:lastModifiedBy>
  <cp:revision>50</cp:revision>
  <dcterms:created xsi:type="dcterms:W3CDTF">2023-07-12T18:51:53Z</dcterms:created>
  <dcterms:modified xsi:type="dcterms:W3CDTF">2025-04-10T12:52:41Z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dDocumentId">
    <vt:lpwstr>4922-0976-4147</vt:lpwstr>
  </property>
</Properties>
</file>